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342" r:id="rId4"/>
    <p:sldId id="343" r:id="rId5"/>
    <p:sldId id="344" r:id="rId6"/>
    <p:sldId id="321" r:id="rId7"/>
    <p:sldId id="332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363" r:id="rId26"/>
    <p:sldId id="362" r:id="rId27"/>
    <p:sldId id="364" r:id="rId28"/>
    <p:sldId id="365" r:id="rId29"/>
    <p:sldId id="366" r:id="rId30"/>
    <p:sldId id="367" r:id="rId31"/>
    <p:sldId id="368" r:id="rId32"/>
    <p:sldId id="371" r:id="rId33"/>
    <p:sldId id="370" r:id="rId34"/>
    <p:sldId id="277" r:id="rId35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99CC"/>
    <a:srgbClr val="CC00FF"/>
    <a:srgbClr val="FF3300"/>
    <a:srgbClr val="FF9900"/>
    <a:srgbClr val="0099CC"/>
    <a:srgbClr val="663300"/>
    <a:srgbClr val="339966"/>
    <a:srgbClr val="A50021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536" autoAdjust="0"/>
    <p:restoredTop sz="94660" autoAdjust="0"/>
  </p:normalViewPr>
  <p:slideViewPr>
    <p:cSldViewPr>
      <p:cViewPr>
        <p:scale>
          <a:sx n="72" d="100"/>
          <a:sy n="72" d="100"/>
        </p:scale>
        <p:origin x="-10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p:oleObj spid="_x0000_s1042" name="Image" r:id="rId15" imgW="6450794" imgH="952045" progId="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Struktur</a:t>
            </a:r>
            <a:r>
              <a:rPr lang="en-US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Data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6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14400" y="5105400"/>
            <a:ext cx="7315200" cy="106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Tim </a:t>
            </a:r>
            <a:r>
              <a:rPr lang="en-US" dirty="0" err="1" smtClean="0">
                <a:solidFill>
                  <a:srgbClr val="002060"/>
                </a:solidFill>
              </a:rPr>
              <a:t>Struktur</a:t>
            </a:r>
            <a:r>
              <a:rPr lang="en-US" dirty="0" smtClean="0">
                <a:solidFill>
                  <a:srgbClr val="002060"/>
                </a:solidFill>
              </a:rPr>
              <a:t> Data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 err="1" smtClean="0">
                <a:solidFill>
                  <a:srgbClr val="002060"/>
                </a:solidFill>
              </a:rPr>
              <a:t>Studi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Informatika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UNIKOM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8956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600200" y="1371600"/>
            <a:ext cx="57912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Heap Sort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Heap </a:t>
            </a:r>
            <a:r>
              <a:rPr lang="en-US" sz="2000" dirty="0" err="1" smtClean="0">
                <a:solidFill>
                  <a:schemeClr val="tx2"/>
                </a:solidFill>
              </a:rPr>
              <a:t>kembali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292100" algn="l"/>
            <a:r>
              <a:rPr lang="en-US" sz="2000" dirty="0" smtClean="0">
                <a:solidFill>
                  <a:schemeClr val="tx2"/>
                </a:solidFill>
              </a:rPr>
              <a:t>Tengah = N/2 = 2/2 = 1</a:t>
            </a:r>
          </a:p>
          <a:p>
            <a:pPr marL="292100" algn="l"/>
            <a:endParaRPr lang="en-US" sz="2000" dirty="0" smtClean="0">
              <a:solidFill>
                <a:schemeClr val="tx2"/>
              </a:solidFill>
            </a:endParaRPr>
          </a:p>
          <a:p>
            <a:pPr marL="292100" algn="l"/>
            <a:endParaRPr lang="en-US" sz="2000" dirty="0" smtClean="0">
              <a:solidFill>
                <a:schemeClr val="tx2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chemeClr val="tx2"/>
                </a:solidFill>
              </a:rPr>
              <a:t>“</a:t>
            </a:r>
            <a:r>
              <a:rPr lang="en-US" sz="2000" dirty="0" err="1" smtClean="0">
                <a:solidFill>
                  <a:schemeClr val="tx2"/>
                </a:solidFill>
              </a:rPr>
              <a:t>Pecat</a:t>
            </a:r>
            <a:r>
              <a:rPr lang="en-US" sz="2000" dirty="0" smtClean="0">
                <a:solidFill>
                  <a:schemeClr val="tx2"/>
                </a:solidFill>
              </a:rPr>
              <a:t>” root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tukarkan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dengan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posisi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terakhir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Banyaknya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dikurangi</a:t>
            </a:r>
            <a:r>
              <a:rPr lang="en-US" sz="2000" dirty="0" smtClean="0">
                <a:solidFill>
                  <a:schemeClr val="tx2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Jika</a:t>
            </a:r>
            <a:r>
              <a:rPr lang="en-US" sz="2000" dirty="0" smtClean="0">
                <a:solidFill>
                  <a:schemeClr val="tx2"/>
                </a:solidFill>
              </a:rPr>
              <a:t> N &gt; 1, </a:t>
            </a:r>
            <a:r>
              <a:rPr lang="en-US" sz="2000" dirty="0" err="1" smtClean="0">
                <a:solidFill>
                  <a:schemeClr val="tx2"/>
                </a:solidFill>
              </a:rPr>
              <a:t>maka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lagi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langkah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point b </a:t>
            </a:r>
            <a:r>
              <a:rPr lang="en-US" sz="2000" dirty="0" err="1" smtClean="0">
                <a:solidFill>
                  <a:schemeClr val="tx2"/>
                </a:solidFill>
              </a:rPr>
              <a:t>sampai</a:t>
            </a:r>
            <a:r>
              <a:rPr lang="en-US" sz="2000" dirty="0" smtClean="0">
                <a:solidFill>
                  <a:schemeClr val="tx2"/>
                </a:solidFill>
              </a:rPr>
              <a:t> point d </a:t>
            </a:r>
            <a:r>
              <a:rPr lang="en-US" sz="2000" dirty="0" err="1" smtClean="0">
                <a:solidFill>
                  <a:schemeClr val="tx2"/>
                </a:solidFill>
              </a:rPr>
              <a:t>hingga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habis</a:t>
            </a:r>
            <a:r>
              <a:rPr lang="en-US" sz="2000" dirty="0" smtClean="0">
                <a:solidFill>
                  <a:schemeClr val="tx2"/>
                </a:solidFill>
              </a:rPr>
              <a:t> (N=0)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</a:p>
        </p:txBody>
      </p:sp>
      <p:cxnSp>
        <p:nvCxnSpPr>
          <p:cNvPr id="44" name="Straight Connector 43"/>
          <p:cNvCxnSpPr>
            <a:stCxn id="64" idx="3"/>
            <a:endCxn id="65" idx="0"/>
          </p:cNvCxnSpPr>
          <p:nvPr/>
        </p:nvCxnSpPr>
        <p:spPr bwMode="auto">
          <a:xfrm rot="5400000">
            <a:off x="1340126" y="1986348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1914940" y="1400794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1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14400" y="22158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2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1779104" y="1739348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762000" y="25146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905000" y="185799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01148" y="263166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33400" y="457200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/>
          <p:nvPr/>
        </p:nvCxnSpPr>
        <p:spPr>
          <a:xfrm rot="5400000">
            <a:off x="2580829" y="496213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3190845" y="49625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09600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255644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61932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481472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842052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087756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 rot="5400000">
            <a:off x="1984897" y="49625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1376091" y="496176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766888" y="496215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087756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700668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362200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694044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581400" y="473025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3581400" y="45778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071192" y="47170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971800" y="471700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2988364" y="457454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143000" y="472579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448340" y="471839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461592" y="47170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2375452" y="45778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855304" y="472579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855304" y="47170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22852" y="472771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1765852" y="45778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5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901148" y="26305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918252" y="186366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33400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232452" y="4719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905000" y="18685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143000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09600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156252" y="4572000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8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1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2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3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4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0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1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2" grpId="0"/>
      <p:bldP spid="59" grpId="0"/>
      <p:bldP spid="60" grpId="0"/>
      <p:bldP spid="60" grpId="1"/>
      <p:bldP spid="64" grpId="0" animBg="1"/>
      <p:bldP spid="64" grpId="1" animBg="1"/>
      <p:bldP spid="65" grpId="0" animBg="1"/>
      <p:bldP spid="65" grpId="1" animBg="1"/>
      <p:bldP spid="67" grpId="0"/>
      <p:bldP spid="67" grpId="1"/>
      <p:bldP spid="68" grpId="0"/>
      <p:bldP spid="68" grpId="1"/>
      <p:bldP spid="73" grpId="0" animBg="1"/>
      <p:bldP spid="77" grpId="0"/>
      <p:bldP spid="82" grpId="0"/>
      <p:bldP spid="83" grpId="0"/>
      <p:bldP spid="84" grpId="0"/>
      <p:bldP spid="85" grpId="0"/>
      <p:bldP spid="86" grpId="0"/>
      <p:bldP spid="90" grpId="0"/>
      <p:bldP spid="91" grpId="0"/>
      <p:bldP spid="92" grpId="0"/>
      <p:bldP spid="93" grpId="0"/>
      <p:bldP spid="94" grpId="0"/>
      <p:bldP spid="95" grpId="0" animBg="1"/>
      <p:bldP spid="96" grpId="0"/>
      <p:bldP spid="97" grpId="0"/>
      <p:bldP spid="99" grpId="0" animBg="1"/>
      <p:bldP spid="100" grpId="0"/>
      <p:bldP spid="100" grpId="1"/>
      <p:bldP spid="101" grpId="0"/>
      <p:bldP spid="102" grpId="0"/>
      <p:bldP spid="106" grpId="0" animBg="1"/>
      <p:bldP spid="108" grpId="0"/>
      <p:bldP spid="109" grpId="0"/>
      <p:bldP spid="110" grpId="0"/>
      <p:bldP spid="110" grpId="1"/>
      <p:bldP spid="111" grpId="0" animBg="1"/>
      <p:bldP spid="112" grpId="0"/>
      <p:bldP spid="112" grpId="1"/>
      <p:bldP spid="113" grpId="0"/>
      <p:bldP spid="113" grpId="1"/>
      <p:bldP spid="114" grpId="0"/>
      <p:bldP spid="114" grpId="1"/>
      <p:bldP spid="115" grpId="0"/>
      <p:bldP spid="115" grpId="1"/>
      <p:bldP spid="116" grpId="0"/>
      <p:bldP spid="117" grpId="0"/>
      <p:bldP spid="118" grpId="0"/>
      <p:bldP spid="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7200" y="1219200"/>
            <a:ext cx="449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</a:rPr>
              <a:t>Karena</a:t>
            </a:r>
            <a:r>
              <a:rPr lang="en-US" sz="2000" dirty="0" smtClean="0">
                <a:solidFill>
                  <a:schemeClr val="tx2"/>
                </a:solidFill>
              </a:rPr>
              <a:t> N = 1, </a:t>
            </a:r>
            <a:r>
              <a:rPr lang="en-US" sz="2000" dirty="0" err="1" smtClean="0">
                <a:solidFill>
                  <a:schemeClr val="tx2"/>
                </a:solidFill>
              </a:rPr>
              <a:t>maka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tidak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terjadi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Heap</a:t>
            </a:r>
          </a:p>
          <a:p>
            <a:pPr marL="292100" algn="l"/>
            <a:endParaRPr lang="en-US" sz="2000" dirty="0" smtClean="0">
              <a:solidFill>
                <a:schemeClr val="tx2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chemeClr val="tx2"/>
                </a:solidFill>
              </a:rPr>
              <a:t>“</a:t>
            </a:r>
            <a:r>
              <a:rPr lang="en-US" sz="2000" dirty="0" err="1" smtClean="0">
                <a:solidFill>
                  <a:schemeClr val="tx2"/>
                </a:solidFill>
              </a:rPr>
              <a:t>Pecat</a:t>
            </a:r>
            <a:r>
              <a:rPr lang="en-US" sz="2000" dirty="0" smtClean="0">
                <a:solidFill>
                  <a:schemeClr val="tx2"/>
                </a:solidFill>
              </a:rPr>
              <a:t>” root</a:t>
            </a: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Banyaknya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dikurangi</a:t>
            </a:r>
            <a:r>
              <a:rPr lang="en-US" sz="2000" dirty="0" smtClean="0">
                <a:solidFill>
                  <a:schemeClr val="tx2"/>
                </a:solidFill>
              </a:rPr>
              <a:t> 1</a:t>
            </a:r>
          </a:p>
          <a:p>
            <a:pPr marL="292100" indent="-292100" algn="l">
              <a:buAutoNum type="alphaLcPeriod" startAt="2"/>
            </a:pPr>
            <a:endParaRPr lang="en-US" sz="2000" dirty="0" smtClean="0">
              <a:solidFill>
                <a:schemeClr val="tx2"/>
              </a:solidFill>
            </a:endParaRPr>
          </a:p>
          <a:p>
            <a:pPr algn="l"/>
            <a:r>
              <a:rPr lang="en-US" sz="2000" dirty="0" err="1" smtClean="0">
                <a:solidFill>
                  <a:schemeClr val="tx2"/>
                </a:solidFill>
              </a:rPr>
              <a:t>Karena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harga</a:t>
            </a:r>
            <a:r>
              <a:rPr lang="en-US" sz="2000" dirty="0" smtClean="0">
                <a:solidFill>
                  <a:schemeClr val="tx2"/>
                </a:solidFill>
              </a:rPr>
              <a:t> N </a:t>
            </a:r>
            <a:r>
              <a:rPr lang="en-US" sz="2000" dirty="0" err="1" smtClean="0">
                <a:solidFill>
                  <a:schemeClr val="tx2"/>
                </a:solidFill>
              </a:rPr>
              <a:t>sudah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sama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dengan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nol</a:t>
            </a:r>
            <a:r>
              <a:rPr lang="en-US" sz="2000" dirty="0" smtClean="0">
                <a:solidFill>
                  <a:schemeClr val="tx2"/>
                </a:solidFill>
              </a:rPr>
              <a:t> (0), </a:t>
            </a:r>
            <a:r>
              <a:rPr lang="en-US" sz="2000" dirty="0" err="1" smtClean="0">
                <a:solidFill>
                  <a:schemeClr val="tx2"/>
                </a:solidFill>
              </a:rPr>
              <a:t>maka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proses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pengurutan</a:t>
            </a:r>
            <a:r>
              <a:rPr lang="en-US" sz="2000" dirty="0" smtClean="0">
                <a:solidFill>
                  <a:schemeClr val="tx2"/>
                </a:solidFill>
              </a:rPr>
              <a:t> data </a:t>
            </a:r>
            <a:r>
              <a:rPr lang="en-US" sz="2000" dirty="0" err="1" smtClean="0">
                <a:solidFill>
                  <a:schemeClr val="tx2"/>
                </a:solidFill>
              </a:rPr>
              <a:t>selesai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14940" y="1400794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1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1779104" y="1739348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05000" y="185799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33400" y="403860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2580829" y="442873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3190845" y="44291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55644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61932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81472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42052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87756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1984897" y="44291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1376091" y="442836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766888" y="442875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87756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0668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362200" y="4191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694044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581400" y="419685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581400" y="40444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71192" y="41836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71800" y="418360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988364" y="404114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143000" y="419239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448340" y="418499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461592" y="41836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375452" y="40444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855304" y="419239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855304" y="41836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22852" y="419431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1765852" y="40444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5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232452" y="4186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43000" y="4191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156252" y="4038600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33400" y="4038600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3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9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0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7" grpId="0"/>
      <p:bldP spid="39" grpId="0" animBg="1"/>
      <p:bldP spid="39" grpId="1" animBg="1"/>
      <p:bldP spid="41" grpId="0"/>
      <p:bldP spid="41" grpId="1"/>
      <p:bldP spid="48" grpId="0" animBg="1"/>
      <p:bldP spid="51" grpId="0"/>
      <p:bldP spid="52" grpId="0"/>
      <p:bldP spid="59" grpId="0"/>
      <p:bldP spid="60" grpId="0"/>
      <p:bldP spid="61" grpId="0"/>
      <p:bldP spid="62" grpId="0"/>
      <p:bldP spid="67" grpId="0"/>
      <p:bldP spid="68" grpId="0"/>
      <p:bldP spid="70" grpId="0"/>
      <p:bldP spid="71" grpId="0"/>
      <p:bldP spid="72" grpId="0"/>
      <p:bldP spid="73" grpId="0" animBg="1"/>
      <p:bldP spid="74" grpId="0"/>
      <p:bldP spid="75" grpId="0"/>
      <p:bldP spid="76" grpId="0" animBg="1"/>
      <p:bldP spid="77" grpId="0"/>
      <p:bldP spid="82" grpId="0"/>
      <p:bldP spid="83" grpId="0"/>
      <p:bldP spid="84" grpId="0" animBg="1"/>
      <p:bldP spid="85" grpId="0"/>
      <p:bldP spid="86" grpId="0"/>
      <p:bldP spid="87" grpId="0"/>
      <p:bldP spid="87" grpId="1"/>
      <p:bldP spid="88" grpId="0" animBg="1"/>
      <p:bldP spid="90" grpId="0"/>
      <p:bldP spid="91" grpId="0"/>
      <p:bldP spid="93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990600"/>
            <a:ext cx="8839200" cy="5334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2418524" y="1981200"/>
          <a:ext cx="2587488" cy="40598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/>
                <a:gridCol w="1825488"/>
              </a:tblGrid>
              <a:tr h="4022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Nama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Rahmat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Didin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Ahmad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Joned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Syahrul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Riki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Arif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Susi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Donni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Asih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304800" y="10668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Urutkan</a:t>
            </a:r>
            <a:r>
              <a:rPr lang="en-US" sz="2000" dirty="0" smtClean="0">
                <a:solidFill>
                  <a:srgbClr val="002060"/>
                </a:solidFill>
              </a:rPr>
              <a:t> data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tabel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bawah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ini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secara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descending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berdasarkan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Nama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menggunakan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metode</a:t>
            </a:r>
            <a:r>
              <a:rPr lang="en-US" sz="2000" dirty="0" smtClean="0">
                <a:solidFill>
                  <a:srgbClr val="002060"/>
                </a:solidFill>
              </a:rPr>
              <a:t> Heap Sort.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Pembentukan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CBT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>
            <a:stCxn id="163" idx="2"/>
            <a:endCxn id="171" idx="0"/>
          </p:cNvCxnSpPr>
          <p:nvPr/>
        </p:nvCxnSpPr>
        <p:spPr bwMode="auto">
          <a:xfrm rot="5400000">
            <a:off x="3741050" y="1242392"/>
            <a:ext cx="349936" cy="15902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163" idx="2"/>
            <a:endCxn id="170" idx="0"/>
          </p:cNvCxnSpPr>
          <p:nvPr/>
        </p:nvCxnSpPr>
        <p:spPr bwMode="auto">
          <a:xfrm rot="16200000" flipH="1">
            <a:off x="5339905" y="1233797"/>
            <a:ext cx="355938" cy="16134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endCxn id="172" idx="0"/>
          </p:cNvCxnSpPr>
          <p:nvPr/>
        </p:nvCxnSpPr>
        <p:spPr bwMode="auto">
          <a:xfrm rot="10800000" flipV="1">
            <a:off x="2057400" y="2514600"/>
            <a:ext cx="914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endCxn id="173" idx="0"/>
          </p:cNvCxnSpPr>
          <p:nvPr/>
        </p:nvCxnSpPr>
        <p:spPr bwMode="auto">
          <a:xfrm>
            <a:off x="3276600" y="2514600"/>
            <a:ext cx="11430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14600"/>
            <a:ext cx="7620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4253948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867400" y="22184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Ahmad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663688" y="221249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600200" y="2895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962400" y="2895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953000" y="2895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6858000" y="2895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6238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362200" y="36238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endCxn id="175" idx="0"/>
          </p:cNvCxnSpPr>
          <p:nvPr/>
        </p:nvCxnSpPr>
        <p:spPr bwMode="auto">
          <a:xfrm>
            <a:off x="6553200" y="2514600"/>
            <a:ext cx="7620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2766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endCxn id="177" idx="0"/>
          </p:cNvCxnSpPr>
          <p:nvPr/>
        </p:nvCxnSpPr>
        <p:spPr bwMode="auto">
          <a:xfrm>
            <a:off x="2133600" y="3276600"/>
            <a:ext cx="6858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TextBox 192"/>
          <p:cNvSpPr txBox="1"/>
          <p:nvPr/>
        </p:nvSpPr>
        <p:spPr>
          <a:xfrm>
            <a:off x="3048000" y="36238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96" name="Straight Connector 195"/>
          <p:cNvCxnSpPr>
            <a:endCxn id="193" idx="0"/>
          </p:cNvCxnSpPr>
          <p:nvPr/>
        </p:nvCxnSpPr>
        <p:spPr bwMode="auto">
          <a:xfrm rot="10800000" flipV="1">
            <a:off x="3505200" y="3283848"/>
            <a:ext cx="762000" cy="3399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657600" y="3962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28600" y="1295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Complete Binary Tree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810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2192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0574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8956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7338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10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9356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497496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22444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3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67268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4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015408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5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40356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78556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526696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8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351644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9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126896" y="5334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10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63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93" grpId="0"/>
      <p:bldP spid="202" grpId="0"/>
      <p:bldP spid="203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59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37" name="Rectangle 36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2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3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4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5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6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7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8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9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10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Pembentukan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>
            <a:endCxn id="171" idx="0"/>
          </p:cNvCxnSpPr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endCxn id="170" idx="0"/>
          </p:cNvCxnSpPr>
          <p:nvPr/>
        </p:nvCxnSpPr>
        <p:spPr bwMode="auto">
          <a:xfrm>
            <a:off x="4953000" y="1868556"/>
            <a:ext cx="13716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endCxn id="172" idx="0"/>
          </p:cNvCxnSpPr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endCxn id="173" idx="0"/>
          </p:cNvCxnSpPr>
          <p:nvPr/>
        </p:nvCxnSpPr>
        <p:spPr bwMode="auto">
          <a:xfrm>
            <a:off x="3279912" y="2588110"/>
            <a:ext cx="1139688" cy="426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40482"/>
            <a:ext cx="775074" cy="4737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4253948" y="15664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867400" y="229200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Ahmad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663688" y="227543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6002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6858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3622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endCxn id="175" idx="0"/>
          </p:cNvCxnSpPr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endCxn id="177" idx="0"/>
          </p:cNvCxnSpPr>
          <p:nvPr/>
        </p:nvCxnSpPr>
        <p:spPr bwMode="auto">
          <a:xfrm>
            <a:off x="2133600" y="3352800"/>
            <a:ext cx="6858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TextBox 192"/>
          <p:cNvSpPr txBox="1"/>
          <p:nvPr/>
        </p:nvSpPr>
        <p:spPr>
          <a:xfrm>
            <a:off x="30480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96" name="Straight Connector 195"/>
          <p:cNvCxnSpPr>
            <a:endCxn id="193" idx="0"/>
          </p:cNvCxnSpPr>
          <p:nvPr/>
        </p:nvCxnSpPr>
        <p:spPr bwMode="auto">
          <a:xfrm rot="10800000" flipV="1">
            <a:off x="3505200" y="3360048"/>
            <a:ext cx="762000" cy="3399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733800" y="4114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24200" y="37072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12704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7072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83636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80252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40896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30756" y="157700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Ahmad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27644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1376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10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1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2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5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6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2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3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0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63" grpId="0"/>
      <p:bldP spid="163" grpId="1"/>
      <p:bldP spid="163" grpId="2"/>
      <p:bldP spid="170" grpId="0"/>
      <p:bldP spid="170" grpId="1"/>
      <p:bldP spid="170" grpId="2"/>
      <p:bldP spid="171" grpId="0"/>
      <p:bldP spid="171" grpId="1"/>
      <p:bldP spid="171" grpId="2"/>
      <p:bldP spid="172" grpId="0"/>
      <p:bldP spid="172" grpId="1"/>
      <p:bldP spid="172" grpId="2"/>
      <p:bldP spid="173" grpId="0"/>
      <p:bldP spid="173" grpId="1"/>
      <p:bldP spid="173" grpId="2"/>
      <p:bldP spid="174" grpId="0"/>
      <p:bldP spid="175" grpId="0"/>
      <p:bldP spid="175" grpId="1"/>
      <p:bldP spid="176" grpId="0"/>
      <p:bldP spid="177" grpId="0"/>
      <p:bldP spid="177" grpId="1"/>
      <p:bldP spid="193" grpId="0"/>
      <p:bldP spid="193" grpId="1"/>
      <p:bldP spid="202" grpId="0"/>
      <p:bldP spid="27" grpId="0"/>
      <p:bldP spid="28" grpId="0"/>
      <p:bldP spid="28" grpId="1"/>
      <p:bldP spid="30" grpId="0"/>
      <p:bldP spid="31" grpId="0"/>
      <p:bldP spid="33" grpId="0"/>
      <p:bldP spid="34" grpId="0"/>
      <p:bldP spid="35" grpId="0"/>
      <p:bldP spid="35" grpId="1"/>
      <p:bldP spid="36" grpId="0"/>
      <p:bldP spid="38" grpId="0"/>
      <p:bldP spid="39" grpId="0"/>
      <p:bldP spid="40" grpId="0"/>
      <p:bldP spid="42" grpId="0"/>
      <p:bldP spid="44" grpId="0"/>
      <p:bldP spid="46" grpId="0"/>
      <p:bldP spid="48" grpId="0"/>
      <p:bldP spid="50" grpId="0"/>
      <p:bldP spid="52" grpId="0"/>
      <p:bldP spid="54" grpId="0"/>
      <p:bldP spid="56" grpId="0"/>
      <p:bldP spid="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/>
          <p:nvPr/>
        </p:nvCxnSpPr>
        <p:spPr bwMode="auto">
          <a:xfrm>
            <a:off x="2133600" y="3352800"/>
            <a:ext cx="6858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 rot="10800000" flipV="1">
            <a:off x="3505200" y="3360048"/>
            <a:ext cx="762000" cy="3399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4038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07636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06756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40696" y="152669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Ahmad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87888" y="226881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81192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7384" y="15239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2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3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4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5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6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7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8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9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10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410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6" grpId="0"/>
      <p:bldP spid="202" grpId="0"/>
      <p:bldP spid="27" grpId="0"/>
      <p:bldP spid="27" grpId="1"/>
      <p:bldP spid="30" grpId="0"/>
      <p:bldP spid="31" grpId="0"/>
      <p:bldP spid="33" grpId="0"/>
      <p:bldP spid="34" grpId="0"/>
      <p:bldP spid="36" grpId="0"/>
      <p:bldP spid="36" grpId="1"/>
      <p:bldP spid="38" grpId="0"/>
      <p:bldP spid="39" grpId="0"/>
      <p:bldP spid="40" grpId="0"/>
      <p:bldP spid="58" grpId="0"/>
      <p:bldP spid="58" grpId="1"/>
      <p:bldP spid="59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8" grpId="1"/>
      <p:bldP spid="69" grpId="0"/>
      <p:bldP spid="70" grpId="0"/>
      <p:bldP spid="7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/>
          <p:nvPr/>
        </p:nvCxnSpPr>
        <p:spPr bwMode="auto">
          <a:xfrm>
            <a:off x="2133600" y="3352800"/>
            <a:ext cx="6858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962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06756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87888" y="226881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81192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7384" y="151944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27444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91200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52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41" name="Rectangle 4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2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3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4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5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6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7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8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9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10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410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81000" y="4936771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410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6" grpId="0"/>
      <p:bldP spid="202" grpId="0"/>
      <p:bldP spid="30" grpId="0"/>
      <p:bldP spid="31" grpId="0"/>
      <p:bldP spid="31" grpId="1"/>
      <p:bldP spid="33" grpId="0"/>
      <p:bldP spid="34" grpId="0"/>
      <p:bldP spid="34" grpId="1"/>
      <p:bldP spid="38" grpId="0"/>
      <p:bldP spid="38" grpId="1"/>
      <p:bldP spid="38" grpId="2"/>
      <p:bldP spid="39" grpId="0"/>
      <p:bldP spid="39" grpId="1"/>
      <p:bldP spid="40" grpId="0"/>
      <p:bldP spid="40" grpId="1"/>
      <p:bldP spid="40" grpId="2"/>
      <p:bldP spid="28" grpId="0"/>
      <p:bldP spid="29" grpId="0"/>
      <p:bldP spid="29" grpId="1"/>
      <p:bldP spid="35" grpId="0"/>
      <p:bldP spid="37" grpId="0"/>
      <p:bldP spid="63" grpId="0"/>
      <p:bldP spid="64" grpId="0"/>
      <p:bldP spid="64" grpId="1"/>
      <p:bldP spid="65" grpId="0"/>
      <p:bldP spid="66" grpId="0"/>
      <p:bldP spid="67" grpId="0"/>
      <p:bldP spid="68" grpId="0"/>
      <p:bldP spid="68" grpId="1"/>
      <p:bldP spid="69" grpId="0"/>
      <p:bldP spid="70" grpId="0"/>
      <p:bldP spid="71" grpId="0"/>
      <p:bldP spid="72" grpId="0"/>
      <p:bldP spid="73" grpId="0"/>
      <p:bldP spid="73" grpId="1"/>
      <p:bldP spid="74" grpId="0" animBg="1"/>
      <p:bldP spid="75" grpId="0"/>
      <p:bldP spid="76" grpId="0"/>
      <p:bldP spid="76" grpId="1"/>
      <p:bldP spid="77" grpId="0"/>
      <p:bldP spid="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/>
          <p:nvPr/>
        </p:nvCxnSpPr>
        <p:spPr bwMode="auto">
          <a:xfrm>
            <a:off x="2133600" y="3352800"/>
            <a:ext cx="6858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886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06756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27444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7260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2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3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4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5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6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7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8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9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10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81000" y="4947046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6" grpId="0"/>
      <p:bldP spid="202" grpId="0"/>
      <p:bldP spid="30" grpId="0"/>
      <p:bldP spid="30" grpId="1"/>
      <p:bldP spid="31" grpId="0"/>
      <p:bldP spid="33" grpId="0"/>
      <p:bldP spid="34" grpId="0"/>
      <p:bldP spid="28" grpId="0"/>
      <p:bldP spid="28" grpId="1"/>
      <p:bldP spid="35" grpId="0"/>
      <p:bldP spid="37" grpId="0"/>
      <p:bldP spid="36" grpId="0"/>
      <p:bldP spid="57" grpId="0"/>
      <p:bldP spid="59" grpId="0"/>
      <p:bldP spid="61" grpId="0"/>
      <p:bldP spid="62" grpId="0"/>
      <p:bldP spid="64" grpId="0"/>
      <p:bldP spid="65" grpId="0"/>
      <p:bldP spid="65" grpId="1"/>
      <p:bldP spid="66" grpId="0"/>
      <p:bldP spid="67" grpId="0"/>
      <p:bldP spid="69" grpId="0" animBg="1"/>
      <p:bldP spid="70" grpId="0"/>
      <p:bldP spid="70" grpId="1"/>
      <p:bldP spid="72" grpId="0"/>
      <p:bldP spid="73" grpId="0"/>
      <p:bldP spid="74" grpId="0"/>
      <p:bldP spid="75" grpId="0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886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80252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7260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53948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3688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50436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72340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30" name="Rectangle 29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2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3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4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5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6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7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8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9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10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059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67748" y="4947046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6" grpId="0"/>
      <p:bldP spid="202" grpId="0"/>
      <p:bldP spid="31" grpId="0"/>
      <p:bldP spid="31" grpId="1"/>
      <p:bldP spid="33" grpId="0"/>
      <p:bldP spid="33" grpId="1"/>
      <p:bldP spid="34" grpId="0"/>
      <p:bldP spid="34" grpId="1"/>
      <p:bldP spid="34" grpId="2"/>
      <p:bldP spid="35" grpId="0"/>
      <p:bldP spid="35" grpId="1"/>
      <p:bldP spid="37" grpId="0"/>
      <p:bldP spid="36" grpId="0"/>
      <p:bldP spid="36" grpId="1"/>
      <p:bldP spid="36" grpId="2"/>
      <p:bldP spid="26" grpId="0"/>
      <p:bldP spid="27" grpId="0"/>
      <p:bldP spid="27" grpId="1"/>
      <p:bldP spid="29" grpId="0"/>
      <p:bldP spid="38" grpId="0"/>
      <p:bldP spid="58" grpId="0"/>
      <p:bldP spid="58" grpId="1"/>
      <p:bldP spid="59" grpId="0"/>
      <p:bldP spid="61" grpId="0"/>
      <p:bldP spid="61" grpId="1"/>
      <p:bldP spid="62" grpId="0"/>
      <p:bldP spid="63" grpId="0"/>
      <p:bldP spid="64" grpId="0"/>
      <p:bldP spid="65" grpId="0"/>
      <p:bldP spid="66" grpId="0"/>
      <p:bldP spid="67" grpId="0" animBg="1"/>
      <p:bldP spid="69" grpId="0"/>
      <p:bldP spid="70" grpId="0"/>
      <p:bldP spid="71" grpId="0"/>
      <p:bldP spid="71" grpId="1"/>
      <p:bldP spid="72" grpId="0"/>
      <p:bldP spid="73" grpId="0" animBg="1"/>
      <p:bldP spid="74" grpId="0"/>
      <p:bldP spid="74" grpId="1"/>
      <p:bldP spid="75" grpId="0"/>
      <p:bldP spid="76" grpId="0"/>
      <p:bldP spid="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53948" y="153000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50436" y="229200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723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44008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5" name="Rectangle 24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67748" y="4944069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37338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6" grpId="0"/>
      <p:bldP spid="176" grpId="1"/>
      <p:bldP spid="202" grpId="0"/>
      <p:bldP spid="31" grpId="0"/>
      <p:bldP spid="35" grpId="0"/>
      <p:bldP spid="37" grpId="0"/>
      <p:bldP spid="26" grpId="0"/>
      <p:bldP spid="26" grpId="1"/>
      <p:bldP spid="29" grpId="0"/>
      <p:bldP spid="38" grpId="0"/>
      <p:bldP spid="28" grpId="0"/>
      <p:bldP spid="54" grpId="0"/>
      <p:bldP spid="56" grpId="0"/>
      <p:bldP spid="57" grpId="0"/>
      <p:bldP spid="57" grpId="1"/>
      <p:bldP spid="58" grpId="0"/>
      <p:bldP spid="59" grpId="0"/>
      <p:bldP spid="61" grpId="0"/>
      <p:bldP spid="62" grpId="0" animBg="1"/>
      <p:bldP spid="63" grpId="0"/>
      <p:bldP spid="64" grpId="0"/>
      <p:bldP spid="66" grpId="0"/>
      <p:bldP spid="67" grpId="0" animBg="1"/>
      <p:bldP spid="69" grpId="0"/>
      <p:bldP spid="69" grpId="1"/>
      <p:bldP spid="70" grpId="0"/>
      <p:bldP spid="71" grpId="0"/>
      <p:bldP spid="72" grpId="0"/>
      <p:bldP spid="73" grpId="0"/>
      <p:bldP spid="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Ketentuan</a:t>
            </a:r>
            <a:endParaRPr lang="en-US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6248400" y="2814637"/>
            <a:ext cx="2362200" cy="1576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457200" y="2811462"/>
            <a:ext cx="2362200" cy="1576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2689225" y="2714625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5554663" y="2714625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5484813" y="2717800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0" y="1371600"/>
            <a:ext cx="2998788" cy="1601788"/>
            <a:chOff x="1997" y="1314"/>
            <a:chExt cx="1889" cy="100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918857" y="1419225"/>
            <a:ext cx="1186543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i="1" dirty="0" smtClean="0">
                <a:solidFill>
                  <a:schemeClr val="tx2"/>
                </a:solidFill>
              </a:rPr>
              <a:t>Heap</a:t>
            </a:r>
          </a:p>
          <a:p>
            <a:pPr algn="ctr" eaLnBrk="0" hangingPunct="0"/>
            <a:r>
              <a:rPr lang="en-US" sz="3200" b="1" i="1" dirty="0" smtClean="0">
                <a:solidFill>
                  <a:schemeClr val="tx2"/>
                </a:solidFill>
              </a:rPr>
              <a:t>Tree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09600" y="3095625"/>
            <a:ext cx="20383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chemeClr val="tx2"/>
                </a:solidFill>
              </a:rPr>
              <a:t>Complete Binary Tree</a:t>
            </a:r>
          </a:p>
          <a:p>
            <a:pPr algn="ctr" eaLnBrk="0" hangingPunct="0"/>
            <a:r>
              <a:rPr lang="en-US" sz="2000" dirty="0" smtClean="0">
                <a:solidFill>
                  <a:schemeClr val="tx2"/>
                </a:solidFill>
              </a:rPr>
              <a:t>(CBT)</a:t>
            </a: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352800" y="3673269"/>
            <a:ext cx="2362200" cy="1576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4267200" y="2943225"/>
            <a:ext cx="533400" cy="914400"/>
          </a:xfrm>
          <a:prstGeom prst="down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505200" y="3857625"/>
            <a:ext cx="2038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b="1" dirty="0" smtClean="0">
                <a:solidFill>
                  <a:srgbClr val="FF0000"/>
                </a:solidFill>
              </a:rPr>
              <a:t>Max Heap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3429000" y="4238625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dirty="0" err="1" smtClean="0">
                <a:solidFill>
                  <a:schemeClr val="tx2"/>
                </a:solidFill>
              </a:rPr>
              <a:t>Nilai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dari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&gt;= </a:t>
            </a:r>
            <a:r>
              <a:rPr lang="en-US" sz="2000" dirty="0" err="1" smtClean="0">
                <a:solidFill>
                  <a:schemeClr val="tx2"/>
                </a:solidFill>
              </a:rPr>
              <a:t>nilai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anaknya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6400800" y="3019425"/>
            <a:ext cx="2038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b="1" dirty="0" smtClean="0">
                <a:solidFill>
                  <a:srgbClr val="FF0000"/>
                </a:solidFill>
              </a:rPr>
              <a:t>Min Heap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6324600" y="3400425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dirty="0" err="1" smtClean="0">
                <a:solidFill>
                  <a:schemeClr val="tx2"/>
                </a:solidFill>
              </a:rPr>
              <a:t>Nilai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dari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&lt;= </a:t>
            </a:r>
            <a:r>
              <a:rPr lang="en-US" sz="2000" dirty="0" err="1" smtClean="0">
                <a:solidFill>
                  <a:schemeClr val="tx2"/>
                </a:solidFill>
              </a:rPr>
              <a:t>nilai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anaknya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1" grpId="0" animBg="1"/>
      <p:bldP spid="72713" grpId="0" animBg="1"/>
      <p:bldP spid="72722" grpId="0"/>
      <p:bldP spid="21" grpId="0"/>
      <p:bldP spid="28" grpId="0" animBg="1"/>
      <p:bldP spid="27" grpId="0" animBg="1"/>
      <p:bldP spid="29" grpId="0"/>
      <p:bldP spid="30" grpId="0"/>
      <p:bldP spid="33" grpId="0"/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810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50436" y="229200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723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57260" y="154325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200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7000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2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3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4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5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6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7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8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9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10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7338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1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202" grpId="0"/>
      <p:bldP spid="31" grpId="0"/>
      <p:bldP spid="31" grpId="1"/>
      <p:bldP spid="35" grpId="0"/>
      <p:bldP spid="35" grpId="1"/>
      <p:bldP spid="37" grpId="0"/>
      <p:bldP spid="29" grpId="0"/>
      <p:bldP spid="29" grpId="1"/>
      <p:bldP spid="29" grpId="2"/>
      <p:bldP spid="38" grpId="0"/>
      <p:bldP spid="28" grpId="0"/>
      <p:bldP spid="28" grpId="1"/>
      <p:bldP spid="28" grpId="2"/>
      <p:bldP spid="24" grpId="0"/>
      <p:bldP spid="25" grpId="0"/>
      <p:bldP spid="25" grpId="1"/>
      <p:bldP spid="27" grpId="0"/>
      <p:bldP spid="30" grpId="0"/>
      <p:bldP spid="56" grpId="0"/>
      <p:bldP spid="56" grpId="1"/>
      <p:bldP spid="57" grpId="0"/>
      <p:bldP spid="58" grpId="0"/>
      <p:bldP spid="59" grpId="0"/>
      <p:bldP spid="61" grpId="0"/>
      <p:bldP spid="62" grpId="0"/>
      <p:bldP spid="63" grpId="0" animBg="1"/>
      <p:bldP spid="64" grpId="0"/>
      <p:bldP spid="65" grpId="0"/>
      <p:bldP spid="66" grpId="0"/>
      <p:bldP spid="67" grpId="0" animBg="1"/>
      <p:bldP spid="69" grpId="0"/>
      <p:bldP spid="69" grpId="1"/>
      <p:bldP spid="70" grpId="0"/>
      <p:bldP spid="71" grpId="0"/>
      <p:bldP spid="71" grpId="1"/>
      <p:bldP spid="72" grpId="0"/>
      <p:bldP spid="73" grpId="0" animBg="1"/>
      <p:bldP spid="74" grpId="0"/>
      <p:bldP spid="75" grpId="0"/>
      <p:bldP spid="75" grpId="1"/>
      <p:bldP spid="76" grpId="0"/>
      <p:bldP spid="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810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723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200" y="153331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700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3888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3" name="Rectangle 2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2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3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4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5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6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7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8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9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10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338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35" grpId="0"/>
      <p:bldP spid="37" grpId="0"/>
      <p:bldP spid="37" grpId="1"/>
      <p:bldP spid="38" grpId="0"/>
      <p:bldP spid="24" grpId="0"/>
      <p:bldP spid="24" grpId="1"/>
      <p:bldP spid="27" grpId="0"/>
      <p:bldP spid="30" grpId="0"/>
      <p:bldP spid="26" grpId="0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/>
      <p:bldP spid="59" grpId="1"/>
      <p:bldP spid="61" grpId="0"/>
      <p:bldP spid="62" grpId="0" animBg="1"/>
      <p:bldP spid="64" grpId="0"/>
      <p:bldP spid="66" grpId="0"/>
      <p:bldP spid="67" grpId="0" animBg="1"/>
      <p:bldP spid="68" grpId="0"/>
      <p:bldP spid="68" grpId="1"/>
      <p:bldP spid="70" grpId="0"/>
      <p:bldP spid="71" grpId="0"/>
      <p:bldP spid="72" grpId="0"/>
      <p:bldP spid="73" grpId="0"/>
      <p:bldP spid="7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810000" y="3657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723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700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3888" y="154325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155050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67000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30082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2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3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4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5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6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7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8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9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10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338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05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05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1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202" grpId="0"/>
      <p:bldP spid="35" grpId="0"/>
      <p:bldP spid="35" grpId="1"/>
      <p:bldP spid="38" grpId="0"/>
      <p:bldP spid="38" grpId="1"/>
      <p:bldP spid="27" grpId="0"/>
      <p:bldP spid="27" grpId="1"/>
      <p:bldP spid="27" grpId="2"/>
      <p:bldP spid="30" grpId="0"/>
      <p:bldP spid="26" grpId="0"/>
      <p:bldP spid="26" grpId="1"/>
      <p:bldP spid="26" grpId="2"/>
      <p:bldP spid="22" grpId="0"/>
      <p:bldP spid="23" grpId="0"/>
      <p:bldP spid="23" grpId="1"/>
      <p:bldP spid="25" grpId="0"/>
      <p:bldP spid="28" grpId="0"/>
      <p:bldP spid="53" grpId="0"/>
      <p:bldP spid="54" grpId="0"/>
      <p:bldP spid="55" grpId="0"/>
      <p:bldP spid="56" grpId="0"/>
      <p:bldP spid="57" grpId="0"/>
      <p:bldP spid="58" grpId="0" animBg="1"/>
      <p:bldP spid="59" grpId="0"/>
      <p:bldP spid="61" grpId="0"/>
      <p:bldP spid="62" grpId="0"/>
      <p:bldP spid="63" grpId="0" animBg="1"/>
      <p:bldP spid="64" grpId="0"/>
      <p:bldP spid="64" grpId="1"/>
      <p:bldP spid="65" grpId="0"/>
      <p:bldP spid="66" grpId="0" animBg="1"/>
      <p:bldP spid="68" grpId="0"/>
      <p:bldP spid="68" grpId="1"/>
      <p:bldP spid="69" grpId="0"/>
      <p:bldP spid="70" grpId="0"/>
      <p:bldP spid="70" grpId="1"/>
      <p:bldP spid="71" grpId="0"/>
      <p:bldP spid="72" grpId="0" animBg="1"/>
      <p:bldP spid="73" grpId="0"/>
      <p:bldP spid="74" grpId="0"/>
      <p:bldP spid="74" grpId="1"/>
      <p:bldP spid="75" grpId="0"/>
      <p:bldP spid="7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8100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259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40696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1205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4558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73" name="Rectangle 72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4" grpId="1"/>
      <p:bldP spid="202" grpId="0"/>
      <p:bldP spid="35" grpId="0"/>
      <p:bldP spid="30" grpId="0"/>
      <p:bldP spid="22" grpId="0"/>
      <p:bldP spid="22" grpId="1"/>
      <p:bldP spid="25" grpId="0"/>
      <p:bldP spid="28" grpId="0"/>
      <p:bldP spid="24" grpId="0"/>
      <p:bldP spid="48" grpId="0"/>
      <p:bldP spid="48" grpId="1"/>
      <p:bldP spid="49" grpId="0"/>
      <p:bldP spid="50" grpId="0"/>
      <p:bldP spid="51" grpId="0"/>
      <p:bldP spid="52" grpId="0"/>
      <p:bldP spid="53" grpId="0" animBg="1"/>
      <p:bldP spid="54" grpId="0"/>
      <p:bldP spid="55" grpId="0"/>
      <p:bldP spid="56" grpId="0"/>
      <p:bldP spid="57" grpId="0" animBg="1"/>
      <p:bldP spid="59" grpId="0"/>
      <p:bldP spid="61" grpId="0" animBg="1"/>
      <p:bldP spid="63" grpId="0"/>
      <p:bldP spid="65" grpId="0"/>
      <p:bldP spid="66" grpId="0" animBg="1"/>
      <p:bldP spid="67" grpId="0"/>
      <p:bldP spid="67" grpId="1"/>
      <p:bldP spid="69" grpId="0"/>
      <p:bldP spid="70" grpId="0"/>
      <p:bldP spid="71" grpId="0"/>
      <p:bldP spid="72" grpId="0"/>
      <p:bldP spid="7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>
            <a:endCxn id="25" idx="0"/>
          </p:cNvCxnSpPr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86200" y="3657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259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40696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7200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7000" y="2259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2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3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4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5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6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7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8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9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10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205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58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05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35" grpId="0"/>
      <p:bldP spid="30" grpId="0"/>
      <p:bldP spid="25" grpId="0"/>
      <p:bldP spid="25" grpId="1"/>
      <p:bldP spid="25" grpId="2"/>
      <p:bldP spid="28" grpId="0"/>
      <p:bldP spid="24" grpId="0"/>
      <p:bldP spid="24" grpId="1"/>
      <p:bldP spid="24" grpId="2"/>
      <p:bldP spid="26" grpId="0"/>
      <p:bldP spid="27" grpId="0"/>
      <p:bldP spid="48" grpId="0"/>
      <p:bldP spid="49" grpId="0"/>
      <p:bldP spid="50" grpId="0"/>
      <p:bldP spid="51" grpId="0"/>
      <p:bldP spid="52" grpId="0"/>
      <p:bldP spid="53" grpId="0" animBg="1"/>
      <p:bldP spid="54" grpId="0"/>
      <p:bldP spid="55" grpId="0"/>
      <p:bldP spid="56" grpId="0"/>
      <p:bldP spid="57" grpId="0" animBg="1"/>
      <p:bldP spid="58" grpId="0"/>
      <p:bldP spid="59" grpId="0" animBg="1"/>
      <p:bldP spid="61" grpId="0"/>
      <p:bldP spid="62" grpId="0"/>
      <p:bldP spid="63" grpId="0" animBg="1"/>
      <p:bldP spid="65" grpId="0"/>
      <p:bldP spid="65" grpId="1"/>
      <p:bldP spid="66" grpId="0"/>
      <p:bldP spid="67" grpId="0"/>
      <p:bldP spid="67" grpId="1"/>
      <p:bldP spid="68" grpId="0"/>
      <p:bldP spid="69" grpId="0" animBg="1"/>
      <p:bldP spid="70" grpId="0"/>
      <p:bldP spid="7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40696" y="155050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40696" y="15471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2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3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4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5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6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7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8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9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10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58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059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3733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Joned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35" grpId="0"/>
      <p:bldP spid="30" grpId="0"/>
      <p:bldP spid="28" grpId="0"/>
      <p:bldP spid="28" grpId="1"/>
      <p:bldP spid="26" grpId="0"/>
      <p:bldP spid="26" grpId="1"/>
      <p:bldP spid="27" grpId="0"/>
      <p:bldP spid="29" grpId="0"/>
      <p:bldP spid="54" grpId="0"/>
      <p:bldP spid="55" grpId="0"/>
      <p:bldP spid="56" grpId="0"/>
      <p:bldP spid="57" grpId="0"/>
      <p:bldP spid="58" grpId="0"/>
      <p:bldP spid="59" grpId="0" animBg="1"/>
      <p:bldP spid="61" grpId="0"/>
      <p:bldP spid="62" grpId="0"/>
      <p:bldP spid="63" grpId="0"/>
      <p:bldP spid="64" grpId="0" animBg="1"/>
      <p:bldP spid="65" grpId="0"/>
      <p:bldP spid="66" grpId="0" animBg="1"/>
      <p:bldP spid="67" grpId="0"/>
      <p:bldP spid="68" grpId="0"/>
      <p:bldP spid="69" grpId="0" animBg="1"/>
      <p:bldP spid="71" grpId="0"/>
      <p:bldP spid="71" grpId="1"/>
      <p:bldP spid="73" grpId="0"/>
      <p:bldP spid="74" grpId="0" animBg="1"/>
      <p:bldP spid="75" grpId="0"/>
      <p:bldP spid="75" grpId="1"/>
      <p:bldP spid="76" grpId="0"/>
      <p:bldP spid="84" grpId="0"/>
      <p:bldP spid="85" grpId="0"/>
      <p:bldP spid="8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733800" y="3352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40696" y="1516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30756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2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3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4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5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6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7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8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9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10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558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733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0441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35" grpId="0"/>
      <p:bldP spid="35" grpId="1"/>
      <p:bldP spid="30" grpId="0"/>
      <p:bldP spid="27" grpId="0"/>
      <p:bldP spid="27" grpId="1"/>
      <p:bldP spid="29" grpId="0"/>
      <p:bldP spid="29" grpId="1"/>
      <p:bldP spid="29" grpId="2"/>
      <p:bldP spid="18" grpId="0"/>
      <p:bldP spid="19" grpId="0"/>
      <p:bldP spid="48" grpId="0"/>
      <p:bldP spid="49" grpId="0"/>
      <p:bldP spid="50" grpId="0"/>
      <p:bldP spid="51" grpId="0"/>
      <p:bldP spid="52" grpId="0"/>
      <p:bldP spid="53" grpId="0" animBg="1"/>
      <p:bldP spid="54" grpId="0"/>
      <p:bldP spid="54" grpId="1"/>
      <p:bldP spid="55" grpId="0"/>
      <p:bldP spid="56" grpId="0"/>
      <p:bldP spid="57" grpId="0" animBg="1"/>
      <p:bldP spid="58" grpId="0"/>
      <p:bldP spid="59" grpId="0" animBg="1"/>
      <p:bldP spid="61" grpId="0"/>
      <p:bldP spid="62" grpId="0"/>
      <p:bldP spid="63" grpId="0" animBg="1"/>
      <p:bldP spid="64" grpId="0"/>
      <p:bldP spid="65" grpId="0"/>
      <p:bldP spid="66" grpId="0" animBg="1"/>
      <p:bldP spid="69" grpId="0"/>
      <p:bldP spid="69" grpId="1"/>
      <p:bldP spid="70" grpId="0"/>
      <p:bldP spid="71" grpId="0"/>
      <p:bldP spid="72" grpId="0" animBg="1"/>
      <p:bldP spid="73" grpId="0"/>
      <p:bldP spid="7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30756" y="1516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2278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04252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2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3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4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5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6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7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8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9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10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58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3733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2895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Rahmat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30" grpId="0"/>
      <p:bldP spid="30" grpId="1"/>
      <p:bldP spid="27" grpId="0"/>
      <p:bldP spid="18" grpId="0"/>
      <p:bldP spid="18" grpId="1"/>
      <p:bldP spid="19" grpId="0"/>
      <p:bldP spid="17" grpId="0"/>
      <p:bldP spid="46" grpId="0"/>
      <p:bldP spid="47" grpId="0"/>
      <p:bldP spid="48" grpId="0"/>
      <p:bldP spid="49" grpId="0"/>
      <p:bldP spid="50" grpId="0"/>
      <p:bldP spid="51" grpId="0" animBg="1"/>
      <p:bldP spid="53" grpId="0"/>
      <p:bldP spid="54" grpId="0"/>
      <p:bldP spid="55" grpId="0" animBg="1"/>
      <p:bldP spid="56" grpId="0"/>
      <p:bldP spid="57" grpId="0" animBg="1"/>
      <p:bldP spid="58" grpId="0"/>
      <p:bldP spid="58" grpId="1"/>
      <p:bldP spid="59" grpId="0"/>
      <p:bldP spid="61" grpId="0" animBg="1"/>
      <p:bldP spid="62" grpId="0"/>
      <p:bldP spid="63" grpId="0"/>
      <p:bldP spid="64" grpId="0" animBg="1"/>
      <p:bldP spid="66" grpId="0"/>
      <p:bldP spid="67" grpId="0"/>
      <p:bldP spid="68" grpId="0" animBg="1"/>
      <p:bldP spid="69" grpId="0"/>
      <p:bldP spid="69" grpId="1"/>
      <p:bldP spid="70" grpId="0"/>
      <p:bldP spid="71" grpId="0"/>
      <p:bldP spid="72" grpId="0"/>
      <p:bldP spid="7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2743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2278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30756" y="151343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90192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04800" y="4495800"/>
            <a:ext cx="8382000" cy="764977"/>
            <a:chOff x="381000" y="4876800"/>
            <a:chExt cx="8382000" cy="764977"/>
          </a:xfrm>
        </p:grpSpPr>
        <p:sp>
          <p:nvSpPr>
            <p:cNvPr id="22" name="Rectangle 21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2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3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4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5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6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7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8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9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10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4495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48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835348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848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3340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010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172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194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207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334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4825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44958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430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657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981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819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819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Rahmat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27" grpId="0"/>
      <p:bldP spid="27" grpId="1"/>
      <p:bldP spid="19" grpId="0"/>
      <p:bldP spid="17" grpId="0"/>
      <p:bldP spid="17" grpId="1"/>
      <p:bldP spid="17" grpId="2"/>
      <p:bldP spid="16" grpId="0"/>
      <p:bldP spid="20" grpId="0"/>
      <p:bldP spid="45" grpId="0"/>
      <p:bldP spid="46" grpId="0"/>
      <p:bldP spid="47" grpId="0"/>
      <p:bldP spid="48" grpId="0"/>
      <p:bldP spid="49" grpId="0"/>
      <p:bldP spid="50" grpId="0" animBg="1"/>
      <p:bldP spid="51" grpId="0"/>
      <p:bldP spid="52" grpId="0"/>
      <p:bldP spid="53" grpId="0" animBg="1"/>
      <p:bldP spid="54" grpId="0"/>
      <p:bldP spid="55" grpId="0" animBg="1"/>
      <p:bldP spid="56" grpId="0"/>
      <p:bldP spid="57" grpId="0"/>
      <p:bldP spid="58" grpId="0" animBg="1"/>
      <p:bldP spid="59" grpId="0"/>
      <p:bldP spid="61" grpId="0"/>
      <p:bldP spid="62" grpId="0" animBg="1"/>
      <p:bldP spid="63" grpId="0"/>
      <p:bldP spid="64" grpId="0"/>
      <p:bldP spid="64" grpId="1"/>
      <p:bldP spid="65" grpId="0" animBg="1"/>
      <p:bldP spid="67" grpId="0"/>
      <p:bldP spid="68" grpId="0"/>
      <p:bldP spid="68" grpId="1"/>
      <p:bldP spid="69" grpId="0"/>
      <p:bldP spid="70" grpId="0" animBg="1"/>
      <p:bldP spid="71" grpId="0"/>
      <p:bldP spid="7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124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2278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1516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90192" y="226549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04800" y="4495800"/>
            <a:ext cx="83820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495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7848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7835348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48" name="Rectangle 47"/>
          <p:cNvSpPr/>
          <p:nvPr/>
        </p:nvSpPr>
        <p:spPr bwMode="auto">
          <a:xfrm>
            <a:off x="7848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3340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7010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6172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194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3207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5334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44825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44958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3657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81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2819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2819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1981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Riki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191000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1981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19" grpId="0"/>
      <p:bldP spid="19" grpId="1"/>
      <p:bldP spid="16" grpId="0"/>
      <p:bldP spid="16" grpId="1"/>
      <p:bldP spid="20" grpId="0"/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0" grpId="0"/>
      <p:bldP spid="51" grpId="0" animBg="1"/>
      <p:bldP spid="52" grpId="0"/>
      <p:bldP spid="53" grpId="0" animBg="1"/>
      <p:bldP spid="54" grpId="0"/>
      <p:bldP spid="55" grpId="0"/>
      <p:bldP spid="56" grpId="0" animBg="1"/>
      <p:bldP spid="57" grpId="0"/>
      <p:bldP spid="58" grpId="0"/>
      <p:bldP spid="59" grpId="0" animBg="1"/>
      <p:bldP spid="61" grpId="0"/>
      <p:bldP spid="63" grpId="0" animBg="1"/>
      <p:bldP spid="64" grpId="0"/>
      <p:bldP spid="64" grpId="1"/>
      <p:bldP spid="66" grpId="0"/>
      <p:bldP spid="67" grpId="0" animBg="1"/>
      <p:bldP spid="68" grpId="0"/>
      <p:bldP spid="68" grpId="1"/>
      <p:bldP spid="69" grpId="0"/>
      <p:bldP spid="72" grpId="0" animBg="1"/>
      <p:bldP spid="74" grpId="0"/>
      <p:bldP spid="75" grpId="0"/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28600" y="1209260"/>
            <a:ext cx="4343400" cy="48006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 Heap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684644" y="1219200"/>
            <a:ext cx="42672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 Heap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2226364" y="1905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24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1235764" y="25908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19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382656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3369364" y="25908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70236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176916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291216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cxnSp>
        <p:nvCxnSpPr>
          <p:cNvPr id="96" name="Straight Connector 95"/>
          <p:cNvCxnSpPr>
            <a:stCxn id="89" idx="3"/>
            <a:endCxn id="90" idx="0"/>
          </p:cNvCxnSpPr>
          <p:nvPr/>
        </p:nvCxnSpPr>
        <p:spPr bwMode="auto">
          <a:xfrm rot="5400000">
            <a:off x="1845364" y="2120526"/>
            <a:ext cx="165474" cy="7750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7" name="Straight Connector 96"/>
          <p:cNvCxnSpPr>
            <a:stCxn id="89" idx="5"/>
            <a:endCxn id="92" idx="0"/>
          </p:cNvCxnSpPr>
          <p:nvPr/>
        </p:nvCxnSpPr>
        <p:spPr bwMode="auto">
          <a:xfrm rot="16200000" flipH="1">
            <a:off x="3127690" y="2044326"/>
            <a:ext cx="165474" cy="9274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8" name="Straight Connector 97"/>
          <p:cNvCxnSpPr>
            <a:stCxn id="90" idx="3"/>
            <a:endCxn id="93" idx="0"/>
          </p:cNvCxnSpPr>
          <p:nvPr/>
        </p:nvCxnSpPr>
        <p:spPr bwMode="auto">
          <a:xfrm rot="5400000">
            <a:off x="1007164" y="3111126"/>
            <a:ext cx="317874" cy="3178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9" name="Straight Connector 98"/>
          <p:cNvCxnSpPr>
            <a:stCxn id="90" idx="5"/>
            <a:endCxn id="94" idx="0"/>
          </p:cNvCxnSpPr>
          <p:nvPr/>
        </p:nvCxnSpPr>
        <p:spPr bwMode="auto">
          <a:xfrm rot="16200000" flipH="1">
            <a:off x="1756090" y="3111126"/>
            <a:ext cx="317874" cy="3178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0" name="Straight Connector 99"/>
          <p:cNvCxnSpPr>
            <a:stCxn id="92" idx="3"/>
            <a:endCxn id="95" idx="0"/>
          </p:cNvCxnSpPr>
          <p:nvPr/>
        </p:nvCxnSpPr>
        <p:spPr bwMode="auto">
          <a:xfrm rot="5400000">
            <a:off x="3178864" y="3149226"/>
            <a:ext cx="317874" cy="2416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1" name="Straight Connector 100"/>
          <p:cNvCxnSpPr>
            <a:stCxn id="92" idx="5"/>
            <a:endCxn id="91" idx="0"/>
          </p:cNvCxnSpPr>
          <p:nvPr/>
        </p:nvCxnSpPr>
        <p:spPr bwMode="auto">
          <a:xfrm rot="16200000" flipH="1">
            <a:off x="3851590" y="3149226"/>
            <a:ext cx="317874" cy="2416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04" name="Oval 103"/>
          <p:cNvSpPr/>
          <p:nvPr/>
        </p:nvSpPr>
        <p:spPr bwMode="auto">
          <a:xfrm>
            <a:off x="281608" y="4320208"/>
            <a:ext cx="609600" cy="63325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4</a:t>
            </a:r>
          </a:p>
        </p:txBody>
      </p:sp>
      <p:cxnSp>
        <p:nvCxnSpPr>
          <p:cNvPr id="105" name="Straight Connector 104"/>
          <p:cNvCxnSpPr>
            <a:stCxn id="93" idx="3"/>
            <a:endCxn id="104" idx="0"/>
          </p:cNvCxnSpPr>
          <p:nvPr/>
        </p:nvCxnSpPr>
        <p:spPr bwMode="auto">
          <a:xfrm rot="5400000">
            <a:off x="503582" y="4032152"/>
            <a:ext cx="370882" cy="20523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6675784" y="1905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5685184" y="25908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52" name="Oval 151"/>
          <p:cNvSpPr/>
          <p:nvPr/>
        </p:nvSpPr>
        <p:spPr bwMode="auto">
          <a:xfrm>
            <a:off x="827598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153" name="Oval 152"/>
          <p:cNvSpPr/>
          <p:nvPr/>
        </p:nvSpPr>
        <p:spPr bwMode="auto">
          <a:xfrm>
            <a:off x="7818784" y="25908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54" name="Oval 153"/>
          <p:cNvSpPr/>
          <p:nvPr/>
        </p:nvSpPr>
        <p:spPr bwMode="auto">
          <a:xfrm>
            <a:off x="515178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155" name="Oval 154"/>
          <p:cNvSpPr/>
          <p:nvPr/>
        </p:nvSpPr>
        <p:spPr bwMode="auto">
          <a:xfrm>
            <a:off x="621858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19</a:t>
            </a:r>
          </a:p>
        </p:txBody>
      </p:sp>
      <p:sp>
        <p:nvSpPr>
          <p:cNvPr id="156" name="Oval 155"/>
          <p:cNvSpPr/>
          <p:nvPr/>
        </p:nvSpPr>
        <p:spPr bwMode="auto">
          <a:xfrm>
            <a:off x="736158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cxnSp>
        <p:nvCxnSpPr>
          <p:cNvPr id="157" name="Straight Connector 156"/>
          <p:cNvCxnSpPr>
            <a:stCxn id="150" idx="3"/>
            <a:endCxn id="151" idx="0"/>
          </p:cNvCxnSpPr>
          <p:nvPr/>
        </p:nvCxnSpPr>
        <p:spPr bwMode="auto">
          <a:xfrm rot="5400000">
            <a:off x="6294784" y="2120526"/>
            <a:ext cx="165474" cy="7750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8" name="Straight Connector 157"/>
          <p:cNvCxnSpPr>
            <a:stCxn id="150" idx="5"/>
            <a:endCxn id="153" idx="0"/>
          </p:cNvCxnSpPr>
          <p:nvPr/>
        </p:nvCxnSpPr>
        <p:spPr bwMode="auto">
          <a:xfrm rot="16200000" flipH="1">
            <a:off x="7577110" y="2044326"/>
            <a:ext cx="165474" cy="9274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9" name="Straight Connector 158"/>
          <p:cNvCxnSpPr>
            <a:stCxn id="151" idx="3"/>
            <a:endCxn id="154" idx="0"/>
          </p:cNvCxnSpPr>
          <p:nvPr/>
        </p:nvCxnSpPr>
        <p:spPr bwMode="auto">
          <a:xfrm rot="5400000">
            <a:off x="5456584" y="3111126"/>
            <a:ext cx="317874" cy="3178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0" name="Straight Connector 159"/>
          <p:cNvCxnSpPr>
            <a:stCxn id="151" idx="5"/>
            <a:endCxn id="155" idx="0"/>
          </p:cNvCxnSpPr>
          <p:nvPr/>
        </p:nvCxnSpPr>
        <p:spPr bwMode="auto">
          <a:xfrm rot="16200000" flipH="1">
            <a:off x="6205510" y="3111126"/>
            <a:ext cx="317874" cy="3178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1" name="Straight Connector 160"/>
          <p:cNvCxnSpPr>
            <a:stCxn id="153" idx="3"/>
            <a:endCxn id="156" idx="0"/>
          </p:cNvCxnSpPr>
          <p:nvPr/>
        </p:nvCxnSpPr>
        <p:spPr bwMode="auto">
          <a:xfrm rot="5400000">
            <a:off x="7628284" y="3149226"/>
            <a:ext cx="317874" cy="2416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2" name="Straight Connector 161"/>
          <p:cNvCxnSpPr>
            <a:stCxn id="153" idx="5"/>
            <a:endCxn id="152" idx="0"/>
          </p:cNvCxnSpPr>
          <p:nvPr/>
        </p:nvCxnSpPr>
        <p:spPr bwMode="auto">
          <a:xfrm rot="16200000" flipH="1">
            <a:off x="8301010" y="3149226"/>
            <a:ext cx="317874" cy="2416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63" name="Oval 162"/>
          <p:cNvSpPr/>
          <p:nvPr/>
        </p:nvSpPr>
        <p:spPr bwMode="auto">
          <a:xfrm>
            <a:off x="4731028" y="4320208"/>
            <a:ext cx="609600" cy="63325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24</a:t>
            </a:r>
          </a:p>
        </p:txBody>
      </p:sp>
      <p:cxnSp>
        <p:nvCxnSpPr>
          <p:cNvPr id="164" name="Straight Connector 163"/>
          <p:cNvCxnSpPr>
            <a:stCxn id="154" idx="3"/>
            <a:endCxn id="163" idx="0"/>
          </p:cNvCxnSpPr>
          <p:nvPr/>
        </p:nvCxnSpPr>
        <p:spPr bwMode="auto">
          <a:xfrm rot="5400000">
            <a:off x="4953002" y="4032152"/>
            <a:ext cx="370882" cy="20523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5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500"/>
                            </p:stCondLst>
                            <p:childTnLst>
                              <p:par>
                                <p:cTn id="1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000"/>
                            </p:stCondLst>
                            <p:childTnLst>
                              <p:par>
                                <p:cTn id="1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500"/>
                            </p:stCondLst>
                            <p:childTnLst>
                              <p:par>
                                <p:cTn id="1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4" grpId="0" animBg="1"/>
      <p:bldP spid="47" grpId="0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6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Straight Connector 93"/>
          <p:cNvCxnSpPr>
            <a:stCxn id="15" idx="2"/>
          </p:cNvCxnSpPr>
          <p:nvPr/>
        </p:nvCxnSpPr>
        <p:spPr bwMode="auto">
          <a:xfrm rot="5400000">
            <a:off x="3854726" y="1513028"/>
            <a:ext cx="543340" cy="13219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2971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2438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30148" y="156375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4495800"/>
            <a:ext cx="8382000" cy="764977"/>
            <a:chOff x="381000" y="4876800"/>
            <a:chExt cx="8382000" cy="76497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2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3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4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5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6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7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8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9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10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495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48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835348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848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340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172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194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207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334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825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4958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657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81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19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819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Rahmat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981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Riki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419600" y="157700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041372" y="244834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19" grpId="0"/>
      <p:bldP spid="19" grpId="1"/>
      <p:bldP spid="15" grpId="0"/>
      <p:bldP spid="15" grpId="1"/>
      <p:bldP spid="15" grpId="2"/>
      <p:bldP spid="40" grpId="0"/>
      <p:bldP spid="41" grpId="0"/>
      <p:bldP spid="42" grpId="0"/>
      <p:bldP spid="43" grpId="0"/>
      <p:bldP spid="44" grpId="0"/>
      <p:bldP spid="45" grpId="0" animBg="1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 animBg="1"/>
      <p:bldP spid="54" grpId="0"/>
      <p:bldP spid="55" grpId="0"/>
      <p:bldP spid="56" grpId="0" animBg="1"/>
      <p:bldP spid="57" grpId="0"/>
      <p:bldP spid="58" grpId="0" animBg="1"/>
      <p:bldP spid="59" grpId="0"/>
      <p:bldP spid="61" grpId="0"/>
      <p:bldP spid="62" grpId="0" animBg="1"/>
      <p:bldP spid="65" grpId="0"/>
      <p:bldP spid="65" grpId="1"/>
      <p:bldP spid="66" grpId="0"/>
      <p:bldP spid="66" grpId="1"/>
      <p:bldP spid="67" grpId="0" animBg="1"/>
      <p:bldP spid="69" grpId="0"/>
      <p:bldP spid="70" grpId="0"/>
      <p:bldP spid="71" grpId="0"/>
      <p:bldP spid="7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Straight Connector 93"/>
          <p:cNvCxnSpPr/>
          <p:nvPr/>
        </p:nvCxnSpPr>
        <p:spPr bwMode="auto">
          <a:xfrm rot="5400000">
            <a:off x="4007126" y="1513028"/>
            <a:ext cx="543340" cy="13219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2971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304800" y="4495800"/>
            <a:ext cx="8382000" cy="764977"/>
            <a:chOff x="381000" y="4876800"/>
            <a:chExt cx="8382000" cy="76497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2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3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4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5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6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7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8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9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10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495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48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835348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848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340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172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194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207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334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825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4958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657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81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19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819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Rahmat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981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Riki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572000" y="157700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193772" y="244834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489176" y="15664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143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Susi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40" grpId="0"/>
      <p:bldP spid="41" grpId="0"/>
      <p:bldP spid="42" grpId="0"/>
      <p:bldP spid="43" grpId="0"/>
      <p:bldP spid="44" grpId="0"/>
      <p:bldP spid="45" grpId="0" animBg="1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 animBg="1"/>
      <p:bldP spid="54" grpId="0"/>
      <p:bldP spid="55" grpId="0"/>
      <p:bldP spid="56" grpId="0" animBg="1"/>
      <p:bldP spid="57" grpId="0"/>
      <p:bldP spid="58" grpId="0" animBg="1"/>
      <p:bldP spid="59" grpId="0"/>
      <p:bldP spid="61" grpId="0"/>
      <p:bldP spid="62" grpId="0" animBg="1"/>
      <p:bldP spid="67" grpId="0" animBg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63" grpId="0"/>
      <p:bldP spid="64" grpId="0"/>
      <p:bldP spid="68" grpId="0"/>
      <p:bldP spid="7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1795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2" name="Group 13"/>
          <p:cNvGrpSpPr/>
          <p:nvPr/>
        </p:nvGrpSpPr>
        <p:grpSpPr>
          <a:xfrm>
            <a:off x="381000" y="4191000"/>
            <a:ext cx="8382000" cy="764977"/>
            <a:chOff x="381000" y="4876800"/>
            <a:chExt cx="8382000" cy="764977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2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3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4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5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6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7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8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9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10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5720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484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866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248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911548" y="42642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9248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10200" y="42642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866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0866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484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2484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95600" y="42642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96948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4102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338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58748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45720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338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7338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574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956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28956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Rahmat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0574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Riki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192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2192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10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2192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Susi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3810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Syahrul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1" grpId="0"/>
      <p:bldP spid="11" grpId="1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/>
      <p:bldP spid="44" grpId="0" animBg="1"/>
      <p:bldP spid="45" grpId="0"/>
      <p:bldP spid="46" grpId="0" animBg="1"/>
      <p:bldP spid="47" grpId="0"/>
      <p:bldP spid="48" grpId="0"/>
      <p:bldP spid="49" grpId="0" animBg="1"/>
      <p:bldP spid="50" grpId="0"/>
      <p:bldP spid="51" grpId="0"/>
      <p:bldP spid="52" grpId="0" animBg="1"/>
      <p:bldP spid="53" grpId="0"/>
      <p:bldP spid="54" grpId="0" animBg="1"/>
      <p:bldP spid="55" grpId="0"/>
      <p:bldP spid="56" grpId="0"/>
      <p:bldP spid="57" grpId="0" animBg="1"/>
      <p:bldP spid="58" grpId="0" animBg="1"/>
      <p:bldP spid="61" grpId="0"/>
      <p:bldP spid="62" grpId="0"/>
      <p:bldP spid="63" grpId="0"/>
      <p:bldP spid="64" grpId="0" animBg="1"/>
      <p:bldP spid="6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2098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4290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33600" y="56388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Verdana" pitchFamily="34" charset="0"/>
              </a:rPr>
              <a:t>Tim </a:t>
            </a:r>
            <a:r>
              <a:rPr lang="en-US" sz="1400" b="1" dirty="0" err="1" smtClean="0">
                <a:latin typeface="Verdana" pitchFamily="34" charset="0"/>
              </a:rPr>
              <a:t>Struktur</a:t>
            </a:r>
            <a:r>
              <a:rPr lang="en-US" sz="1400" b="1" dirty="0" smtClean="0">
                <a:latin typeface="Verdana" pitchFamily="34" charset="0"/>
              </a:rPr>
              <a:t> Data</a:t>
            </a:r>
          </a:p>
          <a:p>
            <a:pPr algn="ctr"/>
            <a:r>
              <a:rPr lang="en-US" sz="1400" b="1" dirty="0" smtClean="0">
                <a:latin typeface="Verdana" pitchFamily="34" charset="0"/>
              </a:rPr>
              <a:t>Program </a:t>
            </a:r>
            <a:r>
              <a:rPr lang="en-US" sz="1400" b="1" dirty="0" err="1" smtClean="0">
                <a:latin typeface="Verdana" pitchFamily="34" charset="0"/>
              </a:rPr>
              <a:t>Studi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Teknik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Informatika</a:t>
            </a:r>
            <a:r>
              <a:rPr lang="en-US" sz="1400" b="1" dirty="0" smtClean="0">
                <a:latin typeface="Verdana" pitchFamily="34" charset="0"/>
              </a:rPr>
              <a:t> - UNIKOM</a:t>
            </a:r>
            <a:endParaRPr lang="en-US" sz="14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Proses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pada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367406" y="2895600"/>
            <a:ext cx="6243194" cy="6858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dirty="0" err="1" smtClean="0">
                <a:solidFill>
                  <a:schemeClr val="tx2"/>
                </a:solidFill>
              </a:rPr>
              <a:t>Pembentukan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i="1" dirty="0" smtClean="0">
                <a:solidFill>
                  <a:schemeClr val="tx2"/>
                </a:solidFill>
              </a:rPr>
              <a:t>Heap</a:t>
            </a:r>
            <a:endParaRPr lang="en-US" sz="2000" i="1" dirty="0">
              <a:solidFill>
                <a:schemeClr val="tx2"/>
              </a:solidFill>
            </a:endParaRPr>
          </a:p>
        </p:txBody>
      </p:sp>
      <p:pic>
        <p:nvPicPr>
          <p:cNvPr id="4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96" y="2546556"/>
            <a:ext cx="1967389" cy="2438400"/>
          </a:xfrm>
          <a:prstGeom prst="rect">
            <a:avLst/>
          </a:prstGeom>
          <a:noFill/>
        </p:spPr>
      </p:pic>
      <p:pic>
        <p:nvPicPr>
          <p:cNvPr id="49" name="Picture 4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2" name="AutoShape 48"/>
          <p:cNvSpPr>
            <a:spLocks noChangeArrowheads="1"/>
          </p:cNvSpPr>
          <p:nvPr/>
        </p:nvSpPr>
        <p:spPr bwMode="gray">
          <a:xfrm>
            <a:off x="2474983" y="4140200"/>
            <a:ext cx="5983217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Pengurutan</a:t>
            </a:r>
            <a:r>
              <a:rPr lang="en-US" sz="2000" b="1" dirty="0" smtClean="0">
                <a:solidFill>
                  <a:schemeClr val="tx2"/>
                </a:solidFill>
              </a:rPr>
              <a:t> Data </a:t>
            </a:r>
            <a:r>
              <a:rPr lang="en-US" sz="2000" b="1" dirty="0" err="1" smtClean="0">
                <a:solidFill>
                  <a:schemeClr val="tx2"/>
                </a:solidFill>
              </a:rPr>
              <a:t>pada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i="1" dirty="0" smtClean="0">
                <a:solidFill>
                  <a:schemeClr val="tx2"/>
                </a:solidFill>
              </a:rPr>
              <a:t>Heap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i="1" dirty="0" smtClean="0">
                <a:solidFill>
                  <a:schemeClr val="tx2"/>
                </a:solidFill>
              </a:rPr>
              <a:t>(Heap Sort)</a:t>
            </a:r>
            <a:endParaRPr lang="en-US" sz="2000" i="1" dirty="0">
              <a:solidFill>
                <a:schemeClr val="tx2"/>
              </a:solidFill>
            </a:endParaRPr>
          </a:p>
        </p:txBody>
      </p:sp>
      <p:grpSp>
        <p:nvGrpSpPr>
          <p:cNvPr id="3" name="Group 81"/>
          <p:cNvGrpSpPr>
            <a:grpSpLocks/>
          </p:cNvGrpSpPr>
          <p:nvPr/>
        </p:nvGrpSpPr>
        <p:grpSpPr bwMode="auto">
          <a:xfrm>
            <a:off x="2084603" y="4189412"/>
            <a:ext cx="447532" cy="429291"/>
            <a:chOff x="2078" y="1680"/>
            <a:chExt cx="1615" cy="1615"/>
          </a:xfrm>
        </p:grpSpPr>
        <p:sp>
          <p:nvSpPr>
            <p:cNvPr id="54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FF000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2062606" y="3048000"/>
            <a:ext cx="431800" cy="425196"/>
            <a:chOff x="2078" y="1680"/>
            <a:chExt cx="1615" cy="1615"/>
          </a:xfrm>
        </p:grpSpPr>
        <p:sp>
          <p:nvSpPr>
            <p:cNvPr id="76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0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70C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2" grpId="0" animBg="1"/>
      <p:bldP spid="70703" grpId="0" animBg="1"/>
      <p:bldP spid="70706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Pembentukan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67200" y="2438400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</a:rPr>
              <a:t>Proses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i="1" dirty="0" err="1" smtClean="0">
                <a:solidFill>
                  <a:schemeClr val="tx2"/>
                </a:solidFill>
              </a:rPr>
              <a:t>sift_down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dari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bernomor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tengah</a:t>
            </a:r>
            <a:r>
              <a:rPr lang="en-US" sz="2000" dirty="0" smtClean="0">
                <a:solidFill>
                  <a:schemeClr val="tx2"/>
                </a:solidFill>
              </a:rPr>
              <a:t> (</a:t>
            </a:r>
            <a:r>
              <a:rPr lang="en-US" sz="2000" dirty="0" err="1" smtClean="0">
                <a:solidFill>
                  <a:schemeClr val="tx2"/>
                </a:solidFill>
              </a:rPr>
              <a:t>banyak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/2 </a:t>
            </a:r>
            <a:r>
              <a:rPr lang="en-US" sz="2000" dirty="0" err="1" smtClean="0">
                <a:solidFill>
                  <a:schemeClr val="tx2"/>
                </a:solidFill>
              </a:rPr>
              <a:t>atau</a:t>
            </a:r>
            <a:r>
              <a:rPr lang="en-US" sz="2000" dirty="0" smtClean="0">
                <a:solidFill>
                  <a:schemeClr val="tx2"/>
                </a:solidFill>
              </a:rPr>
              <a:t> N/2), </a:t>
            </a:r>
            <a:r>
              <a:rPr lang="en-US" sz="2000" dirty="0" err="1" smtClean="0">
                <a:solidFill>
                  <a:schemeClr val="tx2"/>
                </a:solidFill>
              </a:rPr>
              <a:t>menurun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sampai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pertama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953000" y="1295400"/>
            <a:ext cx="36576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rot="5400000">
            <a:off x="7009606" y="167640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7619206" y="167560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029200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75244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81532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901072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768548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3914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077200" y="1447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029200" y="1447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 rot="5400000">
            <a:off x="6400006" y="167560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5791994" y="167560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5182394" y="167640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507356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120268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5626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274904" y="1447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1905000" y="24384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914400" y="31242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3048000" y="31242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381000" y="39624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1447800" y="39624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2590800" y="39624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" name="Straight Connector 92"/>
          <p:cNvCxnSpPr>
            <a:stCxn id="86" idx="3"/>
            <a:endCxn id="87" idx="0"/>
          </p:cNvCxnSpPr>
          <p:nvPr/>
        </p:nvCxnSpPr>
        <p:spPr bwMode="auto">
          <a:xfrm rot="5400000">
            <a:off x="1524000" y="2653926"/>
            <a:ext cx="165474" cy="7750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86" idx="5"/>
            <a:endCxn id="89" idx="0"/>
          </p:cNvCxnSpPr>
          <p:nvPr/>
        </p:nvCxnSpPr>
        <p:spPr bwMode="auto">
          <a:xfrm rot="16200000" flipH="1">
            <a:off x="2806326" y="2577726"/>
            <a:ext cx="165474" cy="9274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87" idx="3"/>
            <a:endCxn id="90" idx="0"/>
          </p:cNvCxnSpPr>
          <p:nvPr/>
        </p:nvCxnSpPr>
        <p:spPr bwMode="auto">
          <a:xfrm rot="5400000">
            <a:off x="685800" y="3644526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87" idx="5"/>
            <a:endCxn id="91" idx="0"/>
          </p:cNvCxnSpPr>
          <p:nvPr/>
        </p:nvCxnSpPr>
        <p:spPr bwMode="auto">
          <a:xfrm rot="16200000" flipH="1">
            <a:off x="1434726" y="3644526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9" idx="3"/>
            <a:endCxn id="92" idx="0"/>
          </p:cNvCxnSpPr>
          <p:nvPr/>
        </p:nvCxnSpPr>
        <p:spPr bwMode="auto">
          <a:xfrm rot="5400000">
            <a:off x="2857500" y="3682626"/>
            <a:ext cx="317874" cy="241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2067340" y="2162794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1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066800" y="2819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2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260036" y="2819400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3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636644" y="3676854"/>
            <a:ext cx="38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5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90332" y="3670852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4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706756" y="3676854"/>
            <a:ext cx="35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6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267200" y="3465445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 algn="l"/>
            <a:r>
              <a:rPr lang="en-US" sz="2000" dirty="0" smtClean="0">
                <a:solidFill>
                  <a:schemeClr val="tx2"/>
                </a:solidFill>
              </a:rPr>
              <a:t>N = 6, Tengah = N/2 = 6/2 = </a:t>
            </a:r>
            <a:r>
              <a:rPr lang="en-US" sz="2000" b="1" dirty="0" smtClean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267200" y="38100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ke-3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267200" y="409569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ke-2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267200" y="440049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ke-1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304800" y="4781490"/>
            <a:ext cx="36576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Connector 120"/>
          <p:cNvCxnSpPr/>
          <p:nvPr/>
        </p:nvCxnSpPr>
        <p:spPr>
          <a:xfrm rot="5400000">
            <a:off x="2361406" y="516249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>
            <a:off x="2971006" y="516169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381000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27044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633332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52872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91548" y="49338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914400" y="49264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613452" y="49338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845904" y="49397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31" name="Straight Connector 130"/>
          <p:cNvCxnSpPr/>
          <p:nvPr/>
        </p:nvCxnSpPr>
        <p:spPr>
          <a:xfrm rot="5400000">
            <a:off x="1751806" y="516169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>
            <a:off x="1143794" y="516169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534194" y="516249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2859156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472068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133600" y="49338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465444" y="49338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060712" y="25411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056860" y="32136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34008" y="406510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14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510748" y="406510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187148" y="32368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716696" y="40783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5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0148" y="40651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77348" y="321365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14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716696" y="40783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200400" y="32368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5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053548" y="32136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967948" y="254110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14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977348" y="321365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600200" y="40651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3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4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8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9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6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7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60" grpId="0" animBg="1"/>
      <p:bldP spid="62" grpId="0" animBg="1"/>
      <p:bldP spid="67" grpId="0"/>
      <p:bldP spid="68" grpId="0"/>
      <p:bldP spid="69" grpId="0"/>
      <p:bldP spid="70" grpId="0"/>
      <p:bldP spid="72" grpId="0"/>
      <p:bldP spid="73" grpId="0"/>
      <p:bldP spid="74" grpId="0"/>
      <p:bldP spid="75" grpId="0"/>
      <p:bldP spid="81" grpId="0"/>
      <p:bldP spid="82" grpId="0"/>
      <p:bldP spid="84" grpId="0"/>
      <p:bldP spid="85" grpId="0"/>
      <p:bldP spid="86" grpId="0" animBg="1"/>
      <p:bldP spid="86" grpId="1" animBg="1"/>
      <p:bldP spid="87" grpId="0" animBg="1"/>
      <p:bldP spid="87" grpId="1" animBg="1"/>
      <p:bldP spid="89" grpId="0" animBg="1"/>
      <p:bldP spid="89" grpId="1" animBg="1"/>
      <p:bldP spid="90" grpId="0" animBg="1"/>
      <p:bldP spid="91" grpId="0" animBg="1"/>
      <p:bldP spid="92" grpId="0" animBg="1"/>
      <p:bldP spid="101" grpId="0"/>
      <p:bldP spid="102" grpId="0"/>
      <p:bldP spid="103" grpId="0"/>
      <p:bldP spid="104" grpId="0"/>
      <p:bldP spid="105" grpId="0"/>
      <p:bldP spid="107" grpId="0"/>
      <p:bldP spid="109" grpId="0"/>
      <p:bldP spid="112" grpId="0"/>
      <p:bldP spid="113" grpId="0"/>
      <p:bldP spid="114" grpId="0"/>
      <p:bldP spid="120" grpId="0" animBg="1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4" grpId="0"/>
      <p:bldP spid="135" grpId="0"/>
      <p:bldP spid="136" grpId="0"/>
      <p:bldP spid="137" grpId="0"/>
      <p:bldP spid="71" grpId="0"/>
      <p:bldP spid="71" grpId="1"/>
      <p:bldP spid="77" grpId="0"/>
      <p:bldP spid="77" grpId="1"/>
      <p:bldP spid="83" grpId="0"/>
      <p:bldP spid="83" grpId="1"/>
      <p:bldP spid="88" grpId="0"/>
      <p:bldP spid="88" grpId="1"/>
      <p:bldP spid="99" grpId="0"/>
      <p:bldP spid="99" grpId="1"/>
      <p:bldP spid="100" grpId="0"/>
      <p:bldP spid="100" grpId="1"/>
      <p:bldP spid="106" grpId="0"/>
      <p:bldP spid="108" grpId="0"/>
      <p:bldP spid="108" grpId="1"/>
      <p:bldP spid="116" grpId="0"/>
      <p:bldP spid="138" grpId="0"/>
      <p:bldP spid="139" grpId="0"/>
      <p:bldP spid="139" grpId="1"/>
      <p:bldP spid="140" grpId="0"/>
      <p:bldP spid="141" grpId="0"/>
      <p:bldP spid="1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95800" y="1219200"/>
            <a:ext cx="4343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>
              <a:buAutoNum type="alphaLcPeriod"/>
            </a:pPr>
            <a:r>
              <a:rPr lang="en-US" sz="2000" dirty="0" smtClean="0">
                <a:solidFill>
                  <a:schemeClr val="tx2"/>
                </a:solidFill>
              </a:rPr>
              <a:t>Binary Tree </a:t>
            </a:r>
            <a:r>
              <a:rPr lang="en-US" sz="2000" dirty="0" err="1" smtClean="0">
                <a:solidFill>
                  <a:schemeClr val="tx2"/>
                </a:solidFill>
              </a:rPr>
              <a:t>dalam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keadaan</a:t>
            </a:r>
            <a:r>
              <a:rPr lang="en-US" sz="2000" dirty="0" smtClean="0">
                <a:solidFill>
                  <a:schemeClr val="tx2"/>
                </a:solidFill>
              </a:rPr>
              <a:t> Max Heap</a:t>
            </a:r>
          </a:p>
          <a:p>
            <a:pPr marL="292100" indent="-292100" algn="l">
              <a:buAutoNum type="alphaLcPeriod"/>
            </a:pPr>
            <a:r>
              <a:rPr lang="en-US" sz="2000" dirty="0" smtClean="0">
                <a:solidFill>
                  <a:schemeClr val="tx2"/>
                </a:solidFill>
              </a:rPr>
              <a:t>“</a:t>
            </a:r>
            <a:r>
              <a:rPr lang="en-US" sz="2000" dirty="0" err="1" smtClean="0">
                <a:solidFill>
                  <a:schemeClr val="tx2"/>
                </a:solidFill>
              </a:rPr>
              <a:t>Pecat</a:t>
            </a:r>
            <a:r>
              <a:rPr lang="en-US" sz="2000" dirty="0" smtClean="0">
                <a:solidFill>
                  <a:schemeClr val="tx2"/>
                </a:solidFill>
              </a:rPr>
              <a:t>” root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tukarkan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dengan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posisi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terakhir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292100" indent="-292100" algn="l">
              <a:buAutoNum type="alphaLcPeriod"/>
            </a:pPr>
            <a:r>
              <a:rPr lang="en-US" sz="2000" dirty="0" err="1" smtClean="0">
                <a:solidFill>
                  <a:schemeClr val="tx2"/>
                </a:solidFill>
              </a:rPr>
              <a:t>Banyaknya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dikurangi</a:t>
            </a:r>
            <a:r>
              <a:rPr lang="en-US" sz="2000" dirty="0" smtClean="0">
                <a:solidFill>
                  <a:schemeClr val="tx2"/>
                </a:solidFill>
              </a:rPr>
              <a:t> 1</a:t>
            </a:r>
          </a:p>
          <a:p>
            <a:pPr marL="292100" indent="-292100" algn="just">
              <a:buAutoNum type="alphaLcPeriod"/>
            </a:pPr>
            <a:r>
              <a:rPr lang="en-US" sz="2000" dirty="0" err="1" smtClean="0">
                <a:solidFill>
                  <a:schemeClr val="tx2"/>
                </a:solidFill>
              </a:rPr>
              <a:t>Jika</a:t>
            </a:r>
            <a:r>
              <a:rPr lang="en-US" sz="2000" dirty="0" smtClean="0">
                <a:solidFill>
                  <a:schemeClr val="tx2"/>
                </a:solidFill>
              </a:rPr>
              <a:t> N &gt; 1, </a:t>
            </a:r>
            <a:r>
              <a:rPr lang="en-US" sz="2000" dirty="0" err="1" smtClean="0">
                <a:solidFill>
                  <a:schemeClr val="tx2"/>
                </a:solidFill>
              </a:rPr>
              <a:t>maka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lagi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heap</a:t>
            </a:r>
          </a:p>
          <a:p>
            <a:pPr marL="292100" indent="-292100" algn="just">
              <a:buAutoNum type="alphaLcPeriod"/>
            </a:pPr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langkah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point b </a:t>
            </a:r>
            <a:r>
              <a:rPr lang="en-US" sz="2000" dirty="0" err="1" smtClean="0">
                <a:solidFill>
                  <a:schemeClr val="tx2"/>
                </a:solidFill>
              </a:rPr>
              <a:t>sampai</a:t>
            </a:r>
            <a:r>
              <a:rPr lang="en-US" sz="2000" dirty="0" smtClean="0">
                <a:solidFill>
                  <a:schemeClr val="tx2"/>
                </a:solidFill>
              </a:rPr>
              <a:t> point d </a:t>
            </a:r>
            <a:r>
              <a:rPr lang="en-US" sz="2000" dirty="0" err="1" smtClean="0">
                <a:solidFill>
                  <a:schemeClr val="tx2"/>
                </a:solidFill>
              </a:rPr>
              <a:t>hingga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habis</a:t>
            </a:r>
            <a:r>
              <a:rPr lang="en-US" sz="2000" dirty="0" smtClean="0">
                <a:solidFill>
                  <a:schemeClr val="tx2"/>
                </a:solidFill>
              </a:rPr>
              <a:t> (N=0)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600200" y="3323606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8" name="Straight Connector 97"/>
          <p:cNvCxnSpPr>
            <a:stCxn id="113" idx="3"/>
            <a:endCxn id="114" idx="0"/>
          </p:cNvCxnSpPr>
          <p:nvPr/>
        </p:nvCxnSpPr>
        <p:spPr bwMode="auto">
          <a:xfrm rot="5400000">
            <a:off x="16449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113" idx="5"/>
            <a:endCxn id="109" idx="0"/>
          </p:cNvCxnSpPr>
          <p:nvPr/>
        </p:nvCxnSpPr>
        <p:spPr bwMode="auto">
          <a:xfrm rot="16200000" flipH="1">
            <a:off x="29272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114" idx="3"/>
            <a:endCxn id="112" idx="0"/>
          </p:cNvCxnSpPr>
          <p:nvPr/>
        </p:nvCxnSpPr>
        <p:spPr bwMode="auto">
          <a:xfrm rot="5400000">
            <a:off x="838200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endCxn id="59" idx="0"/>
          </p:cNvCxnSpPr>
          <p:nvPr/>
        </p:nvCxnSpPr>
        <p:spPr bwMode="auto">
          <a:xfrm rot="16200000" flipH="1">
            <a:off x="1587126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109" idx="3"/>
            <a:endCxn id="110" idx="0"/>
          </p:cNvCxnSpPr>
          <p:nvPr/>
        </p:nvCxnSpPr>
        <p:spPr bwMode="auto">
          <a:xfrm rot="5400000">
            <a:off x="3009900" y="3043832"/>
            <a:ext cx="317874" cy="241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22197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1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2192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2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4124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3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789044" y="3038060"/>
            <a:ext cx="38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5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46044" y="3032058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4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859156" y="3034748"/>
            <a:ext cx="35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6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3200400" y="2485406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2743200" y="3323606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533400" y="3323606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2083904" y="1710154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1066800" y="2485406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09600" y="44766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 rot="5400000">
            <a:off x="2657029" y="48668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5400000">
            <a:off x="3267045" y="48672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685800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331844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938132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557672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96348" y="46290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219200" y="46349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918252" y="46290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150704" y="46349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37" name="Straight Connector 136"/>
          <p:cNvCxnSpPr>
            <a:endCxn id="126" idx="2"/>
          </p:cNvCxnSpPr>
          <p:nvPr/>
        </p:nvCxnSpPr>
        <p:spPr>
          <a:xfrm rot="5400000">
            <a:off x="2047845" y="48672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5400000">
            <a:off x="1439039" y="48664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5400000">
            <a:off x="829836" y="48668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163956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776868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438400" y="46290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770244" y="46290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3657600" y="46349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85800" y="46349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657600" y="44825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725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82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528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5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33600" y="181554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14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29748" y="259411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39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23052" y="18155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5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7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8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4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5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9" grpId="0" animBg="1"/>
      <p:bldP spid="103" grpId="0"/>
      <p:bldP spid="104" grpId="0"/>
      <p:bldP spid="105" grpId="0"/>
      <p:bldP spid="106" grpId="0"/>
      <p:bldP spid="107" grpId="0"/>
      <p:bldP spid="108" grpId="0"/>
      <p:bldP spid="108" grpId="1"/>
      <p:bldP spid="109" grpId="0" animBg="1"/>
      <p:bldP spid="110" grpId="0" animBg="1"/>
      <p:bldP spid="110" grpId="1" animBg="1"/>
      <p:bldP spid="112" grpId="0" animBg="1"/>
      <p:bldP spid="113" grpId="0" animBg="1"/>
      <p:bldP spid="114" grpId="0" animBg="1"/>
      <p:bldP spid="126" grpId="0" animBg="1"/>
      <p:bldP spid="129" grpId="0"/>
      <p:bldP spid="130" grpId="0"/>
      <p:bldP spid="131" grpId="0"/>
      <p:bldP spid="132" grpId="0"/>
      <p:bldP spid="133" grpId="0"/>
      <p:bldP spid="133" grpId="1"/>
      <p:bldP spid="134" grpId="0"/>
      <p:bldP spid="135" grpId="0"/>
      <p:bldP spid="136" grpId="0"/>
      <p:bldP spid="140" grpId="0"/>
      <p:bldP spid="141" grpId="0"/>
      <p:bldP spid="142" grpId="0"/>
      <p:bldP spid="143" grpId="0"/>
      <p:bldP spid="143" grpId="1"/>
      <p:bldP spid="145" grpId="0"/>
      <p:bldP spid="146" grpId="0"/>
      <p:bldP spid="47" grpId="0" animBg="1"/>
      <p:bldP spid="48" grpId="0"/>
      <p:bldP spid="49" grpId="0"/>
      <p:bldP spid="49" grpId="1"/>
      <p:bldP spid="50" grpId="0"/>
      <p:bldP spid="51" grpId="0"/>
      <p:bldP spid="51" grpId="1"/>
      <p:bldP spid="52" grpId="0"/>
      <p:bldP spid="55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Heap </a:t>
            </a:r>
            <a:r>
              <a:rPr lang="en-US" sz="2000" dirty="0" err="1" smtClean="0">
                <a:solidFill>
                  <a:schemeClr val="tx2"/>
                </a:solidFill>
              </a:rPr>
              <a:t>kembali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292100" algn="l"/>
            <a:r>
              <a:rPr lang="en-US" sz="2000" dirty="0" smtClean="0">
                <a:solidFill>
                  <a:schemeClr val="tx2"/>
                </a:solidFill>
              </a:rPr>
              <a:t>Tengah = N/2 = 5/2 = 2</a:t>
            </a:r>
          </a:p>
          <a:p>
            <a:pPr marL="292100" algn="l"/>
            <a:endParaRPr lang="en-US" sz="2000" dirty="0" smtClean="0">
              <a:solidFill>
                <a:schemeClr val="tx2"/>
              </a:solidFill>
            </a:endParaRPr>
          </a:p>
          <a:p>
            <a:pPr marL="292100" algn="l"/>
            <a:endParaRPr lang="en-US" sz="2000" dirty="0" smtClean="0">
              <a:solidFill>
                <a:schemeClr val="tx2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chemeClr val="tx2"/>
                </a:solidFill>
              </a:rPr>
              <a:t>“</a:t>
            </a:r>
            <a:r>
              <a:rPr lang="en-US" sz="2000" dirty="0" err="1" smtClean="0">
                <a:solidFill>
                  <a:schemeClr val="tx2"/>
                </a:solidFill>
              </a:rPr>
              <a:t>Pecat</a:t>
            </a:r>
            <a:r>
              <a:rPr lang="en-US" sz="2000" dirty="0" smtClean="0">
                <a:solidFill>
                  <a:schemeClr val="tx2"/>
                </a:solidFill>
              </a:rPr>
              <a:t>” root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tukarkan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dengan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posisi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terakhir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Banyaknya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dikurangi</a:t>
            </a:r>
            <a:r>
              <a:rPr lang="en-US" sz="2000" dirty="0" smtClean="0">
                <a:solidFill>
                  <a:schemeClr val="tx2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Jika</a:t>
            </a:r>
            <a:r>
              <a:rPr lang="en-US" sz="2000" dirty="0" smtClean="0">
                <a:solidFill>
                  <a:schemeClr val="tx2"/>
                </a:solidFill>
              </a:rPr>
              <a:t> N &gt; 1, </a:t>
            </a:r>
            <a:r>
              <a:rPr lang="en-US" sz="2000" dirty="0" err="1" smtClean="0">
                <a:solidFill>
                  <a:schemeClr val="tx2"/>
                </a:solidFill>
              </a:rPr>
              <a:t>maka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lagi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langkah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point b </a:t>
            </a:r>
            <a:r>
              <a:rPr lang="en-US" sz="2000" dirty="0" err="1" smtClean="0">
                <a:solidFill>
                  <a:schemeClr val="tx2"/>
                </a:solidFill>
              </a:rPr>
              <a:t>sampai</a:t>
            </a:r>
            <a:r>
              <a:rPr lang="en-US" sz="2000" dirty="0" smtClean="0">
                <a:solidFill>
                  <a:schemeClr val="tx2"/>
                </a:solidFill>
              </a:rPr>
              <a:t> point d </a:t>
            </a:r>
            <a:r>
              <a:rPr lang="en-US" sz="2000" dirty="0" err="1" smtClean="0">
                <a:solidFill>
                  <a:schemeClr val="tx2"/>
                </a:solidFill>
              </a:rPr>
              <a:t>hingga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habis</a:t>
            </a:r>
            <a:r>
              <a:rPr lang="en-US" sz="2000" dirty="0" smtClean="0">
                <a:solidFill>
                  <a:schemeClr val="tx2"/>
                </a:solidFill>
              </a:rPr>
              <a:t> (N=0)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114800" y="21336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1524000" y="3323606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Straight Connector 69"/>
          <p:cNvCxnSpPr>
            <a:stCxn id="85" idx="3"/>
            <a:endCxn id="86" idx="0"/>
          </p:cNvCxnSpPr>
          <p:nvPr/>
        </p:nvCxnSpPr>
        <p:spPr bwMode="auto">
          <a:xfrm rot="5400000">
            <a:off x="15687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85" idx="5"/>
            <a:endCxn id="82" idx="0"/>
          </p:cNvCxnSpPr>
          <p:nvPr/>
        </p:nvCxnSpPr>
        <p:spPr bwMode="auto">
          <a:xfrm rot="16200000" flipH="1">
            <a:off x="28510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86" idx="3"/>
            <a:endCxn id="84" idx="0"/>
          </p:cNvCxnSpPr>
          <p:nvPr/>
        </p:nvCxnSpPr>
        <p:spPr bwMode="auto">
          <a:xfrm rot="5400000">
            <a:off x="762000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endCxn id="69" idx="0"/>
          </p:cNvCxnSpPr>
          <p:nvPr/>
        </p:nvCxnSpPr>
        <p:spPr bwMode="auto">
          <a:xfrm rot="16200000" flipH="1">
            <a:off x="1510926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1435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1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430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2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3362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3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712844" y="3038060"/>
            <a:ext cx="38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5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69844" y="3032058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4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3124200" y="2485406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457200" y="3323606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2007704" y="1710154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990600" y="2485406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96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766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5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53548" y="259411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6631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09600" y="46290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 rot="5400000">
            <a:off x="2657029" y="50192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32670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685800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331844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93813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55767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219200" y="47814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918252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163956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17" name="Straight Connector 116"/>
          <p:cNvCxnSpPr>
            <a:endCxn id="94" idx="2"/>
          </p:cNvCxnSpPr>
          <p:nvPr/>
        </p:nvCxnSpPr>
        <p:spPr>
          <a:xfrm rot="5400000">
            <a:off x="20478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>
            <a:off x="1439039" y="50188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829836" y="50192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3163956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776868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438400" y="47814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770244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657600" y="47873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85800" y="47873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6576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070652" y="182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143000" y="2590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143000" y="2590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663148" y="34422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09600" y="47740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308652" y="4780724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308652" y="477486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1473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048000" y="47740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685800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3038060" y="463163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5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6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43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4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5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6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7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3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4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5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2" grpId="0"/>
      <p:bldP spid="69" grpId="0" animBg="1"/>
      <p:bldP spid="69" grpId="1" animBg="1"/>
      <p:bldP spid="76" grpId="0"/>
      <p:bldP spid="77" grpId="0"/>
      <p:bldP spid="78" grpId="0"/>
      <p:bldP spid="79" grpId="0"/>
      <p:bldP spid="79" grpId="1"/>
      <p:bldP spid="80" grpId="0"/>
      <p:bldP spid="82" grpId="0" animBg="1"/>
      <p:bldP spid="84" grpId="0" animBg="1"/>
      <p:bldP spid="85" grpId="0" animBg="1"/>
      <p:bldP spid="85" grpId="1" animBg="1"/>
      <p:bldP spid="86" grpId="0" animBg="1"/>
      <p:bldP spid="86" grpId="1" animBg="1"/>
      <p:bldP spid="87" grpId="0"/>
      <p:bldP spid="89" grpId="0"/>
      <p:bldP spid="91" grpId="0"/>
      <p:bldP spid="91" grpId="1"/>
      <p:bldP spid="92" grpId="0"/>
      <p:bldP spid="92" grpId="1"/>
      <p:bldP spid="93" grpId="0"/>
      <p:bldP spid="93" grpId="1"/>
      <p:bldP spid="94" grpId="0" animBg="1"/>
      <p:bldP spid="97" grpId="0"/>
      <p:bldP spid="102" grpId="0"/>
      <p:bldP spid="108" grpId="0"/>
      <p:bldP spid="110" grpId="0"/>
      <p:bldP spid="113" grpId="0"/>
      <p:bldP spid="113" grpId="1"/>
      <p:bldP spid="115" grpId="0"/>
      <p:bldP spid="116" grpId="0"/>
      <p:bldP spid="116" grpId="1"/>
      <p:bldP spid="120" grpId="0"/>
      <p:bldP spid="121" grpId="0"/>
      <p:bldP spid="122" grpId="0"/>
      <p:bldP spid="123" grpId="0"/>
      <p:bldP spid="124" grpId="0"/>
      <p:bldP spid="125" grpId="0"/>
      <p:bldP spid="125" grpId="1"/>
      <p:bldP spid="133" grpId="0" animBg="1"/>
      <p:bldP spid="143" grpId="0"/>
      <p:bldP spid="143" grpId="1"/>
      <p:bldP spid="147" grpId="0"/>
      <p:bldP spid="147" grpId="1"/>
      <p:bldP spid="148" grpId="0"/>
      <p:bldP spid="149" grpId="0"/>
      <p:bldP spid="149" grpId="1"/>
      <p:bldP spid="150" grpId="0"/>
      <p:bldP spid="151" grpId="0"/>
      <p:bldP spid="151" grpId="1"/>
      <p:bldP spid="152" grpId="0"/>
      <p:bldP spid="152" grpId="1"/>
      <p:bldP spid="153" grpId="0"/>
      <p:bldP spid="154" grpId="0"/>
      <p:bldP spid="154" grpId="1"/>
      <p:bldP spid="155" grpId="0"/>
      <p:bldP spid="156" grpId="0"/>
      <p:bldP spid="1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Heap </a:t>
            </a:r>
            <a:r>
              <a:rPr lang="en-US" sz="2000" dirty="0" err="1" smtClean="0">
                <a:solidFill>
                  <a:schemeClr val="tx2"/>
                </a:solidFill>
              </a:rPr>
              <a:t>kembali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292100" algn="l"/>
            <a:r>
              <a:rPr lang="en-US" sz="2000" dirty="0" smtClean="0">
                <a:solidFill>
                  <a:schemeClr val="tx2"/>
                </a:solidFill>
              </a:rPr>
              <a:t>Tengah = N/2 = 4/2 = 2</a:t>
            </a:r>
          </a:p>
          <a:p>
            <a:pPr marL="292100" algn="l"/>
            <a:endParaRPr lang="en-US" sz="2000" dirty="0" smtClean="0">
              <a:solidFill>
                <a:schemeClr val="tx2"/>
              </a:solidFill>
            </a:endParaRPr>
          </a:p>
          <a:p>
            <a:pPr marL="292100" algn="l"/>
            <a:endParaRPr lang="en-US" sz="2000" dirty="0" smtClean="0">
              <a:solidFill>
                <a:schemeClr val="tx2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chemeClr val="tx2"/>
                </a:solidFill>
              </a:rPr>
              <a:t>“</a:t>
            </a:r>
            <a:r>
              <a:rPr lang="en-US" sz="2000" dirty="0" err="1" smtClean="0">
                <a:solidFill>
                  <a:schemeClr val="tx2"/>
                </a:solidFill>
              </a:rPr>
              <a:t>Pecat</a:t>
            </a:r>
            <a:r>
              <a:rPr lang="en-US" sz="2000" dirty="0" smtClean="0">
                <a:solidFill>
                  <a:schemeClr val="tx2"/>
                </a:solidFill>
              </a:rPr>
              <a:t>” root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tukarkan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dengan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posisi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terakhir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Banyaknya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dikurangi</a:t>
            </a:r>
            <a:r>
              <a:rPr lang="en-US" sz="2000" dirty="0" smtClean="0">
                <a:solidFill>
                  <a:schemeClr val="tx2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Jika</a:t>
            </a:r>
            <a:r>
              <a:rPr lang="en-US" sz="2000" dirty="0" smtClean="0">
                <a:solidFill>
                  <a:schemeClr val="tx2"/>
                </a:solidFill>
              </a:rPr>
              <a:t> N &gt; 1, </a:t>
            </a:r>
            <a:r>
              <a:rPr lang="en-US" sz="2000" dirty="0" err="1" smtClean="0">
                <a:solidFill>
                  <a:schemeClr val="tx2"/>
                </a:solidFill>
              </a:rPr>
              <a:t>maka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lagi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langkah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point b </a:t>
            </a:r>
            <a:r>
              <a:rPr lang="en-US" sz="2000" dirty="0" err="1" smtClean="0">
                <a:solidFill>
                  <a:schemeClr val="tx2"/>
                </a:solidFill>
              </a:rPr>
              <a:t>sampai</a:t>
            </a:r>
            <a:r>
              <a:rPr lang="en-US" sz="2000" dirty="0" smtClean="0">
                <a:solidFill>
                  <a:schemeClr val="tx2"/>
                </a:solidFill>
              </a:rPr>
              <a:t> point d </a:t>
            </a:r>
            <a:r>
              <a:rPr lang="en-US" sz="2000" dirty="0" err="1" smtClean="0">
                <a:solidFill>
                  <a:schemeClr val="tx2"/>
                </a:solidFill>
              </a:rPr>
              <a:t>hingga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habis</a:t>
            </a:r>
            <a:r>
              <a:rPr lang="en-US" sz="2000" dirty="0" smtClean="0">
                <a:solidFill>
                  <a:schemeClr val="tx2"/>
                </a:solidFill>
              </a:rPr>
              <a:t> (N=0)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114800" y="21336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  <a:endParaRPr lang="en-US" sz="2000" dirty="0">
              <a:solidFill>
                <a:srgbClr val="002060"/>
              </a:solidFill>
            </a:endParaRPr>
          </a:p>
        </p:txBody>
      </p:sp>
      <p:cxnSp>
        <p:nvCxnSpPr>
          <p:cNvPr id="57" name="Straight Connector 56"/>
          <p:cNvCxnSpPr>
            <a:stCxn id="69" idx="3"/>
            <a:endCxn id="70" idx="0"/>
          </p:cNvCxnSpPr>
          <p:nvPr/>
        </p:nvCxnSpPr>
        <p:spPr bwMode="auto">
          <a:xfrm rot="5400000">
            <a:off x="15687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69" idx="5"/>
            <a:endCxn id="67" idx="0"/>
          </p:cNvCxnSpPr>
          <p:nvPr/>
        </p:nvCxnSpPr>
        <p:spPr bwMode="auto">
          <a:xfrm rot="16200000" flipH="1">
            <a:off x="28510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70" idx="3"/>
            <a:endCxn id="68" idx="0"/>
          </p:cNvCxnSpPr>
          <p:nvPr/>
        </p:nvCxnSpPr>
        <p:spPr bwMode="auto">
          <a:xfrm rot="5400000">
            <a:off x="762000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21435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1430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2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3362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3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69844" y="3032058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4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3124200" y="2485406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457200" y="3323606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2007704" y="1710154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990600" y="2485406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6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766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5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129748" y="25759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09600" y="46290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2657029" y="50192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32670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685800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331844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93813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55767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918252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163956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15" name="Straight Connector 114"/>
          <p:cNvCxnSpPr>
            <a:endCxn id="95" idx="2"/>
          </p:cNvCxnSpPr>
          <p:nvPr/>
        </p:nvCxnSpPr>
        <p:spPr>
          <a:xfrm rot="5400000">
            <a:off x="20478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1439039" y="50188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829836" y="50192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163956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776868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438400" y="47814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770244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657600" y="47873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36576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335156" y="478288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1473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048000" y="47740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12304" y="478211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3038060" y="463163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129748" y="25775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14354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99052" y="477486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321904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129748" y="258086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96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219200" y="478288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2524540" y="477548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25377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99052" y="477472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24384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7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0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1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3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38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0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1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2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3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9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0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1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1" grpId="0"/>
      <p:bldP spid="62" grpId="0"/>
      <p:bldP spid="64" grpId="0"/>
      <p:bldP spid="66" grpId="0"/>
      <p:bldP spid="66" grpId="1"/>
      <p:bldP spid="67" grpId="0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/>
      <p:bldP spid="71" grpId="1"/>
      <p:bldP spid="83" grpId="0"/>
      <p:bldP spid="88" grpId="0"/>
      <p:bldP spid="88" grpId="1"/>
      <p:bldP spid="92" grpId="0"/>
      <p:bldP spid="92" grpId="1"/>
      <p:bldP spid="95" grpId="0" animBg="1"/>
      <p:bldP spid="101" grpId="0"/>
      <p:bldP spid="102" grpId="0"/>
      <p:bldP spid="106" grpId="0"/>
      <p:bldP spid="108" grpId="0"/>
      <p:bldP spid="111" grpId="0"/>
      <p:bldP spid="113" grpId="0"/>
      <p:bldP spid="118" grpId="0"/>
      <p:bldP spid="119" grpId="0"/>
      <p:bldP spid="120" grpId="0"/>
      <p:bldP spid="120" grpId="1"/>
      <p:bldP spid="121" grpId="0"/>
      <p:bldP spid="122" grpId="0"/>
      <p:bldP spid="124" grpId="0" animBg="1"/>
      <p:bldP spid="143" grpId="0"/>
      <p:bldP spid="143" grpId="1"/>
      <p:bldP spid="144" grpId="0"/>
      <p:bldP spid="147" grpId="0"/>
      <p:bldP spid="148" grpId="0"/>
      <p:bldP spid="148" grpId="1"/>
      <p:bldP spid="149" grpId="0" animBg="1"/>
      <p:bldP spid="150" grpId="0"/>
      <p:bldP spid="150" grpId="1"/>
      <p:bldP spid="151" grpId="0"/>
      <p:bldP spid="151" grpId="1"/>
      <p:bldP spid="152" grpId="0"/>
      <p:bldP spid="152" grpId="1"/>
      <p:bldP spid="153" grpId="0"/>
      <p:bldP spid="154" grpId="0"/>
      <p:bldP spid="155" grpId="0"/>
      <p:bldP spid="155" grpId="1"/>
      <p:bldP spid="156" grpId="0"/>
      <p:bldP spid="157" grpId="0"/>
      <p:bldP spid="157" grpId="1"/>
      <p:bldP spid="158" grpId="0"/>
      <p:bldP spid="159" grpId="0"/>
      <p:bldP spid="160" grpId="0"/>
      <p:bldP spid="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Heap </a:t>
            </a:r>
            <a:r>
              <a:rPr lang="en-US" sz="2000" dirty="0" err="1" smtClean="0">
                <a:solidFill>
                  <a:schemeClr val="tx2"/>
                </a:solidFill>
              </a:rPr>
              <a:t>kembali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292100" algn="l"/>
            <a:r>
              <a:rPr lang="en-US" sz="2000" dirty="0" smtClean="0">
                <a:solidFill>
                  <a:schemeClr val="tx2"/>
                </a:solidFill>
              </a:rPr>
              <a:t>Tengah = N/2 = 3/2 = 1</a:t>
            </a:r>
          </a:p>
          <a:p>
            <a:pPr marL="292100" algn="l"/>
            <a:endParaRPr lang="en-US" sz="2000" dirty="0" smtClean="0">
              <a:solidFill>
                <a:schemeClr val="tx2"/>
              </a:solidFill>
            </a:endParaRPr>
          </a:p>
          <a:p>
            <a:pPr marL="292100" algn="l"/>
            <a:endParaRPr lang="en-US" sz="2000" dirty="0" smtClean="0">
              <a:solidFill>
                <a:schemeClr val="tx2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chemeClr val="tx2"/>
                </a:solidFill>
              </a:rPr>
              <a:t>“</a:t>
            </a:r>
            <a:r>
              <a:rPr lang="en-US" sz="2000" dirty="0" err="1" smtClean="0">
                <a:solidFill>
                  <a:schemeClr val="tx2"/>
                </a:solidFill>
              </a:rPr>
              <a:t>Pecat</a:t>
            </a:r>
            <a:r>
              <a:rPr lang="en-US" sz="2000" dirty="0" smtClean="0">
                <a:solidFill>
                  <a:schemeClr val="tx2"/>
                </a:solidFill>
              </a:rPr>
              <a:t>” root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tukarkan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dengan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posisi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terakhir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Banyaknya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dikurangi</a:t>
            </a:r>
            <a:r>
              <a:rPr lang="en-US" sz="2000" dirty="0" smtClean="0">
                <a:solidFill>
                  <a:schemeClr val="tx2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Jika</a:t>
            </a:r>
            <a:r>
              <a:rPr lang="en-US" sz="2000" dirty="0" smtClean="0">
                <a:solidFill>
                  <a:schemeClr val="tx2"/>
                </a:solidFill>
              </a:rPr>
              <a:t> N &gt; 1, </a:t>
            </a:r>
            <a:r>
              <a:rPr lang="en-US" sz="2000" dirty="0" err="1" smtClean="0">
                <a:solidFill>
                  <a:schemeClr val="tx2"/>
                </a:solidFill>
              </a:rPr>
              <a:t>maka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lagi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langkah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point b </a:t>
            </a:r>
            <a:r>
              <a:rPr lang="en-US" sz="2000" dirty="0" err="1" smtClean="0">
                <a:solidFill>
                  <a:schemeClr val="tx2"/>
                </a:solidFill>
              </a:rPr>
              <a:t>sampai</a:t>
            </a:r>
            <a:r>
              <a:rPr lang="en-US" sz="2000" dirty="0" smtClean="0">
                <a:solidFill>
                  <a:schemeClr val="tx2"/>
                </a:solidFill>
              </a:rPr>
              <a:t> point d </a:t>
            </a:r>
            <a:r>
              <a:rPr lang="en-US" sz="2000" dirty="0" err="1" smtClean="0">
                <a:solidFill>
                  <a:schemeClr val="tx2"/>
                </a:solidFill>
              </a:rPr>
              <a:t>hingga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habis</a:t>
            </a:r>
            <a:r>
              <a:rPr lang="en-US" sz="2000" dirty="0" smtClean="0">
                <a:solidFill>
                  <a:schemeClr val="tx2"/>
                </a:solidFill>
              </a:rPr>
              <a:t> (N=0)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</a:p>
        </p:txBody>
      </p:sp>
      <p:cxnSp>
        <p:nvCxnSpPr>
          <p:cNvPr id="46" name="Straight Connector 45"/>
          <p:cNvCxnSpPr>
            <a:stCxn id="58" idx="3"/>
            <a:endCxn id="63" idx="0"/>
          </p:cNvCxnSpPr>
          <p:nvPr/>
        </p:nvCxnSpPr>
        <p:spPr bwMode="auto">
          <a:xfrm rot="5400000">
            <a:off x="15687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58" idx="5"/>
            <a:endCxn id="56" idx="0"/>
          </p:cNvCxnSpPr>
          <p:nvPr/>
        </p:nvCxnSpPr>
        <p:spPr bwMode="auto">
          <a:xfrm rot="16200000" flipH="1">
            <a:off x="28510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1435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1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30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2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362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3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3124200" y="2485406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007704" y="1710154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990600" y="2485406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2766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5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129748" y="2602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09600" y="46290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 rot="5400000">
            <a:off x="2657029" y="50192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32670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85800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331844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3813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55767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918252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163956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 rot="5400000">
            <a:off x="2061097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1452291" y="50188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829836" y="50192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163956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776868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438400" y="47814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770244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657600" y="47873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36576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1473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048000" y="47740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3064564" y="463163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219200" y="478288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524540" y="477548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5377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99052" y="477472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2451652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5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2766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12304" y="477740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931504" y="478288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931504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12304" y="478288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1842052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5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5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6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9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4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5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6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7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2" grpId="0"/>
      <p:bldP spid="49" grpId="0"/>
      <p:bldP spid="50" grpId="0"/>
      <p:bldP spid="51" grpId="0"/>
      <p:bldP spid="51" grpId="1"/>
      <p:bldP spid="56" grpId="0" animBg="1"/>
      <p:bldP spid="56" grpId="1" animBg="1"/>
      <p:bldP spid="58" grpId="0" animBg="1"/>
      <p:bldP spid="58" grpId="1" animBg="1"/>
      <p:bldP spid="63" grpId="0" animBg="1"/>
      <p:bldP spid="68" grpId="0"/>
      <p:bldP spid="68" grpId="1"/>
      <p:bldP spid="69" grpId="0"/>
      <p:bldP spid="69" grpId="1"/>
      <p:bldP spid="76" grpId="0"/>
      <p:bldP spid="83" grpId="0" animBg="1"/>
      <p:bldP spid="87" grpId="0"/>
      <p:bldP spid="88" grpId="0"/>
      <p:bldP spid="90" grpId="0"/>
      <p:bldP spid="91" grpId="0"/>
      <p:bldP spid="92" grpId="0"/>
      <p:bldP spid="92" grpId="1"/>
      <p:bldP spid="93" grpId="0"/>
      <p:bldP spid="97" grpId="0"/>
      <p:bldP spid="100" grpId="0"/>
      <p:bldP spid="101" grpId="0"/>
      <p:bldP spid="102" grpId="0"/>
      <p:bldP spid="106" grpId="0"/>
      <p:bldP spid="107" grpId="0" animBg="1"/>
      <p:bldP spid="110" grpId="0"/>
      <p:bldP spid="111" grpId="0"/>
      <p:bldP spid="113" grpId="0" animBg="1"/>
      <p:bldP spid="116" grpId="0"/>
      <p:bldP spid="117" grpId="0"/>
      <p:bldP spid="118" grpId="0"/>
      <p:bldP spid="119" grpId="0"/>
      <p:bldP spid="119" grpId="1"/>
      <p:bldP spid="120" grpId="0" animBg="1"/>
      <p:bldP spid="121" grpId="0"/>
      <p:bldP spid="121" grpId="1"/>
      <p:bldP spid="122" grpId="0"/>
      <p:bldP spid="122" grpId="1"/>
      <p:bldP spid="123" grpId="0"/>
      <p:bldP spid="123" grpId="1"/>
      <p:bldP spid="124" grpId="0"/>
      <p:bldP spid="124" grpId="1"/>
      <p:bldP spid="125" grpId="0"/>
      <p:bldP spid="133" grpId="0"/>
      <p:bldP spid="135" grpId="0"/>
      <p:bldP spid="89" grpId="0" animBg="1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3360</TotalTime>
  <Words>1798</Words>
  <Application>Microsoft PowerPoint</Application>
  <PresentationFormat>On-screen Show (4:3)</PresentationFormat>
  <Paragraphs>1243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Abstrac 3</vt:lpstr>
      <vt:lpstr>Custom Design</vt:lpstr>
      <vt:lpstr>Image</vt:lpstr>
      <vt:lpstr>Struktur Data </vt:lpstr>
      <vt:lpstr>Ketentuan</vt:lpstr>
      <vt:lpstr>Contoh Heap Tree</vt:lpstr>
      <vt:lpstr>Proses pada Heap</vt:lpstr>
      <vt:lpstr>Pembentukan Heap</vt:lpstr>
      <vt:lpstr>Pengurutan Data Heap</vt:lpstr>
      <vt:lpstr>Pengurutan Data Heap</vt:lpstr>
      <vt:lpstr>Pengurutan Data Heap</vt:lpstr>
      <vt:lpstr>Pengurutan Data Heap</vt:lpstr>
      <vt:lpstr>Pengurutan Data Heap</vt:lpstr>
      <vt:lpstr>Pengurutan Data Heap</vt:lpstr>
      <vt:lpstr>Latihan</vt:lpstr>
      <vt:lpstr>Pembentukan CBT</vt:lpstr>
      <vt:lpstr>Pembentukan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DOSENIF-2</cp:lastModifiedBy>
  <cp:revision>547</cp:revision>
  <dcterms:created xsi:type="dcterms:W3CDTF">2012-05-16T03:35:54Z</dcterms:created>
  <dcterms:modified xsi:type="dcterms:W3CDTF">2013-07-04T03:27:04Z</dcterms:modified>
</cp:coreProperties>
</file>