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8" r:id="rId8"/>
    <p:sldId id="257" r:id="rId9"/>
    <p:sldId id="266" r:id="rId10"/>
    <p:sldId id="258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67188F2-9A30-4943-82F0-0B877A949F05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9D0C0A-E551-4817-AD65-842E8BF44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Sosiologis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/>
          <a:lstStyle/>
          <a:p>
            <a:r>
              <a:rPr lang="id-ID" dirty="0" smtClean="0"/>
              <a:t>LATAR BELAKANG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200" dirty="0" err="1" smtClean="0">
                <a:cs typeface="Times New Roman" charset="0"/>
              </a:rPr>
              <a:t>Aktivitas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hidup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manusia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senantiasa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melibatkan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karya-karya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desain</a:t>
            </a:r>
            <a:r>
              <a:rPr lang="en-US" sz="2200" dirty="0" smtClean="0">
                <a:cs typeface="Times New Roman" charset="0"/>
              </a:rPr>
              <a:t>. </a:t>
            </a: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200" dirty="0" err="1" smtClean="0">
                <a:cs typeface="Times New Roman" charset="0"/>
              </a:rPr>
              <a:t>Karya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desain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menjadi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jejak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kebudayaan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suatu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masyarakat</a:t>
            </a:r>
            <a:r>
              <a:rPr lang="en-US" sz="2200" dirty="0" smtClean="0">
                <a:cs typeface="Times New Roman" charset="0"/>
              </a:rPr>
              <a:t> yang </a:t>
            </a:r>
            <a:r>
              <a:rPr lang="en-US" sz="2200" dirty="0" err="1" smtClean="0">
                <a:cs typeface="Times New Roman" charset="0"/>
              </a:rPr>
              <a:t>tidak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hanya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memiliki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fungsi</a:t>
            </a:r>
            <a:r>
              <a:rPr lang="en-US" sz="2200" dirty="0" smtClean="0">
                <a:cs typeface="Times New Roman" charset="0"/>
              </a:rPr>
              <a:t> yang </a:t>
            </a:r>
            <a:r>
              <a:rPr lang="en-US" sz="2200" dirty="0" err="1" smtClean="0">
                <a:cs typeface="Times New Roman" charset="0"/>
              </a:rPr>
              <a:t>mampu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menyelesaikan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berbagai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permasalahan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tetapi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juga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mengandung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nilai-nilai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hidup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dari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masyarakat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pengusungnya</a:t>
            </a:r>
            <a:r>
              <a:rPr lang="en-US" sz="2200" dirty="0" smtClean="0">
                <a:cs typeface="Times New Roman" charset="0"/>
              </a:rPr>
              <a:t>.</a:t>
            </a: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id-ID" sz="2200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d-ID" sz="2200" dirty="0" smtClean="0">
                <a:cs typeface="Times New Roman" charset="0"/>
              </a:rPr>
              <a:t>K</a:t>
            </a:r>
            <a:r>
              <a:rPr lang="en-US" sz="2200" dirty="0" err="1" smtClean="0">
                <a:cs typeface="Times New Roman" charset="0"/>
              </a:rPr>
              <a:t>eilmuan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desain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merupakan</a:t>
            </a:r>
            <a:r>
              <a:rPr lang="en-US" sz="2200" dirty="0" smtClean="0">
                <a:cs typeface="Times New Roman" charset="0"/>
              </a:rPr>
              <a:t> </a:t>
            </a:r>
            <a:r>
              <a:rPr lang="en-US" sz="2200" dirty="0" err="1" smtClean="0">
                <a:cs typeface="Times New Roman" charset="0"/>
              </a:rPr>
              <a:t>ilmu</a:t>
            </a:r>
            <a:r>
              <a:rPr lang="en-US" sz="2200" dirty="0" smtClean="0">
                <a:cs typeface="Times New Roman" charset="0"/>
              </a:rPr>
              <a:t> yang </a:t>
            </a:r>
            <a:r>
              <a:rPr lang="en-US" sz="2200" dirty="0" err="1" smtClean="0">
                <a:cs typeface="Times New Roman" charset="0"/>
              </a:rPr>
              <a:t>terbuka</a:t>
            </a:r>
            <a:r>
              <a:rPr lang="id-ID" sz="2200" dirty="0" smtClean="0">
                <a:cs typeface="Times New Roman" charset="0"/>
              </a:rPr>
              <a:t>.</a:t>
            </a:r>
            <a:r>
              <a:rPr lang="en-US" sz="2000" dirty="0" smtClean="0">
                <a:cs typeface="Times New Roman" charset="0"/>
              </a:rPr>
              <a:t> </a:t>
            </a:r>
          </a:p>
        </p:txBody>
      </p: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2133600" y="3657600"/>
            <a:ext cx="5562600" cy="2225675"/>
            <a:chOff x="1248" y="1200"/>
            <a:chExt cx="3504" cy="1402"/>
          </a:xfrm>
        </p:grpSpPr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1968" y="1200"/>
              <a:ext cx="158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sz="2000"/>
                <a:t>MASYARAKAT</a:t>
              </a:r>
              <a:endParaRPr lang="en-US" sz="2000"/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1248" y="2352"/>
              <a:ext cx="8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sz="2000" dirty="0"/>
                <a:t>BENDA</a:t>
              </a:r>
              <a:endParaRPr lang="en-US" sz="2000" dirty="0"/>
            </a:p>
          </p:txBody>
        </p:sp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3216" y="2304"/>
              <a:ext cx="153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d-ID" sz="2000" dirty="0"/>
                <a:t>SISTEM NILAI</a:t>
              </a:r>
              <a:endParaRPr lang="en-US" sz="2000" dirty="0"/>
            </a:p>
          </p:txBody>
        </p: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V="1">
              <a:off x="1776" y="1536"/>
              <a:ext cx="528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 flipH="1">
              <a:off x="1968" y="1584"/>
              <a:ext cx="480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2256" y="244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H="1">
              <a:off x="2208" y="2544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22"/>
            <p:cNvSpPr>
              <a:spLocks noChangeShapeType="1"/>
            </p:cNvSpPr>
            <p:nvPr/>
          </p:nvSpPr>
          <p:spPr bwMode="auto">
            <a:xfrm>
              <a:off x="3024" y="1584"/>
              <a:ext cx="4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23"/>
            <p:cNvSpPr>
              <a:spLocks noChangeShapeType="1"/>
            </p:cNvSpPr>
            <p:nvPr/>
          </p:nvSpPr>
          <p:spPr bwMode="auto">
            <a:xfrm flipH="1" flipV="1">
              <a:off x="3168" y="1584"/>
              <a:ext cx="4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SOSIOLOGI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, </a:t>
            </a:r>
            <a:r>
              <a:rPr lang="en-US" sz="2400" dirty="0" err="1" smtClean="0"/>
              <a:t>sekelompok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karya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sebaliknya</a:t>
            </a:r>
            <a:r>
              <a:rPr lang="en-US" sz="2400" dirty="0" smtClean="0"/>
              <a:t>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karya-karya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pendekatan-pendekatan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en-US" sz="2400" dirty="0" err="1" smtClean="0"/>
              <a:t>Mengamati</a:t>
            </a:r>
            <a:r>
              <a:rPr lang="en-US" sz="2400" dirty="0" smtClean="0"/>
              <a:t> </a:t>
            </a:r>
            <a:r>
              <a:rPr lang="en-US" sz="2400" dirty="0" err="1" smtClean="0"/>
              <a:t>wacana</a:t>
            </a:r>
            <a:r>
              <a:rPr lang="en-US" sz="2400" dirty="0" smtClean="0"/>
              <a:t> </a:t>
            </a:r>
            <a:r>
              <a:rPr lang="en-US" sz="2400" dirty="0" err="1" smtClean="0"/>
              <a:t>desain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dinamis</a:t>
            </a:r>
            <a:r>
              <a:rPr lang="en-US" sz="2400" dirty="0" smtClean="0"/>
              <a:t>, yang </a:t>
            </a:r>
            <a:r>
              <a:rPr lang="en-US" sz="2400" dirty="0" err="1" smtClean="0"/>
              <a:t>terfokuskepada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,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kebendaan</a:t>
            </a:r>
            <a:r>
              <a:rPr lang="en-US" sz="2400" dirty="0" smtClean="0"/>
              <a:t> (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),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</a:t>
            </a:r>
            <a:r>
              <a:rPr lang="en-US" sz="2400" dirty="0" smtClean="0"/>
              <a:t> </a:t>
            </a:r>
            <a:r>
              <a:rPr lang="en-US" sz="2400" dirty="0" err="1" smtClean="0"/>
              <a:t>kebendaan</a:t>
            </a:r>
            <a:r>
              <a:rPr lang="en-US" sz="2400" dirty="0" smtClean="0"/>
              <a:t>,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budaya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, </a:t>
            </a:r>
            <a:r>
              <a:rPr lang="en-US" sz="2400" dirty="0" err="1" smtClean="0"/>
              <a:t>aspek</a:t>
            </a:r>
            <a:r>
              <a:rPr lang="en-US" sz="2400" dirty="0" smtClean="0"/>
              <a:t>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,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 </a:t>
            </a:r>
            <a:r>
              <a:rPr lang="en-US" sz="2400" dirty="0" err="1" smtClean="0"/>
              <a:t>kebendaan</a:t>
            </a:r>
            <a:r>
              <a:rPr lang="en-US" sz="2400" dirty="0" smtClean="0"/>
              <a:t>, </a:t>
            </a:r>
            <a:r>
              <a:rPr lang="en-US" sz="2400" dirty="0" err="1" smtClean="0"/>
              <a:t>persepsi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ruang</a:t>
            </a:r>
            <a:r>
              <a:rPr lang="en-US" sz="2400" dirty="0" smtClean="0"/>
              <a:t>, </a:t>
            </a:r>
            <a:r>
              <a:rPr lang="en-US" sz="2400" dirty="0" err="1" smtClean="0"/>
              <a:t>kebijakan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kebendaan</a:t>
            </a:r>
            <a:r>
              <a:rPr lang="en-US" sz="2400" dirty="0" smtClean="0"/>
              <a:t>/ </a:t>
            </a:r>
            <a:r>
              <a:rPr lang="en-US" sz="2400" dirty="0" err="1" smtClean="0"/>
              <a:t>fisikal</a:t>
            </a:r>
            <a:r>
              <a:rPr lang="en-US" sz="2400" dirty="0" smtClean="0"/>
              <a:t>/ </a:t>
            </a:r>
            <a:r>
              <a:rPr lang="en-US" sz="2400" dirty="0" err="1" smtClean="0"/>
              <a:t>komunikasi</a:t>
            </a:r>
            <a:r>
              <a:rPr lang="en-US" sz="2400" dirty="0" smtClean="0"/>
              <a:t> visual.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err="1" smtClean="0">
                <a:cs typeface="Times New Roman" charset="0"/>
              </a:rPr>
              <a:t>Sosiologi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berasal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dari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kata</a:t>
            </a:r>
            <a:r>
              <a:rPr lang="en-US" sz="2400" dirty="0" smtClean="0">
                <a:cs typeface="Times New Roman" charset="0"/>
              </a:rPr>
              <a:t> Latin “</a:t>
            </a:r>
            <a:r>
              <a:rPr lang="en-US" sz="2400" dirty="0" err="1" smtClean="0">
                <a:cs typeface="Times New Roman" charset="0"/>
              </a:rPr>
              <a:t>Socius</a:t>
            </a:r>
            <a:r>
              <a:rPr lang="en-US" sz="2400" dirty="0" smtClean="0">
                <a:cs typeface="Times New Roman" charset="0"/>
              </a:rPr>
              <a:t>” yang </a:t>
            </a:r>
            <a:r>
              <a:rPr lang="en-US" sz="2400" dirty="0" err="1" smtClean="0">
                <a:cs typeface="Times New Roman" charset="0"/>
              </a:rPr>
              <a:t>berarti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kawan</a:t>
            </a:r>
            <a:r>
              <a:rPr lang="en-US" sz="2400" dirty="0" smtClean="0">
                <a:cs typeface="Times New Roman" charset="0"/>
              </a:rPr>
              <a:t> ( </a:t>
            </a:r>
            <a:r>
              <a:rPr lang="en-US" sz="2400" dirty="0" err="1" smtClean="0">
                <a:cs typeface="Times New Roman" charset="0"/>
              </a:rPr>
              <a:t>dapat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juga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diartikan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sebagai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pergaulan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hidup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manusia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atau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masyarakat</a:t>
            </a:r>
            <a:r>
              <a:rPr lang="en-US" sz="2400" dirty="0" smtClean="0">
                <a:cs typeface="Times New Roman" charset="0"/>
              </a:rPr>
              <a:t>), </a:t>
            </a:r>
            <a:r>
              <a:rPr lang="en-US" sz="2400" dirty="0" err="1" smtClean="0">
                <a:cs typeface="Times New Roman" charset="0"/>
              </a:rPr>
              <a:t>dan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kata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Yunani</a:t>
            </a:r>
            <a:r>
              <a:rPr lang="en-US" sz="2400" dirty="0" smtClean="0">
                <a:cs typeface="Times New Roman" charset="0"/>
              </a:rPr>
              <a:t> “Logos” </a:t>
            </a:r>
            <a:r>
              <a:rPr lang="en-US" sz="2400" dirty="0" err="1" smtClean="0">
                <a:cs typeface="Times New Roman" charset="0"/>
              </a:rPr>
              <a:t>berarti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kata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atau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pembicaraan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sehingga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akhirnya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berarti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Ilmu</a:t>
            </a:r>
            <a:r>
              <a:rPr lang="en-US" sz="2400" dirty="0" smtClean="0">
                <a:cs typeface="Times New Roman" charset="0"/>
              </a:rPr>
              <a:t>. </a:t>
            </a:r>
            <a:endParaRPr lang="id-ID" sz="2400" dirty="0" smtClean="0">
              <a:cs typeface="Times New Roman" charset="0"/>
            </a:endParaRPr>
          </a:p>
          <a:p>
            <a:pPr eaLnBrk="1" hangingPunct="1"/>
            <a:r>
              <a:rPr lang="en-US" sz="2400" dirty="0" err="1" smtClean="0">
                <a:cs typeface="Times New Roman" charset="0"/>
              </a:rPr>
              <a:t>Secara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lebih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luas</a:t>
            </a:r>
            <a:r>
              <a:rPr lang="en-US" sz="2400" dirty="0" smtClean="0">
                <a:cs typeface="Times New Roman" charset="0"/>
              </a:rPr>
              <a:t>, </a:t>
            </a:r>
            <a:r>
              <a:rPr lang="en-US" sz="2400" dirty="0" err="1" smtClean="0">
                <a:cs typeface="Times New Roman" charset="0"/>
              </a:rPr>
              <a:t>sosiologi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adalah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ilmu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tentang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masyarakat</a:t>
            </a:r>
            <a:r>
              <a:rPr lang="en-US" sz="2400" dirty="0" smtClean="0">
                <a:cs typeface="Times New Roman" charset="0"/>
              </a:rPr>
              <a:t>. </a:t>
            </a:r>
            <a:endParaRPr lang="id-ID" sz="2400" dirty="0" smtClean="0">
              <a:cs typeface="Times New Roman" charset="0"/>
            </a:endParaRPr>
          </a:p>
          <a:p>
            <a:pPr eaLnBrk="1" hangingPunct="1"/>
            <a:r>
              <a:rPr lang="en-US" sz="2400" dirty="0" err="1" smtClean="0">
                <a:cs typeface="Times New Roman" charset="0"/>
              </a:rPr>
              <a:t>Sosiologi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memfokuskan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pada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kajian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hubungan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antar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individu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dan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proses</a:t>
            </a:r>
            <a:r>
              <a:rPr lang="en-US" sz="2400" dirty="0" smtClean="0">
                <a:cs typeface="Times New Roman" charset="0"/>
              </a:rPr>
              <a:t> yang </a:t>
            </a:r>
            <a:r>
              <a:rPr lang="en-US" sz="2400" dirty="0" err="1" smtClean="0">
                <a:cs typeface="Times New Roman" charset="0"/>
              </a:rPr>
              <a:t>timbul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dari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hubungan-hubungan</a:t>
            </a:r>
            <a:r>
              <a:rPr lang="en-US" sz="2400" dirty="0" smtClean="0">
                <a:cs typeface="Times New Roman" charset="0"/>
              </a:rPr>
              <a:t> </a:t>
            </a:r>
            <a:r>
              <a:rPr lang="en-US" sz="2400" dirty="0" err="1" smtClean="0">
                <a:cs typeface="Times New Roman" charset="0"/>
              </a:rPr>
              <a:t>tersebut</a:t>
            </a:r>
            <a:r>
              <a:rPr lang="en-US" sz="2800" dirty="0" smtClean="0">
                <a:cs typeface="Times New Roman" charset="0"/>
              </a:rPr>
              <a:t>.</a:t>
            </a:r>
            <a:r>
              <a:rPr lang="en-US" sz="2800" dirty="0" smtClean="0"/>
              <a:t> 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TERMINOLOGI</a:t>
            </a:r>
            <a:r>
              <a:rPr lang="id-ID" dirty="0" smtClean="0"/>
              <a:t> SOSIOLOGI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oko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6581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porterpersija291109-3-590x3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2971800"/>
            <a:ext cx="5562600" cy="3685223"/>
          </a:xfrm>
          <a:prstGeom prst="rect">
            <a:avLst/>
          </a:prstGeom>
        </p:spPr>
      </p:pic>
      <p:pic>
        <p:nvPicPr>
          <p:cNvPr id="4" name="Picture 3" descr="Sepakbola081009-2-590x39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81000"/>
            <a:ext cx="5270979" cy="350520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lm_suster_keramas-pos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3810000" cy="5428534"/>
          </a:xfrm>
          <a:prstGeom prst="rect">
            <a:avLst/>
          </a:prstGeom>
        </p:spPr>
      </p:pic>
      <p:pic>
        <p:nvPicPr>
          <p:cNvPr id="6" name="Picture 5" descr="Ada_Apa_dengan_Cinta_fil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685800"/>
            <a:ext cx="3722470" cy="5410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sarkembang.JPG"/>
          <p:cNvPicPr>
            <a:picLocks noChangeAspect="1"/>
          </p:cNvPicPr>
          <p:nvPr/>
        </p:nvPicPr>
        <p:blipFill>
          <a:blip r:embed="rId2"/>
          <a:srcRect b="7556"/>
          <a:stretch>
            <a:fillRect/>
          </a:stretch>
        </p:blipFill>
        <p:spPr>
          <a:xfrm>
            <a:off x="304800" y="685800"/>
            <a:ext cx="5715000" cy="3962400"/>
          </a:xfrm>
          <a:prstGeom prst="rect">
            <a:avLst/>
          </a:prstGeom>
        </p:spPr>
      </p:pic>
      <p:pic>
        <p:nvPicPr>
          <p:cNvPr id="5" name="Picture 4" descr="merek aki pals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3434" y="3276600"/>
            <a:ext cx="5052441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noah,anta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788658" cy="4495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3768_1638236880079_1361474177_1650266_890912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4064000" cy="3124200"/>
          </a:xfrm>
          <a:prstGeom prst="rect">
            <a:avLst/>
          </a:prstGeom>
        </p:spPr>
      </p:pic>
      <p:pic>
        <p:nvPicPr>
          <p:cNvPr id="6" name="Picture 5" descr="ATT00270.jpg"/>
          <p:cNvPicPr>
            <a:picLocks noChangeAspect="1"/>
          </p:cNvPicPr>
          <p:nvPr/>
        </p:nvPicPr>
        <p:blipFill>
          <a:blip r:embed="rId3"/>
          <a:srcRect b="5405"/>
          <a:stretch>
            <a:fillRect/>
          </a:stretch>
        </p:blipFill>
        <p:spPr>
          <a:xfrm>
            <a:off x="4648200" y="762000"/>
            <a:ext cx="3995727" cy="5638800"/>
          </a:xfrm>
          <a:prstGeom prst="rect">
            <a:avLst/>
          </a:prstGeom>
        </p:spPr>
      </p:pic>
      <p:pic>
        <p:nvPicPr>
          <p:cNvPr id="7" name="Picture 6" descr="33768_1638236920080_1361474177_1650267_2722386_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7187" y="3962400"/>
            <a:ext cx="3262073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7"/>
          <p:cNvSpPr>
            <a:spLocks noChangeArrowheads="1"/>
          </p:cNvSpPr>
          <p:nvPr/>
        </p:nvSpPr>
        <p:spPr bwMode="auto">
          <a:xfrm>
            <a:off x="1143000" y="2971800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066800" y="2971800"/>
            <a:ext cx="1676400" cy="708025"/>
          </a:xfrm>
          <a:prstGeom prst="rect">
            <a:avLst/>
          </a:prstGeom>
          <a:solidFill>
            <a:srgbClr val="FFC00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 err="1"/>
              <a:t>SOSIOLOGI</a:t>
            </a:r>
            <a:r>
              <a:rPr lang="en-US" sz="2000" dirty="0"/>
              <a:t> </a:t>
            </a:r>
            <a:r>
              <a:rPr lang="en-US" sz="2000" dirty="0" err="1"/>
              <a:t>DESAIN</a:t>
            </a:r>
            <a:endParaRPr lang="en-US" sz="2000" dirty="0"/>
          </a:p>
        </p:txBody>
      </p:sp>
      <p:sp>
        <p:nvSpPr>
          <p:cNvPr id="6" name="Rounded Rectangle 8"/>
          <p:cNvSpPr>
            <a:spLocks noChangeArrowheads="1"/>
          </p:cNvSpPr>
          <p:nvPr/>
        </p:nvSpPr>
        <p:spPr bwMode="auto">
          <a:xfrm>
            <a:off x="3581400" y="2971800"/>
            <a:ext cx="16002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TextBox 9"/>
          <p:cNvSpPr txBox="1">
            <a:spLocks noChangeArrowheads="1"/>
          </p:cNvSpPr>
          <p:nvPr/>
        </p:nvSpPr>
        <p:spPr bwMode="auto">
          <a:xfrm>
            <a:off x="3581400" y="2971800"/>
            <a:ext cx="160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WACANA</a:t>
            </a:r>
          </a:p>
          <a:p>
            <a:pPr algn="ctr"/>
            <a:r>
              <a:rPr lang="en-US" sz="2000"/>
              <a:t>DESAIN</a:t>
            </a:r>
          </a:p>
        </p:txBody>
      </p:sp>
      <p:sp>
        <p:nvSpPr>
          <p:cNvPr id="8" name="Rounded Rectangle 10"/>
          <p:cNvSpPr>
            <a:spLocks noChangeArrowheads="1"/>
          </p:cNvSpPr>
          <p:nvPr/>
        </p:nvSpPr>
        <p:spPr bwMode="auto">
          <a:xfrm>
            <a:off x="3276600" y="914400"/>
            <a:ext cx="2286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3276600" y="9144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PEMBANGUNAN</a:t>
            </a:r>
          </a:p>
          <a:p>
            <a:pPr algn="ctr"/>
            <a:r>
              <a:rPr lang="en-US" sz="2000"/>
              <a:t>NASIONAL</a:t>
            </a:r>
          </a:p>
        </p:txBody>
      </p:sp>
      <p:sp>
        <p:nvSpPr>
          <p:cNvPr id="10" name="Rounded Rectangle 12"/>
          <p:cNvSpPr>
            <a:spLocks noChangeArrowheads="1"/>
          </p:cNvSpPr>
          <p:nvPr/>
        </p:nvSpPr>
        <p:spPr bwMode="auto">
          <a:xfrm>
            <a:off x="3200400" y="5181600"/>
            <a:ext cx="22860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3200400" y="5181600"/>
            <a:ext cx="228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KEBUDAYAAN</a:t>
            </a:r>
          </a:p>
          <a:p>
            <a:pPr algn="ctr"/>
            <a:r>
              <a:rPr lang="en-US" sz="2000"/>
              <a:t>KREATIF</a:t>
            </a:r>
          </a:p>
        </p:txBody>
      </p:sp>
      <p:sp>
        <p:nvSpPr>
          <p:cNvPr id="12" name="Rounded Rectangle 14"/>
          <p:cNvSpPr>
            <a:spLocks noChangeArrowheads="1"/>
          </p:cNvSpPr>
          <p:nvPr/>
        </p:nvSpPr>
        <p:spPr bwMode="auto">
          <a:xfrm>
            <a:off x="6172200" y="685800"/>
            <a:ext cx="2438400" cy="5715000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6248400" y="762000"/>
            <a:ext cx="2286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/>
              <a:t>BUDAYA BENDA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PERILAKU MANUSIA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NILAI ESTETIKA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DAMPAK SOSIAL</a:t>
            </a:r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endParaRPr lang="en-US" sz="2000"/>
          </a:p>
          <a:p>
            <a:pPr algn="ctr"/>
            <a:r>
              <a:rPr lang="en-US" sz="2000"/>
              <a:t>PERUBAHAN SOSIAL</a:t>
            </a:r>
          </a:p>
        </p:txBody>
      </p:sp>
      <p:cxnSp>
        <p:nvCxnSpPr>
          <p:cNvPr id="14" name="Straight Arrow Connector 17"/>
          <p:cNvCxnSpPr>
            <a:cxnSpLocks noChangeShapeType="1"/>
          </p:cNvCxnSpPr>
          <p:nvPr/>
        </p:nvCxnSpPr>
        <p:spPr bwMode="auto">
          <a:xfrm rot="5400000">
            <a:off x="3733801" y="2286000"/>
            <a:ext cx="10668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Straight Arrow Connector 19"/>
          <p:cNvCxnSpPr>
            <a:cxnSpLocks noChangeShapeType="1"/>
          </p:cNvCxnSpPr>
          <p:nvPr/>
        </p:nvCxnSpPr>
        <p:spPr bwMode="auto">
          <a:xfrm rot="5400000" flipH="1" flipV="1">
            <a:off x="3505201" y="4419600"/>
            <a:ext cx="1371600" cy="317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21"/>
          <p:cNvCxnSpPr>
            <a:cxnSpLocks noChangeShapeType="1"/>
          </p:cNvCxnSpPr>
          <p:nvPr/>
        </p:nvCxnSpPr>
        <p:spPr bwMode="auto">
          <a:xfrm>
            <a:off x="5257800" y="33528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  <p:cxnSp>
        <p:nvCxnSpPr>
          <p:cNvPr id="17" name="Straight Arrow Connector 22"/>
          <p:cNvCxnSpPr>
            <a:cxnSpLocks noChangeShapeType="1"/>
          </p:cNvCxnSpPr>
          <p:nvPr/>
        </p:nvCxnSpPr>
        <p:spPr bwMode="auto">
          <a:xfrm>
            <a:off x="2743200" y="3352800"/>
            <a:ext cx="838200" cy="158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arrow" w="med" len="med"/>
            <a:tailEnd type="arrow" w="med" len="med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1524000"/>
            <a:ext cx="12192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5" name="TextBox 4"/>
          <p:cNvSpPr txBox="1"/>
          <p:nvPr/>
        </p:nvSpPr>
        <p:spPr>
          <a:xfrm>
            <a:off x="3733800" y="1600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DESAIN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143000" y="28956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7" name="TextBox 6"/>
          <p:cNvSpPr txBox="1"/>
          <p:nvPr/>
        </p:nvSpPr>
        <p:spPr>
          <a:xfrm>
            <a:off x="1066800" y="2971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TINJAUAN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DESAIN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057400" y="35814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9" name="TextBox 8"/>
          <p:cNvSpPr txBox="1"/>
          <p:nvPr/>
        </p:nvSpPr>
        <p:spPr>
          <a:xfrm>
            <a:off x="1981200" y="3657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SEJARAH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DESAIN</a:t>
            </a:r>
            <a:endParaRPr lang="en-US" sz="1200" b="1" dirty="0"/>
          </a:p>
        </p:txBody>
      </p:sp>
      <p:sp>
        <p:nvSpPr>
          <p:cNvPr id="10" name="Oval 9"/>
          <p:cNvSpPr/>
          <p:nvPr/>
        </p:nvSpPr>
        <p:spPr>
          <a:xfrm>
            <a:off x="2895600" y="28956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1" name="TextBox 10"/>
          <p:cNvSpPr txBox="1"/>
          <p:nvPr/>
        </p:nvSpPr>
        <p:spPr>
          <a:xfrm>
            <a:off x="2819400" y="2971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SOSIOLOGI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err="1" smtClean="0"/>
              <a:t>DESAIN</a:t>
            </a:r>
            <a:endParaRPr lang="en-US" sz="1200" b="1" dirty="0"/>
          </a:p>
        </p:txBody>
      </p:sp>
      <p:sp>
        <p:nvSpPr>
          <p:cNvPr id="12" name="Oval 11"/>
          <p:cNvSpPr/>
          <p:nvPr/>
        </p:nvSpPr>
        <p:spPr>
          <a:xfrm>
            <a:off x="3581400" y="3581400"/>
            <a:ext cx="1371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TextBox 12"/>
          <p:cNvSpPr txBox="1"/>
          <p:nvPr/>
        </p:nvSpPr>
        <p:spPr>
          <a:xfrm>
            <a:off x="3505200" y="36576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METODOLOGI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err="1" smtClean="0"/>
              <a:t>DESAIN</a:t>
            </a:r>
            <a:endParaRPr lang="en-US" sz="1200" b="1" dirty="0"/>
          </a:p>
        </p:txBody>
      </p:sp>
      <p:sp>
        <p:nvSpPr>
          <p:cNvPr id="14" name="Oval 13"/>
          <p:cNvSpPr/>
          <p:nvPr/>
        </p:nvSpPr>
        <p:spPr>
          <a:xfrm>
            <a:off x="838200" y="1905000"/>
            <a:ext cx="1371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5" name="TextBox 14"/>
          <p:cNvSpPr txBox="1"/>
          <p:nvPr/>
        </p:nvSpPr>
        <p:spPr>
          <a:xfrm>
            <a:off x="762000" y="19812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MANAJEMEN</a:t>
            </a:r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dirty="0" err="1" smtClean="0">
                <a:solidFill>
                  <a:schemeClr val="bg1"/>
                </a:solidFill>
              </a:rPr>
              <a:t>DESAIN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10200" y="36576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7" name="TextBox 16"/>
          <p:cNvSpPr txBox="1"/>
          <p:nvPr/>
        </p:nvSpPr>
        <p:spPr>
          <a:xfrm>
            <a:off x="5334000" y="3733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PRAKSIS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DESAIN</a:t>
            </a:r>
            <a:endParaRPr lang="en-US" sz="1200" b="1" dirty="0"/>
          </a:p>
        </p:txBody>
      </p:sp>
      <p:sp>
        <p:nvSpPr>
          <p:cNvPr id="18" name="Oval 17"/>
          <p:cNvSpPr/>
          <p:nvPr/>
        </p:nvSpPr>
        <p:spPr>
          <a:xfrm>
            <a:off x="5562600" y="28956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9" name="TextBox 18"/>
          <p:cNvSpPr txBox="1"/>
          <p:nvPr/>
        </p:nvSpPr>
        <p:spPr>
          <a:xfrm>
            <a:off x="5486400" y="2971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FILSAFAT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DESAIN</a:t>
            </a:r>
            <a:endParaRPr lang="en-US" sz="1200" b="1" dirty="0"/>
          </a:p>
        </p:txBody>
      </p:sp>
      <p:sp>
        <p:nvSpPr>
          <p:cNvPr id="20" name="Oval 19"/>
          <p:cNvSpPr/>
          <p:nvPr/>
        </p:nvSpPr>
        <p:spPr>
          <a:xfrm>
            <a:off x="6553200" y="19812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1" name="TextBox 20"/>
          <p:cNvSpPr txBox="1"/>
          <p:nvPr/>
        </p:nvSpPr>
        <p:spPr>
          <a:xfrm>
            <a:off x="6477000" y="2057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ESTETIKA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DESAIN</a:t>
            </a:r>
            <a:endParaRPr lang="en-US" sz="1200" b="1" dirty="0"/>
          </a:p>
        </p:txBody>
      </p:sp>
      <p:sp>
        <p:nvSpPr>
          <p:cNvPr id="22" name="Oval 21"/>
          <p:cNvSpPr/>
          <p:nvPr/>
        </p:nvSpPr>
        <p:spPr>
          <a:xfrm>
            <a:off x="1752600" y="50292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3" name="TextBox 22"/>
          <p:cNvSpPr txBox="1"/>
          <p:nvPr/>
        </p:nvSpPr>
        <p:spPr>
          <a:xfrm>
            <a:off x="1676400" y="5105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DESAIN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PRODUK</a:t>
            </a:r>
            <a:endParaRPr lang="en-US" sz="1200" b="1" dirty="0"/>
          </a:p>
        </p:txBody>
      </p:sp>
      <p:sp>
        <p:nvSpPr>
          <p:cNvPr id="24" name="Oval 23"/>
          <p:cNvSpPr/>
          <p:nvPr/>
        </p:nvSpPr>
        <p:spPr>
          <a:xfrm>
            <a:off x="3124200" y="51054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5" name="TextBox 24"/>
          <p:cNvSpPr txBox="1"/>
          <p:nvPr/>
        </p:nvSpPr>
        <p:spPr>
          <a:xfrm>
            <a:off x="3048000" y="518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DESAIN</a:t>
            </a:r>
            <a:endParaRPr lang="en-US" sz="1200" b="1" dirty="0" smtClean="0"/>
          </a:p>
          <a:p>
            <a:pPr algn="ctr"/>
            <a:r>
              <a:rPr lang="en-US" sz="1200" b="1" dirty="0" smtClean="0"/>
              <a:t>INTERIOR</a:t>
            </a:r>
            <a:endParaRPr lang="en-US" sz="1200" b="1" dirty="0"/>
          </a:p>
        </p:txBody>
      </p:sp>
      <p:sp>
        <p:nvSpPr>
          <p:cNvPr id="26" name="Oval 25"/>
          <p:cNvSpPr/>
          <p:nvPr/>
        </p:nvSpPr>
        <p:spPr>
          <a:xfrm>
            <a:off x="4419600" y="51054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7" name="TextBox 26"/>
          <p:cNvSpPr txBox="1"/>
          <p:nvPr/>
        </p:nvSpPr>
        <p:spPr>
          <a:xfrm>
            <a:off x="4343400" y="5181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DESAIN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GRAFIS</a:t>
            </a:r>
            <a:endParaRPr lang="en-US" sz="1200" b="1" dirty="0"/>
          </a:p>
        </p:txBody>
      </p:sp>
      <p:sp>
        <p:nvSpPr>
          <p:cNvPr id="28" name="Oval 27"/>
          <p:cNvSpPr/>
          <p:nvPr/>
        </p:nvSpPr>
        <p:spPr>
          <a:xfrm>
            <a:off x="5638800" y="5181600"/>
            <a:ext cx="1447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29" name="TextBox 28"/>
          <p:cNvSpPr txBox="1"/>
          <p:nvPr/>
        </p:nvSpPr>
        <p:spPr>
          <a:xfrm>
            <a:off x="5715000" y="5257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DESAIN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ARSITEKTUR</a:t>
            </a:r>
            <a:endParaRPr lang="en-US" sz="1200" b="1" dirty="0"/>
          </a:p>
        </p:txBody>
      </p:sp>
      <p:sp>
        <p:nvSpPr>
          <p:cNvPr id="30" name="Oval 29"/>
          <p:cNvSpPr/>
          <p:nvPr/>
        </p:nvSpPr>
        <p:spPr>
          <a:xfrm>
            <a:off x="7162800" y="5181600"/>
            <a:ext cx="10668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31" name="TextBox 30"/>
          <p:cNvSpPr txBox="1"/>
          <p:nvPr/>
        </p:nvSpPr>
        <p:spPr>
          <a:xfrm>
            <a:off x="7086600" y="525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err="1" smtClean="0"/>
              <a:t>DESAIN</a:t>
            </a:r>
            <a:endParaRPr lang="en-US" sz="1200" b="1" dirty="0" smtClean="0"/>
          </a:p>
          <a:p>
            <a:pPr algn="ctr"/>
            <a:r>
              <a:rPr lang="en-US" sz="1200" b="1" dirty="0" err="1" smtClean="0"/>
              <a:t>TEKSTIL</a:t>
            </a:r>
            <a:endParaRPr lang="en-US" sz="1200" b="1" dirty="0"/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2743200" y="4267200"/>
            <a:ext cx="2667000" cy="6096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3886200" y="4343400"/>
            <a:ext cx="1752600" cy="6096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 flipV="1">
            <a:off x="5257800" y="4419600"/>
            <a:ext cx="609600" cy="5334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6200000" flipH="1">
            <a:off x="5867400" y="4648200"/>
            <a:ext cx="533400" cy="762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324600" y="4343400"/>
            <a:ext cx="990600" cy="6858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1828800" y="1905000"/>
            <a:ext cx="1828800" cy="9144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514600" y="2057400"/>
            <a:ext cx="1295400" cy="12954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3505200" y="2362200"/>
            <a:ext cx="609600" cy="3048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>
            <a:off x="3656806" y="2819400"/>
            <a:ext cx="1143794" cy="7699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6200000" flipH="1">
            <a:off x="4267994" y="2591594"/>
            <a:ext cx="1371600" cy="760412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876800" y="2057400"/>
            <a:ext cx="914400" cy="7620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0800000" flipV="1">
            <a:off x="2286000" y="1752600"/>
            <a:ext cx="1219200" cy="3048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5105400" y="1905000"/>
            <a:ext cx="1295400" cy="3048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1828800" y="762000"/>
            <a:ext cx="5562600" cy="838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Pertumbuhan</a:t>
            </a:r>
            <a:r>
              <a:rPr lang="en-US" sz="2800" dirty="0" smtClean="0"/>
              <a:t> </a:t>
            </a:r>
            <a:r>
              <a:rPr lang="en-US" sz="2800" dirty="0" err="1" smtClean="0"/>
              <a:t>ilmu-ilmu</a:t>
            </a:r>
            <a:r>
              <a:rPr lang="en-US" sz="2800" dirty="0" smtClean="0"/>
              <a:t> </a:t>
            </a:r>
            <a:r>
              <a:rPr lang="en-US" sz="2800" dirty="0" err="1" smtClean="0"/>
              <a:t>desain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253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Aspek Sosiologis dalam Desain Komunikasi Visual</vt:lpstr>
      <vt:lpstr>Slide 2</vt:lpstr>
      <vt:lpstr>Slide 3</vt:lpstr>
      <vt:lpstr>Slide 4</vt:lpstr>
      <vt:lpstr>Slide 5</vt:lpstr>
      <vt:lpstr>Slide 6</vt:lpstr>
      <vt:lpstr>Slide 7</vt:lpstr>
      <vt:lpstr>Slide 8</vt:lpstr>
      <vt:lpstr>Pertumbuhan ilmu-ilmu desain</vt:lpstr>
      <vt:lpstr>LATAR BELAKANG</vt:lpstr>
      <vt:lpstr>SOSIOLOGI DESAIN</vt:lpstr>
      <vt:lpstr>TERMINOLOGI SOSIOLOGI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Aspek Sosiologis dalam Desain Komunikasi Visual</dc:title>
  <dc:creator>axioo</dc:creator>
  <cp:lastModifiedBy>axioo</cp:lastModifiedBy>
  <cp:revision>8</cp:revision>
  <dcterms:created xsi:type="dcterms:W3CDTF">2012-11-21T00:40:17Z</dcterms:created>
  <dcterms:modified xsi:type="dcterms:W3CDTF">2013-05-29T03:05:02Z</dcterms:modified>
</cp:coreProperties>
</file>