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75" r:id="rId2"/>
    <p:sldId id="276" r:id="rId3"/>
    <p:sldId id="277" r:id="rId4"/>
    <p:sldId id="291" r:id="rId5"/>
    <p:sldId id="278" r:id="rId6"/>
    <p:sldId id="279" r:id="rId7"/>
    <p:sldId id="299" r:id="rId8"/>
    <p:sldId id="295" r:id="rId9"/>
    <p:sldId id="296" r:id="rId10"/>
    <p:sldId id="297" r:id="rId11"/>
    <p:sldId id="283" r:id="rId12"/>
    <p:sldId id="286" r:id="rId13"/>
    <p:sldId id="294" r:id="rId14"/>
    <p:sldId id="298" r:id="rId15"/>
    <p:sldId id="285" r:id="rId16"/>
    <p:sldId id="287" r:id="rId17"/>
    <p:sldId id="288" r:id="rId18"/>
    <p:sldId id="289" r:id="rId19"/>
    <p:sldId id="290" r:id="rId20"/>
    <p:sldId id="292" r:id="rId21"/>
    <p:sldId id="306" r:id="rId22"/>
    <p:sldId id="300" r:id="rId23"/>
    <p:sldId id="301" r:id="rId24"/>
    <p:sldId id="302" r:id="rId25"/>
    <p:sldId id="303" r:id="rId26"/>
    <p:sldId id="304" r:id="rId27"/>
    <p:sldId id="307" r:id="rId28"/>
    <p:sldId id="271" r:id="rId29"/>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2" autoAdjust="0"/>
    <p:restoredTop sz="94660"/>
  </p:normalViewPr>
  <p:slideViewPr>
    <p:cSldViewPr>
      <p:cViewPr varScale="1">
        <p:scale>
          <a:sx n="69" d="100"/>
          <a:sy n="69" d="100"/>
        </p:scale>
        <p:origin x="-73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24916E56-7621-4437-80E4-F31CD6A93DF1}" type="datetimeFigureOut">
              <a:rPr lang="id-ID" smtClean="0"/>
              <a:pPr/>
              <a:t>27/07/2013</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FE6F5810-5444-4CF0-8FEF-A5089B248D91}" type="slidenum">
              <a:rPr lang="id-ID" smtClean="0"/>
              <a:pPr/>
              <a:t>‹#›</a:t>
            </a:fld>
            <a:endParaRPr lang="id-ID"/>
          </a:p>
        </p:txBody>
      </p:sp>
    </p:spTree>
    <p:extLst>
      <p:ext uri="{BB962C8B-B14F-4D97-AF65-F5344CB8AC3E}">
        <p14:creationId xmlns="" xmlns:p14="http://schemas.microsoft.com/office/powerpoint/2010/main" val="33434506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8945B6-FA15-4165-BEA3-CE7667D3A357}" type="datetimeFigureOut">
              <a:rPr lang="en-US" smtClean="0"/>
              <a:pPr/>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8945B6-FA15-4165-BEA3-CE7667D3A357}" type="datetimeFigureOut">
              <a:rPr lang="en-US" smtClean="0"/>
              <a:pPr/>
              <a:t>7/27/2013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8945B6-FA15-4165-BEA3-CE7667D3A357}" type="datetimeFigureOut">
              <a:rPr lang="en-US" smtClean="0"/>
              <a:pPr/>
              <a:t>7/27/2013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8945B6-FA15-4165-BEA3-CE7667D3A357}" type="datetimeFigureOut">
              <a:rPr lang="en-US" smtClean="0"/>
              <a:pPr/>
              <a:t>7/27/2013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7/27/2013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7/27/2013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7/27/2013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945B6-FA15-4165-BEA3-CE7667D3A357}" type="datetimeFigureOut">
              <a:rPr lang="en-US" smtClean="0"/>
              <a:pPr/>
              <a:t>7/27/2013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E0F1C-1DB8-4A30-B465-3C2A1DD966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finnbarents.fi/finnb/joom/userfiles/images/Training/finances_in_projects_logo_512.jpg"/>
          <p:cNvPicPr>
            <a:picLocks noChangeAspect="1" noChangeArrowheads="1"/>
          </p:cNvPicPr>
          <p:nvPr/>
        </p:nvPicPr>
        <p:blipFill>
          <a:blip r:embed="rId2" cstate="print"/>
          <a:srcRect/>
          <a:stretch>
            <a:fillRect/>
          </a:stretch>
        </p:blipFill>
        <p:spPr bwMode="auto">
          <a:xfrm>
            <a:off x="609600" y="1219200"/>
            <a:ext cx="7696200" cy="5236434"/>
          </a:xfrm>
          <a:prstGeom prst="rect">
            <a:avLst/>
          </a:prstGeom>
          <a:noFill/>
        </p:spPr>
      </p:pic>
      <p:sp>
        <p:nvSpPr>
          <p:cNvPr id="3" name="Rectangle 2"/>
          <p:cNvSpPr/>
          <p:nvPr/>
        </p:nvSpPr>
        <p:spPr>
          <a:xfrm>
            <a:off x="0" y="457200"/>
            <a:ext cx="9144000" cy="1569660"/>
          </a:xfrm>
          <a:prstGeom prst="rect">
            <a:avLst/>
          </a:prstGeom>
          <a:noFill/>
        </p:spPr>
        <p:txBody>
          <a:bodyPr wrap="square" lIns="91440" tIns="45720" rIns="91440" bIns="45720">
            <a:spAutoFit/>
          </a:bodyPr>
          <a:lstStyle/>
          <a:p>
            <a:pPr algn="ctr"/>
            <a:r>
              <a:rPr lang="id-ID" sz="4800" b="1" dirty="0" smtClean="0">
                <a:ln w="17780" cmpd="sng">
                  <a:solidFill>
                    <a:srgbClr val="FFFFFF"/>
                  </a:solidFill>
                  <a:prstDash val="solid"/>
                  <a:miter lim="800000"/>
                </a:ln>
                <a:solidFill>
                  <a:srgbClr val="0070C0"/>
                </a:solidFill>
                <a:effectLst>
                  <a:outerShdw blurRad="50800" algn="tl" rotWithShape="0">
                    <a:srgbClr val="000000"/>
                  </a:outerShdw>
                </a:effectLst>
                <a:latin typeface="+mj-lt"/>
                <a:ea typeface="+mj-ea"/>
                <a:cs typeface="+mj-cs"/>
              </a:rPr>
              <a:t>ESTIMATING PROJECT </a:t>
            </a:r>
            <a:r>
              <a:rPr lang="id-ID" sz="4800" b="1" dirty="0" smtClean="0">
                <a:ln w="17780" cmpd="sng">
                  <a:solidFill>
                    <a:srgbClr val="FFFFFF"/>
                  </a:solidFill>
                  <a:prstDash val="solid"/>
                  <a:miter lim="800000"/>
                </a:ln>
                <a:solidFill>
                  <a:srgbClr val="0070C0"/>
                </a:solidFill>
                <a:effectLst>
                  <a:outerShdw blurRad="50800" algn="tl" rotWithShape="0">
                    <a:srgbClr val="000000"/>
                  </a:outerShdw>
                </a:effectLst>
                <a:latin typeface="+mj-lt"/>
                <a:ea typeface="+mj-ea"/>
                <a:cs typeface="+mj-cs"/>
              </a:rPr>
              <a:t>COST </a:t>
            </a:r>
            <a:r>
              <a:rPr lang="id-ID" sz="4800" b="1" dirty="0" smtClean="0">
                <a:ln w="17780" cmpd="sng">
                  <a:solidFill>
                    <a:srgbClr val="FFFFFF"/>
                  </a:solidFill>
                  <a:prstDash val="solid"/>
                  <a:miter lim="800000"/>
                </a:ln>
                <a:solidFill>
                  <a:srgbClr val="0070C0"/>
                </a:solidFill>
                <a:effectLst>
                  <a:outerShdw blurRad="50800" algn="tl" rotWithShape="0">
                    <a:srgbClr val="000000"/>
                  </a:outerShdw>
                </a:effectLst>
                <a:latin typeface="+mj-lt"/>
                <a:ea typeface="+mj-ea"/>
                <a:cs typeface="+mj-cs"/>
              </a:rPr>
              <a:t>&amp; </a:t>
            </a:r>
            <a:r>
              <a:rPr lang="id-ID" sz="4800" b="1" cap="none" spc="0" dirty="0" smtClean="0">
                <a:ln w="17780" cmpd="sng">
                  <a:solidFill>
                    <a:srgbClr val="FFFFFF"/>
                  </a:solidFill>
                  <a:prstDash val="solid"/>
                  <a:miter lim="800000"/>
                </a:ln>
                <a:solidFill>
                  <a:srgbClr val="0070C0"/>
                </a:solidFill>
                <a:effectLst>
                  <a:outerShdw blurRad="50800" algn="tl" rotWithShape="0">
                    <a:srgbClr val="000000"/>
                  </a:outerShdw>
                </a:effectLst>
              </a:rPr>
              <a:t>BUDGETING</a:t>
            </a:r>
            <a:endParaRPr lang="id-ID" sz="4800" b="1" cap="none" spc="0" dirty="0">
              <a:ln w="17780" cmpd="sng">
                <a:solidFill>
                  <a:srgbClr val="FFFFFF"/>
                </a:solidFill>
                <a:prstDash val="solid"/>
                <a:miter lim="800000"/>
              </a:ln>
              <a:solidFill>
                <a:srgbClr val="0070C0"/>
              </a:solidFill>
              <a:effectLst>
                <a:outerShdw blurRad="50800" algn="tl" rotWithShape="0">
                  <a:srgbClr val="000000"/>
                </a:outerShdw>
              </a:effectLst>
            </a:endParaRPr>
          </a:p>
        </p:txBody>
      </p:sp>
      <p:sp>
        <p:nvSpPr>
          <p:cNvPr id="5" name="Rectangle 3"/>
          <p:cNvSpPr txBox="1">
            <a:spLocks noChangeArrowheads="1"/>
          </p:cNvSpPr>
          <p:nvPr/>
        </p:nvSpPr>
        <p:spPr>
          <a:xfrm>
            <a:off x="533400" y="3276600"/>
            <a:ext cx="7827963" cy="1524000"/>
          </a:xfrm>
          <a:prstGeom prst="rect">
            <a:avLst/>
          </a:prstGeom>
        </p:spPr>
        <p:txBody>
          <a:bodyPr>
            <a:normAutofit fontScale="700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FF0000"/>
                </a:solidFill>
                <a:effectLst/>
                <a:uLnTx/>
                <a:uFillTx/>
                <a:latin typeface="Algerian" pitchFamily="82" charset="0"/>
              </a:rPr>
              <a:t>Information</a:t>
            </a:r>
            <a:r>
              <a:rPr kumimoji="0" lang="id-ID" sz="4000" b="1" i="0" u="none" strike="noStrike" kern="1200" cap="none" spc="0" normalizeH="0" noProof="0" dirty="0" smtClean="0">
                <a:ln>
                  <a:noFill/>
                </a:ln>
                <a:solidFill>
                  <a:srgbClr val="FF0000"/>
                </a:solidFill>
                <a:effectLst/>
                <a:uLnTx/>
                <a:uFillTx/>
                <a:latin typeface="Algerian" pitchFamily="82" charset="0"/>
              </a:rPr>
              <a:t> Technology for business</a:t>
            </a:r>
            <a:endParaRPr kumimoji="0" lang="id-ID" sz="4000" b="1" i="0" u="none" strike="noStrike" kern="1200" cap="none" spc="0" normalizeH="0" baseline="0" noProof="0" dirty="0" smtClean="0">
              <a:ln>
                <a:noFill/>
              </a:ln>
              <a:solidFill>
                <a:srgbClr val="FF0000"/>
              </a:solidFill>
              <a:effectLst/>
              <a:uLnTx/>
              <a:uFillTx/>
              <a:latin typeface="Algerian" pitchFamily="82"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bg1"/>
                </a:solidFill>
                <a:effectLst/>
                <a:uLnTx/>
                <a:uFillTx/>
                <a:latin typeface="Algerian" pitchFamily="82" charset="0"/>
              </a:rPr>
              <a:t>Magister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Algerian" pitchFamily="82" charset="0"/>
              </a:rPr>
              <a:t>Universitas Komputer Indonesia</a:t>
            </a:r>
            <a:endParaRPr kumimoji="0" lang="en-US" sz="4000" b="1" i="0" u="none" strike="noStrike" kern="1200" cap="none" spc="0" normalizeH="0" baseline="0" noProof="0" dirty="0" smtClean="0">
              <a:ln>
                <a:noFill/>
              </a:ln>
              <a:solidFill>
                <a:srgbClr val="002060"/>
              </a:solidFill>
              <a:effectLst/>
              <a:uLnTx/>
              <a:uFillTx/>
              <a:latin typeface="Algerian" pitchFamily="82" charset="0"/>
            </a:endParaRPr>
          </a:p>
        </p:txBody>
      </p:sp>
      <p:sp>
        <p:nvSpPr>
          <p:cNvPr id="6" name="Rectangle 5"/>
          <p:cNvSpPr/>
          <p:nvPr/>
        </p:nvSpPr>
        <p:spPr>
          <a:xfrm>
            <a:off x="2286000" y="5867400"/>
            <a:ext cx="4800600" cy="954107"/>
          </a:xfrm>
          <a:prstGeom prst="rect">
            <a:avLst/>
          </a:prstGeom>
        </p:spPr>
        <p:txBody>
          <a:bodyPr wrap="square">
            <a:spAutoFit/>
          </a:bodyPr>
          <a:lstStyle/>
          <a:p>
            <a:pPr lvl="0" algn="ctr">
              <a:spcBef>
                <a:spcPct val="0"/>
              </a:spcBef>
              <a:defRPr/>
            </a:pPr>
            <a:r>
              <a:rPr lang="id-ID" sz="2000" cap="all" dirty="0" smtClean="0">
                <a:effectLst>
                  <a:reflection blurRad="12700" stA="48000" endA="300" endPos="55000" dir="5400000" sy="-90000" algn="bl" rotWithShape="0"/>
                </a:effectLst>
              </a:rPr>
              <a:t>Source:</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Pinto, j.k. 2010, 2ND. ED.</a:t>
            </a:r>
          </a:p>
          <a:p>
            <a:pPr marL="342900" lvl="0" indent="-342900" algn="ctr">
              <a:spcBef>
                <a:spcPct val="0"/>
              </a:spcBef>
              <a:buAutoNum type="arabicPeriod"/>
              <a:defRPr/>
            </a:pPr>
            <a:r>
              <a:rPr lang="id-ID" cap="all" dirty="0" smtClean="0">
                <a:effectLst>
                  <a:reflection blurRad="12700" stA="48000" endA="300" endPos="55000" dir="5400000" sy="-90000" algn="bl" rotWithShape="0"/>
                </a:effectLst>
              </a:rPr>
              <a:t>Larson, e.w., &amp; Gray c.f., 2011, 5th. Ed.</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principlesofaccounting.com/ART/c21art/budgetorganizationchartbottomup.jpg"/>
          <p:cNvPicPr>
            <a:picLocks noChangeAspect="1" noChangeArrowheads="1"/>
          </p:cNvPicPr>
          <p:nvPr/>
        </p:nvPicPr>
        <p:blipFill>
          <a:blip r:embed="rId2" cstate="print"/>
          <a:srcRect/>
          <a:stretch>
            <a:fillRect/>
          </a:stretch>
        </p:blipFill>
        <p:spPr bwMode="auto">
          <a:xfrm>
            <a:off x="22860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Bottom-Up Estimating</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305800" cy="4525963"/>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The Bottom-Up approach at the work package level can serve as a check on cost elements in the WBS by rolling up the work packages and associated cost accounts to major deliverables. Similarly, resource requirement can be checked. Later, the time, resource, and cost estimates from the work packages can be consolidated into time-phased networks, resource schedule, and budgets are used for control.</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3657600" cy="1143000"/>
          </a:xfrm>
        </p:spPr>
        <p:txBody>
          <a:bodyPr>
            <a:normAutofit fontScale="90000"/>
          </a:bodyPr>
          <a:lstStyle/>
          <a:p>
            <a:r>
              <a:rPr lang="id-ID" dirty="0" smtClean="0"/>
              <a:t>Activity-Based Costing</a:t>
            </a:r>
            <a:endParaRPr lang="id-ID" dirty="0"/>
          </a:p>
        </p:txBody>
      </p:sp>
      <p:sp>
        <p:nvSpPr>
          <p:cNvPr id="3" name="Content Placeholder 2"/>
          <p:cNvSpPr>
            <a:spLocks noGrp="1"/>
          </p:cNvSpPr>
          <p:nvPr>
            <p:ph idx="1"/>
          </p:nvPr>
        </p:nvSpPr>
        <p:spPr>
          <a:xfrm>
            <a:off x="457200" y="1828800"/>
            <a:ext cx="8229600" cy="5029200"/>
          </a:xfrm>
        </p:spPr>
        <p:txBody>
          <a:bodyPr>
            <a:normAutofit fontScale="85000" lnSpcReduction="20000"/>
          </a:bodyPr>
          <a:lstStyle/>
          <a:p>
            <a:r>
              <a:rPr lang="id-ID" dirty="0" smtClean="0"/>
              <a:t>Is a budgeting method that asigns costs first to activities and then to the project’s based on each project’s use of resources.</a:t>
            </a:r>
          </a:p>
          <a:p>
            <a:r>
              <a:rPr lang="id-ID" dirty="0" smtClean="0"/>
              <a:t>Activity-based costing consists of four steps:</a:t>
            </a:r>
          </a:p>
          <a:p>
            <a:pPr>
              <a:buNone/>
            </a:pPr>
            <a:r>
              <a:rPr lang="id-ID" dirty="0" smtClean="0"/>
              <a:t>	</a:t>
            </a:r>
            <a:r>
              <a:rPr lang="id-ID" sz="2400" dirty="0" smtClean="0"/>
              <a:t>1. Identify the activities that consume resources and assign cost to them, as is done in a bottom-up budgeting process.</a:t>
            </a:r>
          </a:p>
          <a:p>
            <a:pPr>
              <a:buNone/>
            </a:pPr>
            <a:r>
              <a:rPr lang="id-ID" sz="2400" dirty="0" smtClean="0"/>
              <a:t>	2. Identify the cost drivers associated with the activity. Resources, in the form of project personnel, and materials are key cost drivers.</a:t>
            </a:r>
          </a:p>
          <a:p>
            <a:pPr>
              <a:buNone/>
            </a:pPr>
            <a:r>
              <a:rPr lang="id-ID" sz="2400" dirty="0" smtClean="0"/>
              <a:t>	3. Compute a cost rate per cost driver unit or transaction. Labor, for example, is commonly simply the cost of labor per hour, given as:</a:t>
            </a:r>
          </a:p>
          <a:p>
            <a:pPr>
              <a:buNone/>
            </a:pPr>
            <a:r>
              <a:rPr lang="id-ID" sz="2400" dirty="0" smtClean="0"/>
              <a:t>			Cost rate/unit                        $cost/hour</a:t>
            </a:r>
          </a:p>
          <a:p>
            <a:pPr>
              <a:buNone/>
            </a:pPr>
            <a:r>
              <a:rPr lang="id-ID" sz="2400" dirty="0" smtClean="0"/>
              <a:t>	4. Assign cost to projects by multiplying the cost driver rate times the volume of cost driver units consumed by the project. Example, assume the cost of senior software programmer is $40/hour and that she is to work on the project for a total of 80 hours. The cost to the project would be:</a:t>
            </a:r>
          </a:p>
          <a:p>
            <a:pPr>
              <a:buNone/>
            </a:pPr>
            <a:r>
              <a:rPr lang="id-ID" sz="2400" dirty="0" smtClean="0"/>
              <a:t>			$40/hr x 80 hours = $3,200</a:t>
            </a:r>
            <a:endParaRPr lang="id-ID" dirty="0"/>
          </a:p>
        </p:txBody>
      </p:sp>
      <p:cxnSp>
        <p:nvCxnSpPr>
          <p:cNvPr id="5" name="Straight Arrow Connector 4"/>
          <p:cNvCxnSpPr/>
          <p:nvPr/>
        </p:nvCxnSpPr>
        <p:spPr>
          <a:xfrm>
            <a:off x="4114800" y="51816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2290" name="Picture 2" descr="http://www.thomasandalex.com/wp-content/uploads/2009/10/activity-base-costing3.gif"/>
          <p:cNvPicPr>
            <a:picLocks noChangeAspect="1" noChangeArrowheads="1"/>
          </p:cNvPicPr>
          <p:nvPr/>
        </p:nvPicPr>
        <p:blipFill>
          <a:blip r:embed="rId2" cstate="print"/>
          <a:srcRect/>
          <a:stretch>
            <a:fillRect/>
          </a:stretch>
        </p:blipFill>
        <p:spPr bwMode="auto">
          <a:xfrm>
            <a:off x="0" y="0"/>
            <a:ext cx="1869008" cy="1752600"/>
          </a:xfrm>
          <a:prstGeom prst="rect">
            <a:avLst/>
          </a:prstGeom>
          <a:noFill/>
        </p:spPr>
      </p:pic>
      <p:pic>
        <p:nvPicPr>
          <p:cNvPr id="12292" name="Picture 4" descr="http://www.jiscinfonet.ac.uk/InfoKits/process-review/costing"/>
          <p:cNvPicPr>
            <a:picLocks noChangeAspect="1" noChangeArrowheads="1"/>
          </p:cNvPicPr>
          <p:nvPr/>
        </p:nvPicPr>
        <p:blipFill>
          <a:blip r:embed="rId3" cstate="print"/>
          <a:srcRect/>
          <a:stretch>
            <a:fillRect/>
          </a:stretch>
        </p:blipFill>
        <p:spPr bwMode="auto">
          <a:xfrm>
            <a:off x="5943600" y="0"/>
            <a:ext cx="3200400" cy="179600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Condition for Preferring Top-Down or Bottom-Up Time and Cost Estimates</a:t>
            </a:r>
            <a:endParaRPr lang="id-ID" dirty="0"/>
          </a:p>
        </p:txBody>
      </p:sp>
      <p:graphicFrame>
        <p:nvGraphicFramePr>
          <p:cNvPr id="3" name="Table 2"/>
          <p:cNvGraphicFramePr>
            <a:graphicFrameLocks noGrp="1"/>
          </p:cNvGraphicFramePr>
          <p:nvPr/>
        </p:nvGraphicFramePr>
        <p:xfrm>
          <a:off x="762000" y="1828800"/>
          <a:ext cx="7772400" cy="2966720"/>
        </p:xfrm>
        <a:graphic>
          <a:graphicData uri="http://schemas.openxmlformats.org/drawingml/2006/table">
            <a:tbl>
              <a:tblPr firstRow="1" bandRow="1">
                <a:tableStyleId>{5C22544A-7EE6-4342-B048-85BDC9FD1C3A}</a:tableStyleId>
              </a:tblPr>
              <a:tblGrid>
                <a:gridCol w="3048000"/>
                <a:gridCol w="2362200"/>
                <a:gridCol w="2362200"/>
              </a:tblGrid>
              <a:tr h="370840">
                <a:tc>
                  <a:txBody>
                    <a:bodyPr/>
                    <a:lstStyle/>
                    <a:p>
                      <a:r>
                        <a:rPr lang="id-ID" dirty="0" smtClean="0"/>
                        <a:t>Condition</a:t>
                      </a:r>
                      <a:endParaRPr lang="id-ID" dirty="0"/>
                    </a:p>
                  </a:txBody>
                  <a:tcPr/>
                </a:tc>
                <a:tc>
                  <a:txBody>
                    <a:bodyPr/>
                    <a:lstStyle/>
                    <a:p>
                      <a:r>
                        <a:rPr lang="id-ID" dirty="0" smtClean="0"/>
                        <a:t>Top-Down Estimates</a:t>
                      </a:r>
                      <a:endParaRPr lang="id-ID" dirty="0"/>
                    </a:p>
                  </a:txBody>
                  <a:tcPr/>
                </a:tc>
                <a:tc>
                  <a:txBody>
                    <a:bodyPr/>
                    <a:lstStyle/>
                    <a:p>
                      <a:r>
                        <a:rPr lang="id-ID" dirty="0" smtClean="0"/>
                        <a:t>Bottom-Up Estimates</a:t>
                      </a:r>
                      <a:endParaRPr lang="id-ID" dirty="0"/>
                    </a:p>
                  </a:txBody>
                  <a:tcPr/>
                </a:tc>
              </a:tr>
              <a:tr h="370840">
                <a:tc>
                  <a:txBody>
                    <a:bodyPr/>
                    <a:lstStyle/>
                    <a:p>
                      <a:r>
                        <a:rPr lang="id-ID" dirty="0" smtClean="0"/>
                        <a:t>Strategic decission making</a:t>
                      </a:r>
                      <a:endParaRPr lang="id-ID" dirty="0"/>
                    </a:p>
                  </a:txBody>
                  <a:tcPr/>
                </a:tc>
                <a:tc>
                  <a:txBody>
                    <a:bodyPr/>
                    <a:lstStyle/>
                    <a:p>
                      <a:pPr algn="ctr"/>
                      <a:r>
                        <a:rPr lang="id-ID" dirty="0" smtClean="0"/>
                        <a:t>X</a:t>
                      </a:r>
                      <a:endParaRPr lang="id-ID" dirty="0"/>
                    </a:p>
                  </a:txBody>
                  <a:tcPr/>
                </a:tc>
                <a:tc>
                  <a:txBody>
                    <a:bodyPr/>
                    <a:lstStyle/>
                    <a:p>
                      <a:endParaRPr lang="id-ID" dirty="0"/>
                    </a:p>
                  </a:txBody>
                  <a:tcPr/>
                </a:tc>
              </a:tr>
              <a:tr h="370840">
                <a:tc>
                  <a:txBody>
                    <a:bodyPr/>
                    <a:lstStyle/>
                    <a:p>
                      <a:r>
                        <a:rPr lang="id-ID" dirty="0" smtClean="0"/>
                        <a:t>Cost &amp; time important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High uncertainty</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370840">
                <a:tc>
                  <a:txBody>
                    <a:bodyPr/>
                    <a:lstStyle/>
                    <a:p>
                      <a:r>
                        <a:rPr lang="id-ID" dirty="0" smtClean="0"/>
                        <a:t>Internall, small project</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r h="370840">
                <a:tc>
                  <a:txBody>
                    <a:bodyPr/>
                    <a:lstStyle/>
                    <a:p>
                      <a:r>
                        <a:rPr lang="id-ID" dirty="0" smtClean="0"/>
                        <a:t>Fixed-price</a:t>
                      </a:r>
                      <a:r>
                        <a:rPr lang="id-ID" baseline="0" dirty="0" smtClean="0"/>
                        <a:t> contract</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Customer wants detail</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r>
              <a:tr h="370840">
                <a:tc>
                  <a:txBody>
                    <a:bodyPr/>
                    <a:lstStyle/>
                    <a:p>
                      <a:r>
                        <a:rPr lang="id-ID" dirty="0" smtClean="0"/>
                        <a:t>Unstable scope</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Top-Down and Bottom-Up Estimates</a:t>
            </a:r>
            <a:endParaRPr lang="id-ID" dirty="0"/>
          </a:p>
        </p:txBody>
      </p:sp>
      <p:graphicFrame>
        <p:nvGraphicFramePr>
          <p:cNvPr id="4" name="Table 3"/>
          <p:cNvGraphicFramePr>
            <a:graphicFrameLocks noGrp="1"/>
          </p:cNvGraphicFramePr>
          <p:nvPr/>
        </p:nvGraphicFramePr>
        <p:xfrm>
          <a:off x="762000" y="1295400"/>
          <a:ext cx="7696200" cy="5221605"/>
        </p:xfrm>
        <a:graphic>
          <a:graphicData uri="http://schemas.openxmlformats.org/drawingml/2006/table">
            <a:tbl>
              <a:tblPr firstRow="1" bandRow="1">
                <a:tableStyleId>{5C22544A-7EE6-4342-B048-85BDC9FD1C3A}</a:tableStyleId>
              </a:tblPr>
              <a:tblGrid>
                <a:gridCol w="3848100"/>
                <a:gridCol w="3848100"/>
              </a:tblGrid>
              <a:tr h="466725">
                <a:tc>
                  <a:txBody>
                    <a:bodyPr/>
                    <a:lstStyle/>
                    <a:p>
                      <a:r>
                        <a:rPr lang="id-ID" b="1" dirty="0" smtClean="0"/>
                        <a:t>Top-Down Estimates</a:t>
                      </a:r>
                      <a:endParaRPr lang="id-ID" b="1" dirty="0"/>
                    </a:p>
                  </a:txBody>
                  <a:tcPr/>
                </a:tc>
                <a:tc>
                  <a:txBody>
                    <a:bodyPr/>
                    <a:lstStyle/>
                    <a:p>
                      <a:r>
                        <a:rPr lang="id-ID" b="1" dirty="0" smtClean="0"/>
                        <a:t>Bottom-Up Estimates</a:t>
                      </a:r>
                      <a:endParaRPr lang="id-ID" b="1" dirty="0"/>
                    </a:p>
                  </a:txBody>
                  <a:tcPr/>
                </a:tc>
              </a:tr>
              <a:tr h="466725">
                <a:tc>
                  <a:txBody>
                    <a:bodyPr/>
                    <a:lstStyle/>
                    <a:p>
                      <a:pPr algn="l"/>
                      <a:r>
                        <a:rPr lang="id-ID" b="1" dirty="0" smtClean="0"/>
                        <a:t>Intended Use</a:t>
                      </a:r>
                    </a:p>
                    <a:p>
                      <a:pPr algn="l"/>
                      <a:r>
                        <a:rPr lang="id-ID" dirty="0" smtClean="0"/>
                        <a:t>Feasibility/conceptual phase</a:t>
                      </a:r>
                    </a:p>
                    <a:p>
                      <a:pPr algn="l"/>
                      <a:r>
                        <a:rPr lang="id-ID" dirty="0" smtClean="0"/>
                        <a:t>Rough time/cost</a:t>
                      </a:r>
                      <a:r>
                        <a:rPr lang="id-ID" baseline="0" dirty="0" smtClean="0"/>
                        <a:t> estimate</a:t>
                      </a:r>
                    </a:p>
                    <a:p>
                      <a:pPr algn="l"/>
                      <a:r>
                        <a:rPr lang="id-ID" baseline="0" dirty="0" smtClean="0"/>
                        <a:t>Fund requirements</a:t>
                      </a:r>
                    </a:p>
                    <a:p>
                      <a:pPr algn="l"/>
                      <a:r>
                        <a:rPr lang="id-ID" baseline="0" dirty="0" smtClean="0"/>
                        <a:t>Resource capacity planning</a:t>
                      </a:r>
                      <a:endParaRPr lang="id-ID" dirty="0"/>
                    </a:p>
                  </a:txBody>
                  <a:tcPr/>
                </a:tc>
                <a:tc>
                  <a:txBody>
                    <a:bodyPr/>
                    <a:lstStyle/>
                    <a:p>
                      <a:r>
                        <a:rPr lang="id-ID" b="1" dirty="0" smtClean="0"/>
                        <a:t>Intended Use</a:t>
                      </a:r>
                    </a:p>
                    <a:p>
                      <a:r>
                        <a:rPr lang="id-ID" dirty="0" smtClean="0"/>
                        <a:t>Budgeting</a:t>
                      </a:r>
                    </a:p>
                    <a:p>
                      <a:r>
                        <a:rPr lang="id-ID" dirty="0" smtClean="0"/>
                        <a:t>Scheduling</a:t>
                      </a:r>
                    </a:p>
                    <a:p>
                      <a:r>
                        <a:rPr lang="id-ID" dirty="0" smtClean="0"/>
                        <a:t>Resource</a:t>
                      </a:r>
                      <a:r>
                        <a:rPr lang="id-ID" baseline="0" dirty="0" smtClean="0"/>
                        <a:t> requirements</a:t>
                      </a:r>
                    </a:p>
                    <a:p>
                      <a:r>
                        <a:rPr lang="id-ID" baseline="0" dirty="0" smtClean="0"/>
                        <a:t>Fund timing</a:t>
                      </a:r>
                      <a:endParaRPr lang="id-ID" dirty="0"/>
                    </a:p>
                  </a:txBody>
                  <a:tcPr/>
                </a:tc>
              </a:tr>
              <a:tr h="466725">
                <a:tc>
                  <a:txBody>
                    <a:bodyPr/>
                    <a:lstStyle/>
                    <a:p>
                      <a:pPr algn="l"/>
                      <a:r>
                        <a:rPr lang="id-ID" b="1" dirty="0" smtClean="0"/>
                        <a:t>Preparation Cost</a:t>
                      </a:r>
                    </a:p>
                    <a:p>
                      <a:pPr algn="l"/>
                      <a:r>
                        <a:rPr lang="id-ID" dirty="0" smtClean="0"/>
                        <a:t>1/10 to 3/10 of a percent of total project cost</a:t>
                      </a:r>
                      <a:endParaRPr lang="id-ID" dirty="0"/>
                    </a:p>
                  </a:txBody>
                  <a:tcPr/>
                </a:tc>
                <a:tc>
                  <a:txBody>
                    <a:bodyPr/>
                    <a:lstStyle/>
                    <a:p>
                      <a:pPr algn="l"/>
                      <a:r>
                        <a:rPr lang="id-ID" b="1" dirty="0" smtClean="0"/>
                        <a:t>Preparation Cost</a:t>
                      </a:r>
                    </a:p>
                    <a:p>
                      <a:pPr algn="l"/>
                      <a:r>
                        <a:rPr lang="id-ID" dirty="0" smtClean="0"/>
                        <a:t>3/10 to 1.0 of a percent of total project cost</a:t>
                      </a:r>
                      <a:endParaRPr lang="id-ID" dirty="0"/>
                    </a:p>
                  </a:txBody>
                  <a:tcPr/>
                </a:tc>
              </a:tr>
              <a:tr h="466725">
                <a:tc>
                  <a:txBody>
                    <a:bodyPr/>
                    <a:lstStyle/>
                    <a:p>
                      <a:pPr algn="l"/>
                      <a:r>
                        <a:rPr lang="id-ID" b="1" dirty="0" smtClean="0"/>
                        <a:t>Accuracy</a:t>
                      </a:r>
                    </a:p>
                    <a:p>
                      <a:pPr algn="l"/>
                      <a:r>
                        <a:rPr lang="id-ID" dirty="0" smtClean="0"/>
                        <a:t>Minus</a:t>
                      </a:r>
                      <a:r>
                        <a:rPr lang="id-ID" baseline="0" dirty="0" smtClean="0"/>
                        <a:t> 20 to plus 60%</a:t>
                      </a:r>
                      <a:endParaRPr lang="id-ID" dirty="0"/>
                    </a:p>
                  </a:txBody>
                  <a:tcPr/>
                </a:tc>
                <a:tc>
                  <a:txBody>
                    <a:bodyPr/>
                    <a:lstStyle/>
                    <a:p>
                      <a:pPr algn="l"/>
                      <a:r>
                        <a:rPr lang="id-ID" b="1" dirty="0" smtClean="0"/>
                        <a:t>Accuracy</a:t>
                      </a:r>
                    </a:p>
                    <a:p>
                      <a:pPr algn="l"/>
                      <a:r>
                        <a:rPr lang="id-ID" dirty="0" smtClean="0"/>
                        <a:t>Minus</a:t>
                      </a:r>
                      <a:r>
                        <a:rPr lang="id-ID" baseline="0" dirty="0" smtClean="0"/>
                        <a:t> 10 to plus 0%</a:t>
                      </a:r>
                      <a:endParaRPr lang="id-ID" dirty="0"/>
                    </a:p>
                  </a:txBody>
                  <a:tcPr/>
                </a:tc>
              </a:tr>
              <a:tr h="466725">
                <a:tc>
                  <a:txBody>
                    <a:bodyPr/>
                    <a:lstStyle/>
                    <a:p>
                      <a:pPr algn="l"/>
                      <a:r>
                        <a:rPr lang="id-ID" b="1" dirty="0" smtClean="0"/>
                        <a:t>Method</a:t>
                      </a:r>
                    </a:p>
                    <a:p>
                      <a:pPr algn="l"/>
                      <a:r>
                        <a:rPr lang="id-ID" dirty="0" smtClean="0"/>
                        <a:t>Concencus</a:t>
                      </a:r>
                    </a:p>
                    <a:p>
                      <a:pPr algn="l"/>
                      <a:r>
                        <a:rPr lang="id-ID" dirty="0" smtClean="0"/>
                        <a:t>Ratio</a:t>
                      </a:r>
                    </a:p>
                    <a:p>
                      <a:pPr algn="l"/>
                      <a:r>
                        <a:rPr lang="id-ID" dirty="0" smtClean="0"/>
                        <a:t>Apportion</a:t>
                      </a:r>
                    </a:p>
                    <a:p>
                      <a:pPr algn="l"/>
                      <a:r>
                        <a:rPr lang="id-ID" dirty="0" smtClean="0"/>
                        <a:t>Function point</a:t>
                      </a:r>
                    </a:p>
                    <a:p>
                      <a:pPr algn="l"/>
                      <a:r>
                        <a:rPr lang="id-ID" dirty="0" smtClean="0"/>
                        <a:t>Learning curve</a:t>
                      </a:r>
                      <a:endParaRPr lang="id-ID" dirty="0"/>
                    </a:p>
                  </a:txBody>
                  <a:tcPr/>
                </a:tc>
                <a:tc>
                  <a:txBody>
                    <a:bodyPr/>
                    <a:lstStyle/>
                    <a:p>
                      <a:pPr algn="l"/>
                      <a:r>
                        <a:rPr lang="id-ID" b="1" dirty="0" smtClean="0"/>
                        <a:t>Method</a:t>
                      </a:r>
                    </a:p>
                    <a:p>
                      <a:pPr algn="l"/>
                      <a:r>
                        <a:rPr lang="id-ID" dirty="0" smtClean="0"/>
                        <a:t>Template</a:t>
                      </a:r>
                    </a:p>
                    <a:p>
                      <a:pPr algn="l"/>
                      <a:r>
                        <a:rPr lang="id-ID" dirty="0" smtClean="0"/>
                        <a:t>Parametric</a:t>
                      </a:r>
                    </a:p>
                    <a:p>
                      <a:pPr algn="l"/>
                      <a:r>
                        <a:rPr lang="id-ID" dirty="0" smtClean="0"/>
                        <a:t>WBS</a:t>
                      </a:r>
                      <a:r>
                        <a:rPr lang="id-ID" baseline="0" dirty="0" smtClean="0"/>
                        <a:t> packages</a:t>
                      </a:r>
                    </a:p>
                    <a:p>
                      <a:pPr algn="l"/>
                      <a:r>
                        <a:rPr lang="id-ID" baseline="0" dirty="0" smtClean="0"/>
                        <a:t>Range estimates</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open-tube.com/wp-content/uploads/2009/05/project-management-page23.jpg"/>
          <p:cNvPicPr>
            <a:picLocks noChangeAspect="1" noChangeArrowheads="1"/>
          </p:cNvPicPr>
          <p:nvPr/>
        </p:nvPicPr>
        <p:blipFill>
          <a:blip r:embed="rId2" cstate="print"/>
          <a:srcRect/>
          <a:stretch>
            <a:fillRect/>
          </a:stretch>
        </p:blipFill>
        <p:spPr bwMode="auto">
          <a:xfrm>
            <a:off x="0" y="368710"/>
            <a:ext cx="9144000" cy="648929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solidFill>
                  <a:schemeClr val="tx1"/>
                </a:solidFill>
                <a:effectLst/>
                <a:uLnTx/>
                <a:uFillTx/>
                <a:latin typeface="+mj-lt"/>
                <a:ea typeface="+mj-ea"/>
                <a:cs typeface="+mj-cs"/>
              </a:rPr>
              <a:t>Source of Project Cost</a:t>
            </a:r>
            <a:endParaRPr kumimoji="0" lang="id-ID"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762000" y="1600200"/>
            <a:ext cx="79248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Labor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Material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Subcontractors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Equipment &amp; facilities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1" i="0" u="none" strike="noStrike" kern="1200" cap="none" spc="0" normalizeH="0" baseline="0" noProof="0" dirty="0" smtClean="0">
                <a:ln>
                  <a:noFill/>
                </a:ln>
                <a:solidFill>
                  <a:schemeClr val="tx1"/>
                </a:solidFill>
                <a:effectLst/>
                <a:uLnTx/>
                <a:uFillTx/>
                <a:latin typeface="+mn-lt"/>
                <a:ea typeface="+mn-ea"/>
                <a:cs typeface="+mn-cs"/>
              </a:rPr>
              <a:t>Travel</a:t>
            </a:r>
            <a:endParaRPr kumimoji="0" lang="id-ID"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Direct vs Indirect Costs</a:t>
            </a:r>
            <a:endParaRPr lang="id-ID" dirty="0"/>
          </a:p>
        </p:txBody>
      </p:sp>
      <p:sp>
        <p:nvSpPr>
          <p:cNvPr id="3" name="Content Placeholder 2"/>
          <p:cNvSpPr>
            <a:spLocks noGrp="1"/>
          </p:cNvSpPr>
          <p:nvPr>
            <p:ph idx="1"/>
          </p:nvPr>
        </p:nvSpPr>
        <p:spPr/>
        <p:txBody>
          <a:bodyPr/>
          <a:lstStyle/>
          <a:p>
            <a:r>
              <a:rPr lang="id-ID" dirty="0" smtClean="0"/>
              <a:t>Direct cost are those clearly assigned to the aspect of the project that generated the cost (example labor &amp; materials).</a:t>
            </a:r>
          </a:p>
          <a:p>
            <a:r>
              <a:rPr lang="id-ID" dirty="0" smtClean="0"/>
              <a:t>Indirect cost, generally are linked to two features: overhead and selling and general administration.</a:t>
            </a:r>
            <a:endParaRPr lang="id-ID" dirty="0"/>
          </a:p>
        </p:txBody>
      </p:sp>
      <p:pic>
        <p:nvPicPr>
          <p:cNvPr id="8196" name="Picture 4" descr="http://www.cpmtutor.com/c08/img/tc_01a.gif"/>
          <p:cNvPicPr>
            <a:picLocks noChangeAspect="1" noChangeArrowheads="1"/>
          </p:cNvPicPr>
          <p:nvPr/>
        </p:nvPicPr>
        <p:blipFill>
          <a:blip r:embed="rId2" cstate="print"/>
          <a:srcRect/>
          <a:stretch>
            <a:fillRect/>
          </a:stretch>
        </p:blipFill>
        <p:spPr bwMode="auto">
          <a:xfrm>
            <a:off x="4190999" y="4419600"/>
            <a:ext cx="3446067" cy="24384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Recurring vs. Nonrecurring Costs</a:t>
            </a:r>
            <a:endParaRPr lang="id-ID" dirty="0"/>
          </a:p>
        </p:txBody>
      </p:sp>
      <p:sp>
        <p:nvSpPr>
          <p:cNvPr id="3" name="Content Placeholder 2"/>
          <p:cNvSpPr>
            <a:spLocks noGrp="1"/>
          </p:cNvSpPr>
          <p:nvPr>
            <p:ph idx="1"/>
          </p:nvPr>
        </p:nvSpPr>
        <p:spPr/>
        <p:txBody>
          <a:bodyPr>
            <a:normAutofit lnSpcReduction="10000"/>
          </a:bodyPr>
          <a:lstStyle/>
          <a:p>
            <a:r>
              <a:rPr lang="id-ID" dirty="0" smtClean="0"/>
              <a:t>Non recurring cost might be those associated with charges applied once at the beginning or end of the project, such as preliminary marketing analysis, personnel training, or outplacement services.</a:t>
            </a:r>
          </a:p>
          <a:p>
            <a:r>
              <a:rPr lang="id-ID" dirty="0" smtClean="0"/>
              <a:t>Recurring cost are those that typically continue to operate over the project’s life cycle. Most labor, material, logistics, and sales costs are consider recurring.</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143000"/>
          </a:xfrm>
        </p:spPr>
        <p:txBody>
          <a:bodyPr/>
          <a:lstStyle/>
          <a:p>
            <a:r>
              <a:rPr lang="id-ID" dirty="0" smtClean="0"/>
              <a:t>Fixed vs. Variable Costs</a:t>
            </a:r>
            <a:endParaRPr lang="id-ID" dirty="0"/>
          </a:p>
        </p:txBody>
      </p:sp>
      <p:sp>
        <p:nvSpPr>
          <p:cNvPr id="3" name="Content Placeholder 2"/>
          <p:cNvSpPr>
            <a:spLocks noGrp="1"/>
          </p:cNvSpPr>
          <p:nvPr>
            <p:ph idx="1"/>
          </p:nvPr>
        </p:nvSpPr>
        <p:spPr>
          <a:xfrm>
            <a:off x="457200" y="2438400"/>
            <a:ext cx="8229600" cy="3687763"/>
          </a:xfrm>
        </p:spPr>
        <p:txBody>
          <a:bodyPr/>
          <a:lstStyle/>
          <a:p>
            <a:r>
              <a:rPr lang="id-ID" dirty="0" smtClean="0"/>
              <a:t>Fixed Cost, do not vary with respect to their usage. Example cost for leasing equipment.</a:t>
            </a:r>
          </a:p>
          <a:p>
            <a:r>
              <a:rPr lang="id-ID" dirty="0" smtClean="0"/>
              <a:t>Variable Cost, are those that accelerated or increase through usage; that is, the cost in direct proportion to the usage level. Example: equipment parts, materials, etc.</a:t>
            </a:r>
            <a:endParaRPr lang="id-ID" dirty="0"/>
          </a:p>
        </p:txBody>
      </p:sp>
      <p:pic>
        <p:nvPicPr>
          <p:cNvPr id="6146" name="Picture 2" descr="http://businessknowledgesource.com/smallbusiness/images/money37004817.jpg"/>
          <p:cNvPicPr>
            <a:picLocks noChangeAspect="1" noChangeArrowheads="1"/>
          </p:cNvPicPr>
          <p:nvPr/>
        </p:nvPicPr>
        <p:blipFill>
          <a:blip r:embed="rId2" cstate="print"/>
          <a:srcRect/>
          <a:stretch>
            <a:fillRect/>
          </a:stretch>
        </p:blipFill>
        <p:spPr bwMode="auto">
          <a:xfrm>
            <a:off x="0" y="0"/>
            <a:ext cx="1752600" cy="234701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Normal vs Expedited Cost</a:t>
            </a:r>
            <a:endParaRPr lang="id-ID" dirty="0"/>
          </a:p>
        </p:txBody>
      </p:sp>
      <p:sp>
        <p:nvSpPr>
          <p:cNvPr id="3" name="Content Placeholder 2"/>
          <p:cNvSpPr>
            <a:spLocks noGrp="1"/>
          </p:cNvSpPr>
          <p:nvPr>
            <p:ph idx="1"/>
          </p:nvPr>
        </p:nvSpPr>
        <p:spPr/>
        <p:txBody>
          <a:bodyPr/>
          <a:lstStyle/>
          <a:p>
            <a:r>
              <a:rPr lang="id-ID" dirty="0" smtClean="0"/>
              <a:t>Normal costs refer to those incurred in the routine process of working to complete the project according to the original, planned schedule agreed to by all project stakeholders at the beginning of the project.</a:t>
            </a:r>
          </a:p>
          <a:p>
            <a:r>
              <a:rPr lang="id-ID" dirty="0" smtClean="0"/>
              <a:t>Expedited costs are unplanned costs incurred when steps are taken to speed up the project’s completion.</a:t>
            </a:r>
            <a:endParaRPr lang="id-ID" dirty="0"/>
          </a:p>
        </p:txBody>
      </p:sp>
      <p:pic>
        <p:nvPicPr>
          <p:cNvPr id="5122" name="Picture 2" descr="http://t2.gstatic.com/images?q=tbn:ANd9GcQtxeX2KUlhy8csWDP42OKaVLNb7oYNTt9f6zm6zQWACqZLXcLLpw"/>
          <p:cNvPicPr>
            <a:picLocks noChangeAspect="1" noChangeArrowheads="1"/>
          </p:cNvPicPr>
          <p:nvPr/>
        </p:nvPicPr>
        <p:blipFill>
          <a:blip r:embed="rId2" cstate="print"/>
          <a:srcRect/>
          <a:stretch>
            <a:fillRect/>
          </a:stretch>
        </p:blipFill>
        <p:spPr bwMode="auto">
          <a:xfrm>
            <a:off x="304800" y="0"/>
            <a:ext cx="1095375" cy="147637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Cost Classification</a:t>
            </a:r>
            <a:endParaRPr lang="id-ID" dirty="0"/>
          </a:p>
        </p:txBody>
      </p:sp>
      <p:graphicFrame>
        <p:nvGraphicFramePr>
          <p:cNvPr id="4" name="Table 3"/>
          <p:cNvGraphicFramePr>
            <a:graphicFrameLocks noGrp="1"/>
          </p:cNvGraphicFramePr>
          <p:nvPr/>
        </p:nvGraphicFramePr>
        <p:xfrm>
          <a:off x="-1" y="1397000"/>
          <a:ext cx="9144000" cy="5340255"/>
        </p:xfrm>
        <a:graphic>
          <a:graphicData uri="http://schemas.openxmlformats.org/drawingml/2006/table">
            <a:tbl>
              <a:tblPr firstRow="1" bandRow="1">
                <a:tableStyleId>{5C22544A-7EE6-4342-B048-85BDC9FD1C3A}</a:tableStyleId>
              </a:tblPr>
              <a:tblGrid>
                <a:gridCol w="1080652"/>
                <a:gridCol w="951348"/>
                <a:gridCol w="1016000"/>
                <a:gridCol w="1016000"/>
                <a:gridCol w="1016000"/>
                <a:gridCol w="1016000"/>
                <a:gridCol w="1016000"/>
                <a:gridCol w="1016000"/>
                <a:gridCol w="1016000"/>
              </a:tblGrid>
              <a:tr h="869856">
                <a:tc>
                  <a:txBody>
                    <a:bodyPr/>
                    <a:lstStyle/>
                    <a:p>
                      <a:endParaRPr lang="id-ID" dirty="0"/>
                    </a:p>
                  </a:txBody>
                  <a:tcPr/>
                </a:tc>
                <a:tc gridSpan="2">
                  <a:txBody>
                    <a:bodyPr/>
                    <a:lstStyle/>
                    <a:p>
                      <a:pPr algn="ctr"/>
                      <a:r>
                        <a:rPr lang="id-ID" sz="2400" dirty="0" smtClean="0"/>
                        <a:t>Type</a:t>
                      </a:r>
                      <a:endParaRPr lang="id-ID" sz="2400" dirty="0"/>
                    </a:p>
                  </a:txBody>
                  <a:tcPr/>
                </a:tc>
                <a:tc hMerge="1">
                  <a:txBody>
                    <a:bodyPr/>
                    <a:lstStyle/>
                    <a:p>
                      <a:endParaRPr lang="id-ID" dirty="0"/>
                    </a:p>
                  </a:txBody>
                  <a:tcPr/>
                </a:tc>
                <a:tc gridSpan="2">
                  <a:txBody>
                    <a:bodyPr/>
                    <a:lstStyle/>
                    <a:p>
                      <a:pPr algn="ctr"/>
                      <a:r>
                        <a:rPr lang="id-ID" sz="2400" dirty="0" smtClean="0"/>
                        <a:t>Frequency</a:t>
                      </a:r>
                      <a:endParaRPr lang="id-ID" sz="2400" dirty="0"/>
                    </a:p>
                  </a:txBody>
                  <a:tcPr/>
                </a:tc>
                <a:tc hMerge="1">
                  <a:txBody>
                    <a:bodyPr/>
                    <a:lstStyle/>
                    <a:p>
                      <a:endParaRPr lang="id-ID" dirty="0"/>
                    </a:p>
                  </a:txBody>
                  <a:tcPr/>
                </a:tc>
                <a:tc gridSpan="2">
                  <a:txBody>
                    <a:bodyPr/>
                    <a:lstStyle/>
                    <a:p>
                      <a:pPr algn="ctr"/>
                      <a:r>
                        <a:rPr lang="id-ID" sz="2400" dirty="0" smtClean="0"/>
                        <a:t>Adjustment</a:t>
                      </a:r>
                      <a:endParaRPr lang="id-ID" sz="2400" dirty="0"/>
                    </a:p>
                  </a:txBody>
                  <a:tcPr/>
                </a:tc>
                <a:tc hMerge="1">
                  <a:txBody>
                    <a:bodyPr/>
                    <a:lstStyle/>
                    <a:p>
                      <a:endParaRPr lang="id-ID" dirty="0"/>
                    </a:p>
                  </a:txBody>
                  <a:tcPr/>
                </a:tc>
                <a:tc gridSpan="2">
                  <a:txBody>
                    <a:bodyPr/>
                    <a:lstStyle/>
                    <a:p>
                      <a:pPr algn="ctr"/>
                      <a:r>
                        <a:rPr lang="id-ID" sz="2400" dirty="0" smtClean="0"/>
                        <a:t>Schedule</a:t>
                      </a:r>
                      <a:endParaRPr lang="id-ID" sz="2400" dirty="0"/>
                    </a:p>
                  </a:txBody>
                  <a:tcPr/>
                </a:tc>
                <a:tc hMerge="1">
                  <a:txBody>
                    <a:bodyPr/>
                    <a:lstStyle/>
                    <a:p>
                      <a:endParaRPr lang="id-ID" dirty="0"/>
                    </a:p>
                  </a:txBody>
                  <a:tcPr/>
                </a:tc>
              </a:tr>
              <a:tr h="869856">
                <a:tc>
                  <a:txBody>
                    <a:bodyPr/>
                    <a:lstStyle/>
                    <a:p>
                      <a:r>
                        <a:rPr lang="id-ID" dirty="0" smtClean="0"/>
                        <a:t>Cost</a:t>
                      </a:r>
                      <a:endParaRPr lang="id-ID" dirty="0"/>
                    </a:p>
                  </a:txBody>
                  <a:tcPr/>
                </a:tc>
                <a:tc>
                  <a:txBody>
                    <a:bodyPr/>
                    <a:lstStyle/>
                    <a:p>
                      <a:r>
                        <a:rPr lang="id-ID" dirty="0" smtClean="0"/>
                        <a:t>Direct</a:t>
                      </a:r>
                      <a:endParaRPr lang="id-ID" dirty="0"/>
                    </a:p>
                  </a:txBody>
                  <a:tcPr/>
                </a:tc>
                <a:tc>
                  <a:txBody>
                    <a:bodyPr/>
                    <a:lstStyle/>
                    <a:p>
                      <a:r>
                        <a:rPr lang="id-ID" dirty="0" smtClean="0"/>
                        <a:t>Indirect</a:t>
                      </a:r>
                      <a:endParaRPr lang="id-ID" dirty="0"/>
                    </a:p>
                  </a:txBody>
                  <a:tcPr/>
                </a:tc>
                <a:tc>
                  <a:txBody>
                    <a:bodyPr/>
                    <a:lstStyle/>
                    <a:p>
                      <a:r>
                        <a:rPr lang="id-ID" sz="1400" dirty="0" smtClean="0"/>
                        <a:t>Recurring</a:t>
                      </a:r>
                      <a:endParaRPr lang="id-ID" sz="1400" dirty="0"/>
                    </a:p>
                  </a:txBody>
                  <a:tcPr/>
                </a:tc>
                <a:tc>
                  <a:txBody>
                    <a:bodyPr/>
                    <a:lstStyle/>
                    <a:p>
                      <a:r>
                        <a:rPr lang="id-ID" sz="1400" dirty="0" smtClean="0"/>
                        <a:t>Nonrecurring</a:t>
                      </a:r>
                      <a:endParaRPr lang="id-ID" sz="1400" dirty="0"/>
                    </a:p>
                  </a:txBody>
                  <a:tcPr/>
                </a:tc>
                <a:tc>
                  <a:txBody>
                    <a:bodyPr/>
                    <a:lstStyle/>
                    <a:p>
                      <a:r>
                        <a:rPr lang="id-ID" dirty="0" smtClean="0"/>
                        <a:t>Fixed</a:t>
                      </a:r>
                      <a:endParaRPr lang="id-ID" dirty="0"/>
                    </a:p>
                  </a:txBody>
                  <a:tcPr/>
                </a:tc>
                <a:tc>
                  <a:txBody>
                    <a:bodyPr/>
                    <a:lstStyle/>
                    <a:p>
                      <a:r>
                        <a:rPr lang="id-ID" sz="1600" dirty="0" smtClean="0"/>
                        <a:t>Variable</a:t>
                      </a:r>
                      <a:endParaRPr lang="id-ID" sz="1600" dirty="0"/>
                    </a:p>
                  </a:txBody>
                  <a:tcPr/>
                </a:tc>
                <a:tc>
                  <a:txBody>
                    <a:bodyPr/>
                    <a:lstStyle/>
                    <a:p>
                      <a:r>
                        <a:rPr lang="id-ID" dirty="0" smtClean="0"/>
                        <a:t>Normal</a:t>
                      </a:r>
                      <a:r>
                        <a:rPr lang="id-ID" baseline="0" dirty="0" smtClean="0"/>
                        <a:t> </a:t>
                      </a:r>
                      <a:endParaRPr lang="id-ID" dirty="0"/>
                    </a:p>
                  </a:txBody>
                  <a:tcPr/>
                </a:tc>
                <a:tc>
                  <a:txBody>
                    <a:bodyPr/>
                    <a:lstStyle/>
                    <a:p>
                      <a:r>
                        <a:rPr lang="id-ID" sz="1600" dirty="0" smtClean="0"/>
                        <a:t>Expedited</a:t>
                      </a:r>
                      <a:endParaRPr lang="id-ID" sz="1600" dirty="0"/>
                    </a:p>
                  </a:txBody>
                  <a:tcPr/>
                </a:tc>
              </a:tr>
              <a:tr h="869856">
                <a:tc>
                  <a:txBody>
                    <a:bodyPr/>
                    <a:lstStyle/>
                    <a:p>
                      <a:r>
                        <a:rPr lang="id-ID" dirty="0" smtClean="0"/>
                        <a:t>Direct Labor</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r>
              <a:tr h="990975">
                <a:tc>
                  <a:txBody>
                    <a:bodyPr/>
                    <a:lstStyle/>
                    <a:p>
                      <a:r>
                        <a:rPr lang="id-ID" dirty="0" smtClean="0"/>
                        <a:t>Building Lease</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r>
              <a:tr h="869856">
                <a:tc>
                  <a:txBody>
                    <a:bodyPr/>
                    <a:lstStyle/>
                    <a:p>
                      <a:r>
                        <a:rPr lang="id-ID" dirty="0" smtClean="0"/>
                        <a:t>Expedite Costs</a:t>
                      </a: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r>
                        <a:rPr lang="id-ID" dirty="0" smtClean="0"/>
                        <a:t>X</a:t>
                      </a:r>
                      <a:endParaRPr lang="id-ID" dirty="0"/>
                    </a:p>
                  </a:txBody>
                  <a:tcPr/>
                </a:tc>
              </a:tr>
              <a:tr h="869856">
                <a:tc>
                  <a:txBody>
                    <a:bodyPr/>
                    <a:lstStyle/>
                    <a:p>
                      <a:r>
                        <a:rPr lang="id-ID" dirty="0" smtClean="0"/>
                        <a:t>Material</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c>
                  <a:txBody>
                    <a:bodyPr/>
                    <a:lstStyle/>
                    <a:p>
                      <a:pPr algn="ctr"/>
                      <a:r>
                        <a:rPr lang="id-ID" dirty="0" smtClean="0"/>
                        <a:t>X</a:t>
                      </a:r>
                      <a:endParaRPr lang="id-ID" dirty="0"/>
                    </a:p>
                  </a:txBody>
                  <a:tcPr/>
                </a:tc>
                <a:tc>
                  <a:txBody>
                    <a:bodyPr/>
                    <a:lstStyle/>
                    <a:p>
                      <a:pPr algn="ctr"/>
                      <a:endParaRPr lang="id-ID"/>
                    </a:p>
                  </a:txBody>
                  <a:tcPr/>
                </a:tc>
                <a:tc>
                  <a:txBody>
                    <a:bodyPr/>
                    <a:lstStyle/>
                    <a:p>
                      <a:pPr algn="ctr"/>
                      <a:endParaRPr lang="id-ID"/>
                    </a:p>
                  </a:txBody>
                  <a:tcPr/>
                </a:tc>
                <a:tc>
                  <a:txBody>
                    <a:bodyPr/>
                    <a:lstStyle/>
                    <a:p>
                      <a:pPr algn="ctr"/>
                      <a:r>
                        <a:rPr lang="id-ID" dirty="0" smtClean="0"/>
                        <a:t>X</a:t>
                      </a:r>
                      <a:endParaRPr lang="id-ID" dirty="0"/>
                    </a:p>
                  </a:txBody>
                  <a:tcPr/>
                </a:tc>
                <a:tc>
                  <a:txBody>
                    <a:bodyPr/>
                    <a:lstStyle/>
                    <a:p>
                      <a:pPr algn="ctr"/>
                      <a:r>
                        <a:rPr lang="id-ID" dirty="0" smtClean="0"/>
                        <a:t>X</a:t>
                      </a:r>
                      <a:endParaRPr lang="id-ID" dirty="0"/>
                    </a:p>
                  </a:txBody>
                  <a:tcPr/>
                </a:tc>
                <a:tc>
                  <a:txBody>
                    <a:bodyPr/>
                    <a:lstStyle/>
                    <a:p>
                      <a:pPr algn="ctr"/>
                      <a:endParaRPr lang="id-ID"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 ESTIMATION</a:t>
            </a:r>
            <a:endParaRPr lang="id-ID" dirty="0"/>
          </a:p>
        </p:txBody>
      </p:sp>
      <p:sp>
        <p:nvSpPr>
          <p:cNvPr id="3" name="Content Placeholder 2"/>
          <p:cNvSpPr>
            <a:spLocks noGrp="1"/>
          </p:cNvSpPr>
          <p:nvPr>
            <p:ph idx="1"/>
          </p:nvPr>
        </p:nvSpPr>
        <p:spPr/>
        <p:txBody>
          <a:bodyPr/>
          <a:lstStyle/>
          <a:p>
            <a:pPr>
              <a:buNone/>
            </a:pPr>
            <a:r>
              <a:rPr lang="id-ID" dirty="0" smtClean="0"/>
              <a:t>	</a:t>
            </a:r>
            <a:r>
              <a:rPr lang="id-ID" sz="4400" dirty="0" smtClean="0"/>
              <a:t>Project estimation is indeed a yardstick for project cost control. And if the yardstick is faulty, you start on the “wrong foot”.</a:t>
            </a:r>
          </a:p>
          <a:p>
            <a:pPr algn="r">
              <a:buNone/>
            </a:pPr>
            <a:r>
              <a:rPr lang="id-ID" sz="1800" dirty="0" smtClean="0"/>
              <a:t>(Kharbanda, O.P., and Pinto, J.K. 1996:73)</a:t>
            </a:r>
            <a:endParaRPr lang="id-ID"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Time and Cost Estimate Accuracy by Type of Project</a:t>
            </a:r>
            <a:endParaRPr lang="id-ID" dirty="0"/>
          </a:p>
        </p:txBody>
      </p:sp>
      <p:graphicFrame>
        <p:nvGraphicFramePr>
          <p:cNvPr id="3" name="Table 2"/>
          <p:cNvGraphicFramePr>
            <a:graphicFrameLocks noGrp="1"/>
          </p:cNvGraphicFramePr>
          <p:nvPr/>
        </p:nvGraphicFramePr>
        <p:xfrm>
          <a:off x="914400" y="1905000"/>
          <a:ext cx="7239000" cy="2411730"/>
        </p:xfrm>
        <a:graphic>
          <a:graphicData uri="http://schemas.openxmlformats.org/drawingml/2006/table">
            <a:tbl>
              <a:tblPr firstRow="1" bandRow="1">
                <a:tableStyleId>{5C22544A-7EE6-4342-B048-85BDC9FD1C3A}</a:tableStyleId>
              </a:tblPr>
              <a:tblGrid>
                <a:gridCol w="2413000"/>
                <a:gridCol w="2413000"/>
                <a:gridCol w="2413000"/>
              </a:tblGrid>
              <a:tr h="590550">
                <a:tc>
                  <a:txBody>
                    <a:bodyPr/>
                    <a:lstStyle/>
                    <a:p>
                      <a:endParaRPr lang="id-ID" dirty="0"/>
                    </a:p>
                  </a:txBody>
                  <a:tcPr/>
                </a:tc>
                <a:tc>
                  <a:txBody>
                    <a:bodyPr/>
                    <a:lstStyle/>
                    <a:p>
                      <a:pPr algn="ctr"/>
                      <a:r>
                        <a:rPr lang="id-ID" dirty="0" smtClean="0"/>
                        <a:t>Bricks &amp; Mortar</a:t>
                      </a:r>
                      <a:endParaRPr lang="id-ID" dirty="0"/>
                    </a:p>
                  </a:txBody>
                  <a:tcPr/>
                </a:tc>
                <a:tc>
                  <a:txBody>
                    <a:bodyPr/>
                    <a:lstStyle/>
                    <a:p>
                      <a:pPr algn="ctr"/>
                      <a:r>
                        <a:rPr lang="id-ID" dirty="0" smtClean="0"/>
                        <a:t>Information Technology</a:t>
                      </a:r>
                      <a:endParaRPr lang="id-ID" dirty="0"/>
                    </a:p>
                  </a:txBody>
                  <a:tcPr/>
                </a:tc>
              </a:tr>
              <a:tr h="590550">
                <a:tc>
                  <a:txBody>
                    <a:bodyPr/>
                    <a:lstStyle/>
                    <a:p>
                      <a:r>
                        <a:rPr lang="id-ID" dirty="0" smtClean="0"/>
                        <a:t>Conceptual stage</a:t>
                      </a:r>
                      <a:endParaRPr lang="id-ID" dirty="0"/>
                    </a:p>
                  </a:txBody>
                  <a:tcPr/>
                </a:tc>
                <a:tc>
                  <a:txBody>
                    <a:bodyPr/>
                    <a:lstStyle/>
                    <a:p>
                      <a:pPr algn="ctr"/>
                      <a:r>
                        <a:rPr lang="id-ID" dirty="0" smtClean="0"/>
                        <a:t>+60% to -30%</a:t>
                      </a:r>
                      <a:endParaRPr lang="id-ID" dirty="0"/>
                    </a:p>
                  </a:txBody>
                  <a:tcPr/>
                </a:tc>
                <a:tc>
                  <a:txBody>
                    <a:bodyPr/>
                    <a:lstStyle/>
                    <a:p>
                      <a:pPr algn="ctr"/>
                      <a:r>
                        <a:rPr lang="id-ID" dirty="0" smtClean="0"/>
                        <a:t>+200% to -30%</a:t>
                      </a:r>
                      <a:endParaRPr lang="id-ID" dirty="0"/>
                    </a:p>
                  </a:txBody>
                  <a:tcPr/>
                </a:tc>
              </a:tr>
              <a:tr h="590550">
                <a:tc>
                  <a:txBody>
                    <a:bodyPr/>
                    <a:lstStyle/>
                    <a:p>
                      <a:r>
                        <a:rPr lang="id-ID" dirty="0" smtClean="0"/>
                        <a:t>Deliverables</a:t>
                      </a:r>
                      <a:r>
                        <a:rPr lang="id-ID" baseline="0" dirty="0" smtClean="0"/>
                        <a:t> defined</a:t>
                      </a:r>
                      <a:endParaRPr lang="id-ID" dirty="0"/>
                    </a:p>
                  </a:txBody>
                  <a:tcPr/>
                </a:tc>
                <a:tc>
                  <a:txBody>
                    <a:bodyPr/>
                    <a:lstStyle/>
                    <a:p>
                      <a:pPr algn="ctr"/>
                      <a:r>
                        <a:rPr lang="id-ID" dirty="0" smtClean="0"/>
                        <a:t>+30% to -15%</a:t>
                      </a:r>
                      <a:endParaRPr lang="id-ID" dirty="0"/>
                    </a:p>
                  </a:txBody>
                  <a:tcPr/>
                </a:tc>
                <a:tc>
                  <a:txBody>
                    <a:bodyPr/>
                    <a:lstStyle/>
                    <a:p>
                      <a:pPr algn="ctr"/>
                      <a:r>
                        <a:rPr lang="id-ID" dirty="0" smtClean="0"/>
                        <a:t>+100% to -15%</a:t>
                      </a:r>
                      <a:endParaRPr lang="id-ID" dirty="0"/>
                    </a:p>
                  </a:txBody>
                  <a:tcPr/>
                </a:tc>
              </a:tr>
              <a:tr h="590550">
                <a:tc>
                  <a:txBody>
                    <a:bodyPr/>
                    <a:lstStyle/>
                    <a:p>
                      <a:r>
                        <a:rPr lang="id-ID" dirty="0" smtClean="0"/>
                        <a:t>Work packages defined</a:t>
                      </a:r>
                      <a:endParaRPr lang="id-ID" dirty="0"/>
                    </a:p>
                  </a:txBody>
                  <a:tcPr/>
                </a:tc>
                <a:tc>
                  <a:txBody>
                    <a:bodyPr/>
                    <a:lstStyle/>
                    <a:p>
                      <a:pPr algn="ctr"/>
                      <a:r>
                        <a:rPr lang="id-ID" dirty="0" smtClean="0"/>
                        <a:t>+15% to -5%</a:t>
                      </a:r>
                      <a:endParaRPr lang="id-ID" dirty="0"/>
                    </a:p>
                  </a:txBody>
                  <a:tcPr/>
                </a:tc>
                <a:tc>
                  <a:txBody>
                    <a:bodyPr/>
                    <a:lstStyle/>
                    <a:p>
                      <a:pPr algn="ctr"/>
                      <a:r>
                        <a:rPr lang="id-ID" dirty="0" smtClean="0"/>
                        <a:t>+50% to -5%</a:t>
                      </a:r>
                      <a:endParaRPr lang="id-ID" dirty="0"/>
                    </a:p>
                  </a:txBody>
                  <a:tcPr/>
                </a:tc>
              </a:tr>
            </a:tbl>
          </a:graphicData>
        </a:graphic>
      </p:graphicFrame>
      <p:pic>
        <p:nvPicPr>
          <p:cNvPr id="5" name="Picture 2" descr="http://www.harddollar.com/files/images/pcm-epc.png"/>
          <p:cNvPicPr>
            <a:picLocks noChangeAspect="1" noChangeArrowheads="1"/>
          </p:cNvPicPr>
          <p:nvPr/>
        </p:nvPicPr>
        <p:blipFill>
          <a:blip r:embed="rId2" cstate="print"/>
          <a:srcRect/>
          <a:stretch>
            <a:fillRect/>
          </a:stretch>
        </p:blipFill>
        <p:spPr bwMode="auto">
          <a:xfrm>
            <a:off x="3200400" y="4531994"/>
            <a:ext cx="2819400" cy="232600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TOP DOWN </a:t>
            </a:r>
            <a:br>
              <a:rPr lang="id-ID" dirty="0" smtClean="0"/>
            </a:br>
            <a:r>
              <a:rPr lang="id-ID" sz="2700" dirty="0" smtClean="0"/>
              <a:t>APORTION METHOD EXAMPLE</a:t>
            </a:r>
            <a:endParaRPr lang="id-ID" sz="2700" dirty="0"/>
          </a:p>
        </p:txBody>
      </p:sp>
      <p:pic>
        <p:nvPicPr>
          <p:cNvPr id="3" name="Picture 2" descr="http://www.pasadena.edu/bond/images/avg-cost.jpg"/>
          <p:cNvPicPr>
            <a:picLocks noChangeAspect="1" noChangeArrowheads="1"/>
          </p:cNvPicPr>
          <p:nvPr/>
        </p:nvPicPr>
        <p:blipFill>
          <a:blip r:embed="rId2" cstate="print"/>
          <a:srcRect/>
          <a:stretch>
            <a:fillRect/>
          </a:stretch>
        </p:blipFill>
        <p:spPr bwMode="auto">
          <a:xfrm>
            <a:off x="1524000" y="2438400"/>
            <a:ext cx="5638800" cy="316900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t>BUILDING COST ESTIMATION </a:t>
            </a:r>
            <a:br>
              <a:rPr lang="id-ID" sz="3600" dirty="0" smtClean="0"/>
            </a:br>
            <a:r>
              <a:rPr lang="id-ID" sz="3600" dirty="0" smtClean="0"/>
              <a:t>TOP DOWN RATIO METHOD - example</a:t>
            </a:r>
            <a:r>
              <a:rPr lang="id-ID" dirty="0" smtClean="0"/>
              <a:t/>
            </a:r>
            <a:br>
              <a:rPr lang="id-ID" dirty="0" smtClean="0"/>
            </a:br>
            <a:r>
              <a:rPr lang="id-ID" sz="2000" dirty="0" smtClean="0"/>
              <a:t>(CIPTA KARYA  &amp; TATA RUANG, BANDUNG 2008)</a:t>
            </a:r>
            <a:endParaRPr lang="id-ID" dirty="0"/>
          </a:p>
        </p:txBody>
      </p:sp>
      <p:graphicFrame>
        <p:nvGraphicFramePr>
          <p:cNvPr id="4" name="Table 3"/>
          <p:cNvGraphicFramePr>
            <a:graphicFrameLocks noGrp="1"/>
          </p:cNvGraphicFramePr>
          <p:nvPr/>
        </p:nvGraphicFramePr>
        <p:xfrm>
          <a:off x="1524000" y="1447800"/>
          <a:ext cx="6096000" cy="1752600"/>
        </p:xfrm>
        <a:graphic>
          <a:graphicData uri="http://schemas.openxmlformats.org/drawingml/2006/table">
            <a:tbl>
              <a:tblPr firstRow="1" bandRow="1">
                <a:tableStyleId>{5C22544A-7EE6-4342-B048-85BDC9FD1C3A}</a:tableStyleId>
              </a:tblPr>
              <a:tblGrid>
                <a:gridCol w="533400"/>
                <a:gridCol w="2514600"/>
                <a:gridCol w="1524000"/>
                <a:gridCol w="1524000"/>
              </a:tblGrid>
              <a:tr h="370840">
                <a:tc rowSpan="2">
                  <a:txBody>
                    <a:bodyPr/>
                    <a:lstStyle/>
                    <a:p>
                      <a:r>
                        <a:rPr lang="id-ID" dirty="0" smtClean="0"/>
                        <a:t>NO</a:t>
                      </a:r>
                      <a:endParaRPr lang="id-ID" dirty="0"/>
                    </a:p>
                  </a:txBody>
                  <a:tcPr/>
                </a:tc>
                <a:tc rowSpan="2">
                  <a:txBody>
                    <a:bodyPr/>
                    <a:lstStyle/>
                    <a:p>
                      <a:r>
                        <a:rPr lang="id-ID" dirty="0" smtClean="0"/>
                        <a:t>JENIS</a:t>
                      </a:r>
                      <a:r>
                        <a:rPr lang="id-ID" baseline="0" dirty="0" smtClean="0"/>
                        <a:t> BANGUNAN</a:t>
                      </a:r>
                      <a:endParaRPr lang="id-ID" dirty="0"/>
                    </a:p>
                  </a:txBody>
                  <a:tcPr/>
                </a:tc>
                <a:tc gridSpan="2">
                  <a:txBody>
                    <a:bodyPr/>
                    <a:lstStyle/>
                    <a:p>
                      <a:r>
                        <a:rPr lang="id-ID" dirty="0" smtClean="0"/>
                        <a:t>STANDARD HARGA BANGUNAN (Rupiah/m^2)</a:t>
                      </a:r>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a:txBody>
                    <a:bodyPr/>
                    <a:lstStyle/>
                    <a:p>
                      <a:r>
                        <a:rPr lang="id-ID" dirty="0" smtClean="0"/>
                        <a:t>Bertingkat</a:t>
                      </a:r>
                      <a:endParaRPr lang="id-ID" dirty="0"/>
                    </a:p>
                  </a:txBody>
                  <a:tcPr/>
                </a:tc>
                <a:tc>
                  <a:txBody>
                    <a:bodyPr/>
                    <a:lstStyle/>
                    <a:p>
                      <a:r>
                        <a:rPr lang="id-ID" dirty="0" smtClean="0"/>
                        <a:t>Tdk Bertingkat</a:t>
                      </a:r>
                      <a:endParaRPr lang="id-ID" dirty="0"/>
                    </a:p>
                  </a:txBody>
                  <a:tcPr/>
                </a:tc>
              </a:tr>
              <a:tr h="370840">
                <a:tc>
                  <a:txBody>
                    <a:bodyPr/>
                    <a:lstStyle/>
                    <a:p>
                      <a:pPr algn="ctr"/>
                      <a:r>
                        <a:rPr lang="id-ID" dirty="0" smtClean="0"/>
                        <a:t>1</a:t>
                      </a:r>
                      <a:endParaRPr lang="id-ID" dirty="0"/>
                    </a:p>
                  </a:txBody>
                  <a:tcPr/>
                </a:tc>
                <a:tc>
                  <a:txBody>
                    <a:bodyPr/>
                    <a:lstStyle/>
                    <a:p>
                      <a:r>
                        <a:rPr lang="id-ID" dirty="0" smtClean="0"/>
                        <a:t>Sederhana</a:t>
                      </a:r>
                      <a:endParaRPr lang="id-ID" dirty="0"/>
                    </a:p>
                  </a:txBody>
                  <a:tcPr/>
                </a:tc>
                <a:tc>
                  <a:txBody>
                    <a:bodyPr/>
                    <a:lstStyle/>
                    <a:p>
                      <a:r>
                        <a:rPr lang="id-ID" dirty="0" smtClean="0"/>
                        <a:t>2.500.000</a:t>
                      </a:r>
                      <a:endParaRPr lang="id-ID" dirty="0"/>
                    </a:p>
                  </a:txBody>
                  <a:tcPr/>
                </a:tc>
                <a:tc>
                  <a:txBody>
                    <a:bodyPr/>
                    <a:lstStyle/>
                    <a:p>
                      <a:r>
                        <a:rPr lang="id-ID" dirty="0" smtClean="0"/>
                        <a:t>1.833.000</a:t>
                      </a:r>
                      <a:endParaRPr lang="id-ID" dirty="0"/>
                    </a:p>
                  </a:txBody>
                  <a:tcPr/>
                </a:tc>
              </a:tr>
              <a:tr h="370840">
                <a:tc>
                  <a:txBody>
                    <a:bodyPr/>
                    <a:lstStyle/>
                    <a:p>
                      <a:pPr algn="ctr"/>
                      <a:r>
                        <a:rPr lang="id-ID" dirty="0" smtClean="0"/>
                        <a:t>2</a:t>
                      </a:r>
                      <a:endParaRPr lang="id-ID" dirty="0"/>
                    </a:p>
                  </a:txBody>
                  <a:tcPr/>
                </a:tc>
                <a:tc>
                  <a:txBody>
                    <a:bodyPr/>
                    <a:lstStyle/>
                    <a:p>
                      <a:r>
                        <a:rPr lang="id-ID" dirty="0" smtClean="0"/>
                        <a:t>Tidak sederhana</a:t>
                      </a:r>
                      <a:endParaRPr lang="id-ID" dirty="0"/>
                    </a:p>
                  </a:txBody>
                  <a:tcPr/>
                </a:tc>
                <a:tc>
                  <a:txBody>
                    <a:bodyPr/>
                    <a:lstStyle/>
                    <a:p>
                      <a:r>
                        <a:rPr lang="id-ID" dirty="0" smtClean="0"/>
                        <a:t>3.500.000</a:t>
                      </a:r>
                      <a:endParaRPr lang="id-ID" dirty="0"/>
                    </a:p>
                  </a:txBody>
                  <a:tcPr/>
                </a:tc>
                <a:tc>
                  <a:txBody>
                    <a:bodyPr/>
                    <a:lstStyle/>
                    <a:p>
                      <a:r>
                        <a:rPr lang="id-ID" dirty="0" smtClean="0"/>
                        <a:t>2.566.000</a:t>
                      </a:r>
                      <a:endParaRPr lang="id-ID" dirty="0"/>
                    </a:p>
                  </a:txBody>
                  <a:tcPr/>
                </a:tc>
              </a:tr>
            </a:tbl>
          </a:graphicData>
        </a:graphic>
      </p:graphicFrame>
      <p:graphicFrame>
        <p:nvGraphicFramePr>
          <p:cNvPr id="5" name="Table 4"/>
          <p:cNvGraphicFramePr>
            <a:graphicFrameLocks noGrp="1"/>
          </p:cNvGraphicFramePr>
          <p:nvPr/>
        </p:nvGraphicFramePr>
        <p:xfrm>
          <a:off x="1524000" y="3352800"/>
          <a:ext cx="6096000" cy="33375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id-ID" dirty="0" smtClean="0"/>
                        <a:t>Jumlah</a:t>
                      </a:r>
                      <a:r>
                        <a:rPr lang="id-ID" baseline="0" dirty="0" smtClean="0"/>
                        <a:t> lantai</a:t>
                      </a:r>
                      <a:endParaRPr lang="id-ID" dirty="0"/>
                    </a:p>
                  </a:txBody>
                  <a:tcPr/>
                </a:tc>
                <a:tc>
                  <a:txBody>
                    <a:bodyPr/>
                    <a:lstStyle/>
                    <a:p>
                      <a:pPr algn="ctr"/>
                      <a:r>
                        <a:rPr lang="id-ID" dirty="0" smtClean="0"/>
                        <a:t>Faktor Satuan Harga</a:t>
                      </a:r>
                      <a:endParaRPr lang="id-ID" dirty="0"/>
                    </a:p>
                  </a:txBody>
                  <a:tcPr/>
                </a:tc>
              </a:tr>
              <a:tr h="370840">
                <a:tc>
                  <a:txBody>
                    <a:bodyPr/>
                    <a:lstStyle/>
                    <a:p>
                      <a:pPr algn="ctr"/>
                      <a:r>
                        <a:rPr lang="id-ID" dirty="0" smtClean="0"/>
                        <a:t>1</a:t>
                      </a:r>
                      <a:endParaRPr lang="id-ID" dirty="0"/>
                    </a:p>
                  </a:txBody>
                  <a:tcPr/>
                </a:tc>
                <a:tc>
                  <a:txBody>
                    <a:bodyPr/>
                    <a:lstStyle/>
                    <a:p>
                      <a:pPr algn="ctr"/>
                      <a:r>
                        <a:rPr lang="id-ID" dirty="0" smtClean="0"/>
                        <a:t>1,000 x</a:t>
                      </a:r>
                    </a:p>
                  </a:txBody>
                  <a:tcPr/>
                </a:tc>
              </a:tr>
              <a:tr h="370840">
                <a:tc>
                  <a:txBody>
                    <a:bodyPr/>
                    <a:lstStyle/>
                    <a:p>
                      <a:pPr algn="ctr"/>
                      <a:r>
                        <a:rPr lang="id-ID" dirty="0" smtClean="0"/>
                        <a:t>2</a:t>
                      </a:r>
                      <a:endParaRPr lang="id-ID" dirty="0"/>
                    </a:p>
                  </a:txBody>
                  <a:tcPr/>
                </a:tc>
                <a:tc>
                  <a:txBody>
                    <a:bodyPr/>
                    <a:lstStyle/>
                    <a:p>
                      <a:pPr algn="ctr"/>
                      <a:r>
                        <a:rPr lang="id-ID" dirty="0" smtClean="0"/>
                        <a:t>1,090 x</a:t>
                      </a:r>
                      <a:endParaRPr lang="id-ID" dirty="0"/>
                    </a:p>
                  </a:txBody>
                  <a:tcPr/>
                </a:tc>
              </a:tr>
              <a:tr h="370840">
                <a:tc>
                  <a:txBody>
                    <a:bodyPr/>
                    <a:lstStyle/>
                    <a:p>
                      <a:pPr algn="ctr"/>
                      <a:r>
                        <a:rPr lang="id-ID" dirty="0" smtClean="0"/>
                        <a:t>3</a:t>
                      </a:r>
                      <a:endParaRPr lang="id-ID" dirty="0"/>
                    </a:p>
                  </a:txBody>
                  <a:tcPr/>
                </a:tc>
                <a:tc>
                  <a:txBody>
                    <a:bodyPr/>
                    <a:lstStyle/>
                    <a:p>
                      <a:pPr algn="ctr"/>
                      <a:r>
                        <a:rPr lang="id-ID" dirty="0" smtClean="0"/>
                        <a:t>1,120 x</a:t>
                      </a:r>
                      <a:endParaRPr lang="id-ID" dirty="0"/>
                    </a:p>
                  </a:txBody>
                  <a:tcPr/>
                </a:tc>
              </a:tr>
              <a:tr h="370840">
                <a:tc>
                  <a:txBody>
                    <a:bodyPr/>
                    <a:lstStyle/>
                    <a:p>
                      <a:pPr algn="ctr"/>
                      <a:r>
                        <a:rPr lang="id-ID" dirty="0" smtClean="0"/>
                        <a:t>4</a:t>
                      </a:r>
                      <a:endParaRPr lang="id-ID" dirty="0"/>
                    </a:p>
                  </a:txBody>
                  <a:tcPr/>
                </a:tc>
                <a:tc>
                  <a:txBody>
                    <a:bodyPr/>
                    <a:lstStyle/>
                    <a:p>
                      <a:pPr algn="ctr"/>
                      <a:r>
                        <a:rPr lang="id-ID" dirty="0" smtClean="0"/>
                        <a:t>1,135 x</a:t>
                      </a:r>
                      <a:endParaRPr lang="id-ID" dirty="0"/>
                    </a:p>
                  </a:txBody>
                  <a:tcPr/>
                </a:tc>
              </a:tr>
              <a:tr h="370840">
                <a:tc>
                  <a:txBody>
                    <a:bodyPr/>
                    <a:lstStyle/>
                    <a:p>
                      <a:pPr algn="ctr"/>
                      <a:r>
                        <a:rPr lang="id-ID" dirty="0" smtClean="0"/>
                        <a:t>5</a:t>
                      </a:r>
                      <a:endParaRPr lang="id-ID" dirty="0"/>
                    </a:p>
                  </a:txBody>
                  <a:tcPr/>
                </a:tc>
                <a:tc>
                  <a:txBody>
                    <a:bodyPr/>
                    <a:lstStyle/>
                    <a:p>
                      <a:pPr algn="ctr"/>
                      <a:r>
                        <a:rPr lang="id-ID" dirty="0" smtClean="0"/>
                        <a:t>1,162 x</a:t>
                      </a:r>
                      <a:endParaRPr lang="id-ID" dirty="0"/>
                    </a:p>
                  </a:txBody>
                  <a:tcPr/>
                </a:tc>
              </a:tr>
              <a:tr h="370840">
                <a:tc>
                  <a:txBody>
                    <a:bodyPr/>
                    <a:lstStyle/>
                    <a:p>
                      <a:pPr algn="ctr"/>
                      <a:r>
                        <a:rPr lang="id-ID" dirty="0" smtClean="0"/>
                        <a:t>6</a:t>
                      </a:r>
                      <a:endParaRPr lang="id-ID" dirty="0"/>
                    </a:p>
                  </a:txBody>
                  <a:tcPr/>
                </a:tc>
                <a:tc>
                  <a:txBody>
                    <a:bodyPr/>
                    <a:lstStyle/>
                    <a:p>
                      <a:pPr algn="ctr"/>
                      <a:r>
                        <a:rPr lang="id-ID" dirty="0" smtClean="0"/>
                        <a:t>1,197 x</a:t>
                      </a:r>
                      <a:endParaRPr lang="id-ID" dirty="0"/>
                    </a:p>
                  </a:txBody>
                  <a:tcPr/>
                </a:tc>
              </a:tr>
              <a:tr h="370840">
                <a:tc>
                  <a:txBody>
                    <a:bodyPr/>
                    <a:lstStyle/>
                    <a:p>
                      <a:pPr algn="ctr"/>
                      <a:r>
                        <a:rPr lang="id-ID" dirty="0" smtClean="0"/>
                        <a:t>7</a:t>
                      </a:r>
                      <a:endParaRPr lang="id-ID" dirty="0"/>
                    </a:p>
                  </a:txBody>
                  <a:tcPr/>
                </a:tc>
                <a:tc>
                  <a:txBody>
                    <a:bodyPr/>
                    <a:lstStyle/>
                    <a:p>
                      <a:pPr algn="ctr"/>
                      <a:r>
                        <a:rPr lang="id-ID" dirty="0" smtClean="0"/>
                        <a:t>1,236 x</a:t>
                      </a:r>
                      <a:endParaRPr lang="id-ID" dirty="0"/>
                    </a:p>
                  </a:txBody>
                  <a:tcPr/>
                </a:tc>
              </a:tr>
              <a:tr h="370840">
                <a:tc>
                  <a:txBody>
                    <a:bodyPr/>
                    <a:lstStyle/>
                    <a:p>
                      <a:pPr algn="ctr"/>
                      <a:r>
                        <a:rPr lang="id-ID" dirty="0" smtClean="0"/>
                        <a:t>8</a:t>
                      </a:r>
                      <a:endParaRPr lang="id-ID" dirty="0"/>
                    </a:p>
                  </a:txBody>
                  <a:tcPr/>
                </a:tc>
                <a:tc>
                  <a:txBody>
                    <a:bodyPr/>
                    <a:lstStyle/>
                    <a:p>
                      <a:pPr algn="ctr"/>
                      <a:r>
                        <a:rPr lang="id-ID" dirty="0" smtClean="0"/>
                        <a:t>1,265 x</a:t>
                      </a:r>
                      <a:endParaRPr lang="id-ID"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NATIONAL INFLATION</a:t>
            </a:r>
            <a:endParaRPr lang="id-ID" dirty="0"/>
          </a:p>
        </p:txBody>
      </p:sp>
      <p:graphicFrame>
        <p:nvGraphicFramePr>
          <p:cNvPr id="4" name="Content Placeholder 3"/>
          <p:cNvGraphicFramePr>
            <a:graphicFrameLocks noGrp="1"/>
          </p:cNvGraphicFramePr>
          <p:nvPr>
            <p:ph idx="1"/>
          </p:nvPr>
        </p:nvGraphicFramePr>
        <p:xfrm>
          <a:off x="457200" y="1600200"/>
          <a:ext cx="8229600" cy="25958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id-ID" dirty="0" smtClean="0"/>
                        <a:t>YEAR</a:t>
                      </a:r>
                      <a:endParaRPr lang="id-ID" dirty="0"/>
                    </a:p>
                  </a:txBody>
                  <a:tcPr/>
                </a:tc>
                <a:tc>
                  <a:txBody>
                    <a:bodyPr/>
                    <a:lstStyle/>
                    <a:p>
                      <a:pPr algn="ctr"/>
                      <a:r>
                        <a:rPr lang="id-ID" dirty="0" smtClean="0"/>
                        <a:t>INFLATION</a:t>
                      </a:r>
                      <a:r>
                        <a:rPr lang="id-ID" baseline="0" dirty="0" smtClean="0"/>
                        <a:t>  RATE</a:t>
                      </a:r>
                      <a:endParaRPr lang="id-ID" dirty="0"/>
                    </a:p>
                  </a:txBody>
                  <a:tcPr/>
                </a:tc>
              </a:tr>
              <a:tr h="370840">
                <a:tc>
                  <a:txBody>
                    <a:bodyPr/>
                    <a:lstStyle/>
                    <a:p>
                      <a:pPr algn="ctr"/>
                      <a:r>
                        <a:rPr lang="id-ID" dirty="0" smtClean="0"/>
                        <a:t>2008</a:t>
                      </a:r>
                      <a:endParaRPr lang="id-ID" dirty="0"/>
                    </a:p>
                  </a:txBody>
                  <a:tcPr/>
                </a:tc>
                <a:tc>
                  <a:txBody>
                    <a:bodyPr/>
                    <a:lstStyle/>
                    <a:p>
                      <a:pPr algn="ctr"/>
                      <a:r>
                        <a:rPr lang="id-ID" dirty="0" smtClean="0"/>
                        <a:t>11.06</a:t>
                      </a:r>
                      <a:endParaRPr lang="id-ID" dirty="0"/>
                    </a:p>
                  </a:txBody>
                  <a:tcPr/>
                </a:tc>
              </a:tr>
              <a:tr h="370840">
                <a:tc>
                  <a:txBody>
                    <a:bodyPr/>
                    <a:lstStyle/>
                    <a:p>
                      <a:pPr algn="ctr"/>
                      <a:r>
                        <a:rPr lang="id-ID" dirty="0" smtClean="0"/>
                        <a:t>2009</a:t>
                      </a:r>
                      <a:endParaRPr lang="id-ID" dirty="0"/>
                    </a:p>
                  </a:txBody>
                  <a:tcPr/>
                </a:tc>
                <a:tc>
                  <a:txBody>
                    <a:bodyPr/>
                    <a:lstStyle/>
                    <a:p>
                      <a:pPr algn="ctr"/>
                      <a:r>
                        <a:rPr lang="id-ID" dirty="0" smtClean="0"/>
                        <a:t>2.78</a:t>
                      </a:r>
                      <a:endParaRPr lang="id-ID" dirty="0"/>
                    </a:p>
                  </a:txBody>
                  <a:tcPr/>
                </a:tc>
              </a:tr>
              <a:tr h="370840">
                <a:tc>
                  <a:txBody>
                    <a:bodyPr/>
                    <a:lstStyle/>
                    <a:p>
                      <a:pPr algn="ctr"/>
                      <a:r>
                        <a:rPr lang="id-ID" dirty="0" smtClean="0"/>
                        <a:t>2010</a:t>
                      </a:r>
                      <a:endParaRPr lang="id-ID" dirty="0"/>
                    </a:p>
                  </a:txBody>
                  <a:tcPr/>
                </a:tc>
                <a:tc>
                  <a:txBody>
                    <a:bodyPr/>
                    <a:lstStyle/>
                    <a:p>
                      <a:pPr algn="ctr"/>
                      <a:r>
                        <a:rPr lang="id-ID" dirty="0" smtClean="0"/>
                        <a:t>6.96</a:t>
                      </a:r>
                      <a:endParaRPr lang="id-ID" dirty="0"/>
                    </a:p>
                  </a:txBody>
                  <a:tcPr/>
                </a:tc>
              </a:tr>
              <a:tr h="370840">
                <a:tc>
                  <a:txBody>
                    <a:bodyPr/>
                    <a:lstStyle/>
                    <a:p>
                      <a:pPr algn="ctr"/>
                      <a:r>
                        <a:rPr lang="id-ID" dirty="0" smtClean="0"/>
                        <a:t>2011</a:t>
                      </a:r>
                      <a:endParaRPr lang="id-ID" dirty="0"/>
                    </a:p>
                  </a:txBody>
                  <a:tcPr/>
                </a:tc>
                <a:tc>
                  <a:txBody>
                    <a:bodyPr/>
                    <a:lstStyle/>
                    <a:p>
                      <a:pPr algn="ctr"/>
                      <a:r>
                        <a:rPr lang="id-ID" dirty="0" smtClean="0"/>
                        <a:t>3.79</a:t>
                      </a:r>
                      <a:endParaRPr lang="id-ID" dirty="0"/>
                    </a:p>
                  </a:txBody>
                  <a:tcPr/>
                </a:tc>
              </a:tr>
              <a:tr h="370840">
                <a:tc>
                  <a:txBody>
                    <a:bodyPr/>
                    <a:lstStyle/>
                    <a:p>
                      <a:pPr algn="ctr"/>
                      <a:r>
                        <a:rPr lang="id-ID" dirty="0" smtClean="0"/>
                        <a:t>2012 </a:t>
                      </a:r>
                      <a:endParaRPr lang="id-ID" dirty="0"/>
                    </a:p>
                  </a:txBody>
                  <a:tcPr/>
                </a:tc>
                <a:tc>
                  <a:txBody>
                    <a:bodyPr/>
                    <a:lstStyle/>
                    <a:p>
                      <a:pPr algn="ctr"/>
                      <a:r>
                        <a:rPr lang="id-ID" dirty="0" smtClean="0"/>
                        <a:t>4.3</a:t>
                      </a:r>
                      <a:endParaRPr lang="id-ID" dirty="0"/>
                    </a:p>
                  </a:txBody>
                  <a:tcPr/>
                </a:tc>
              </a:tr>
              <a:tr h="370840">
                <a:tc>
                  <a:txBody>
                    <a:bodyPr/>
                    <a:lstStyle/>
                    <a:p>
                      <a:pPr algn="ctr"/>
                      <a:r>
                        <a:rPr lang="id-ID" dirty="0" smtClean="0"/>
                        <a:t>2013 (Jan-Jun)</a:t>
                      </a:r>
                      <a:endParaRPr lang="id-ID" dirty="0"/>
                    </a:p>
                  </a:txBody>
                  <a:tcPr/>
                </a:tc>
                <a:tc>
                  <a:txBody>
                    <a:bodyPr/>
                    <a:lstStyle/>
                    <a:p>
                      <a:pPr algn="ctr"/>
                      <a:r>
                        <a:rPr lang="id-ID" dirty="0" smtClean="0"/>
                        <a:t>5.9</a:t>
                      </a:r>
                      <a:endParaRPr lang="id-ID"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id-ID" sz="2800" dirty="0" smtClean="0"/>
              <a:t>BUILDING COST ESTIMATION </a:t>
            </a:r>
            <a:br>
              <a:rPr lang="id-ID" sz="2800" dirty="0" smtClean="0"/>
            </a:br>
            <a:r>
              <a:rPr lang="id-ID" sz="2800" dirty="0" smtClean="0"/>
              <a:t>BOTTOM UP METHOD - example</a:t>
            </a:r>
            <a:endParaRPr lang="id-ID" sz="2800" dirty="0"/>
          </a:p>
        </p:txBody>
      </p:sp>
      <p:pic>
        <p:nvPicPr>
          <p:cNvPr id="1027" name="Picture 3"/>
          <p:cNvPicPr>
            <a:picLocks noChangeAspect="1" noChangeArrowheads="1"/>
          </p:cNvPicPr>
          <p:nvPr/>
        </p:nvPicPr>
        <p:blipFill>
          <a:blip r:embed="rId2" cstate="print"/>
          <a:srcRect/>
          <a:stretch>
            <a:fillRect/>
          </a:stretch>
        </p:blipFill>
        <p:spPr bwMode="auto">
          <a:xfrm>
            <a:off x="762000" y="990600"/>
            <a:ext cx="7705725" cy="586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BUILDING COST ESTIMATION </a:t>
            </a:r>
            <a:br>
              <a:rPr lang="id-ID" dirty="0" smtClean="0"/>
            </a:br>
            <a:r>
              <a:rPr lang="id-ID" dirty="0" smtClean="0"/>
              <a:t>BOTTOM UP METHOD - example</a:t>
            </a:r>
            <a:endParaRPr lang="id-ID" dirty="0"/>
          </a:p>
        </p:txBody>
      </p:sp>
      <p:graphicFrame>
        <p:nvGraphicFramePr>
          <p:cNvPr id="3" name="Table 2"/>
          <p:cNvGraphicFramePr>
            <a:graphicFrameLocks noGrp="1"/>
          </p:cNvGraphicFramePr>
          <p:nvPr/>
        </p:nvGraphicFramePr>
        <p:xfrm>
          <a:off x="1295400" y="1676412"/>
          <a:ext cx="6705599" cy="4507118"/>
        </p:xfrm>
        <a:graphic>
          <a:graphicData uri="http://schemas.openxmlformats.org/drawingml/2006/table">
            <a:tbl>
              <a:tblPr/>
              <a:tblGrid>
                <a:gridCol w="199012"/>
                <a:gridCol w="2678370"/>
                <a:gridCol w="409080"/>
                <a:gridCol w="555575"/>
                <a:gridCol w="906610"/>
                <a:gridCol w="895554"/>
                <a:gridCol w="1061398"/>
              </a:tblGrid>
              <a:tr h="144080">
                <a:tc>
                  <a:txBody>
                    <a:bodyPr/>
                    <a:lstStyle/>
                    <a:p>
                      <a:pPr algn="l" fontAlgn="b"/>
                      <a:r>
                        <a:rPr lang="id-ID" sz="800" b="1" i="0" u="none" strike="noStrike">
                          <a:solidFill>
                            <a:srgbClr val="000000"/>
                          </a:solidFill>
                          <a:latin typeface="Arial Narrow"/>
                        </a:rPr>
                        <a:t>III</a:t>
                      </a:r>
                    </a:p>
                  </a:txBody>
                  <a:tcPr marL="7545" marR="7545" marT="754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800" b="0" i="0" u="none" strike="noStrike">
                          <a:solidFill>
                            <a:srgbClr val="000000"/>
                          </a:solidFill>
                          <a:latin typeface="Arial Narrow"/>
                        </a:rPr>
                        <a:t>PEKERJAAN PONDASI</a:t>
                      </a:r>
                    </a:p>
                  </a:txBody>
                  <a:tcPr marL="7545" marR="7545" marT="75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id-ID" sz="800" b="0" i="0" u="none" strike="noStrike">
                          <a:latin typeface="Arial Narrow"/>
                        </a:rPr>
                        <a:t> </a:t>
                      </a:r>
                    </a:p>
                  </a:txBody>
                  <a:tcPr marL="7545" marR="7545" marT="75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800" b="0" i="0" u="none" strike="noStrike">
                          <a:latin typeface="Arial Narrow"/>
                        </a:rPr>
                        <a:t> </a:t>
                      </a:r>
                    </a:p>
                  </a:txBody>
                  <a:tcPr marL="7545" marR="7545" marT="75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id-ID" sz="800" b="0" i="0" u="none" strike="noStrike">
                          <a:latin typeface="Arial Narrow"/>
                        </a:rPr>
                        <a:t> </a:t>
                      </a:r>
                    </a:p>
                  </a:txBody>
                  <a:tcPr marL="7545" marR="7545" marT="75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800" b="0" i="0" u="none" strike="noStrike">
                          <a:latin typeface="Arial Narrow"/>
                        </a:rPr>
                        <a:t> </a:t>
                      </a:r>
                    </a:p>
                  </a:txBody>
                  <a:tcPr marL="7545" marR="7545" marT="754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800" b="0" i="0" u="none" strike="noStrike">
                          <a:latin typeface="Arial Narrow"/>
                        </a:rPr>
                        <a:t> </a:t>
                      </a:r>
                    </a:p>
                  </a:txBody>
                  <a:tcPr marL="7545" marR="7545" marT="754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144080">
                <a:tc>
                  <a:txBody>
                    <a:bodyPr/>
                    <a:lstStyle/>
                    <a:p>
                      <a:pPr algn="ctr" fontAlgn="b"/>
                      <a:r>
                        <a:rPr lang="id-ID" sz="800" b="0" i="0" u="none" strike="noStrike">
                          <a:solidFill>
                            <a:srgbClr val="000000"/>
                          </a:solidFill>
                          <a:latin typeface="Arial Narrow"/>
                        </a:rPr>
                        <a:t>1</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sv-SE" sz="800" b="0" i="0" u="none" strike="noStrike">
                          <a:solidFill>
                            <a:srgbClr val="000000"/>
                          </a:solidFill>
                          <a:latin typeface="Arial Narrow"/>
                        </a:rPr>
                        <a:t>Pekerjaan Cor Beton Pondasi Mini Bor D.30</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800" b="0" i="0" u="none" strike="noStrike">
                          <a:solidFill>
                            <a:srgbClr val="000000"/>
                          </a:solidFill>
                          <a:latin typeface="Arial Narrow"/>
                        </a:rPr>
                        <a:t>- Cor Beton K-225 (Slump 16)</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800" b="0" i="0" u="none" strike="noStrike">
                          <a:latin typeface="Arial Narrow"/>
                        </a:rPr>
                        <a:t>67.86</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54,801,862.72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i-FI" sz="800" b="0" i="0" u="none" strike="noStrike">
                          <a:solidFill>
                            <a:srgbClr val="000000"/>
                          </a:solidFill>
                          <a:latin typeface="Arial Narrow"/>
                        </a:rPr>
                        <a:t>- Pembesian (360 D13 + 300 d8)</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800" b="0" i="0" u="none" strike="noStrike">
                          <a:latin typeface="Arial Narrow"/>
                        </a:rPr>
                        <a:t>6142.50</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74,692,800.00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Pilecap (K-225 Site Mix)</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latin typeface="Arial Narrow"/>
                        </a:rPr>
                        <a:t>1. Type P1 &amp; P1A (60x60x40), 7 buah</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976,897.15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Bekisting Pilecap P1, P1A</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8.06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602,380.80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67.29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818,237.28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latin typeface="Arial Narrow"/>
                        </a:rPr>
                        <a:t>2. Type P2 &amp; P2a (120x60x40), 19 buah</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6.57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5,303,155.97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Bekisting Pilecap P2, P2A</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32.83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2,452,550.40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365.24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4,441,348.80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latin typeface="Arial Narrow"/>
                        </a:rPr>
                        <a:t>3. Type P3, P3A (150x95x50), 4 buah</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3.42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2,762,060.40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Bekisting Pilecap P3, P3A</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11.76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878,472.00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152.19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1,850,593.92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4. Type P4 (120x120x50)</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0.86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697,783.68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Bekisting Pilecap P4</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2.88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215,136.00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60.72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738,373.44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l-NL" sz="800" b="0" i="0" u="none" strike="noStrike">
                          <a:solidFill>
                            <a:srgbClr val="000000"/>
                          </a:solidFill>
                          <a:latin typeface="Arial Narrow"/>
                        </a:rPr>
                        <a:t>Tie Beam/Sloof (K-225 Site Mix)</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1. Type S1 (15x30)</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7.34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5,931,161.28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Lucida Sans Unicode"/>
                        </a:rPr>
                        <a:t>    </a:t>
                      </a:r>
                      <a:r>
                        <a:rPr lang="id-ID" sz="800" b="0" i="0" u="none" strike="noStrike">
                          <a:solidFill>
                            <a:srgbClr val="000000"/>
                          </a:solidFill>
                          <a:latin typeface="Arial Narrow"/>
                        </a:rPr>
                        <a:t>Bekisting Sloof S1</a:t>
                      </a:r>
                      <a:endParaRPr lang="id-ID" sz="800" b="0" i="0" u="none" strike="noStrike">
                        <a:solidFill>
                          <a:srgbClr val="000000"/>
                        </a:solidFill>
                        <a:latin typeface="Lucida Sans Unicode"/>
                      </a:endParaRP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97.92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7,314,624.00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1,866.72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22,699,333.44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2. Type S2 (20X35)</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2.59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2,093,351.04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Lucida Sans Unicode"/>
                        </a:rPr>
                        <a:t>    </a:t>
                      </a:r>
                      <a:r>
                        <a:rPr lang="id-ID" sz="800" b="0" i="0" u="none" strike="noStrike">
                          <a:solidFill>
                            <a:srgbClr val="000000"/>
                          </a:solidFill>
                          <a:latin typeface="Arial Narrow"/>
                        </a:rPr>
                        <a:t>Bekisting Sloof S2</a:t>
                      </a:r>
                      <a:endParaRPr lang="id-ID" sz="800" b="0" i="0" u="none" strike="noStrike">
                        <a:solidFill>
                          <a:srgbClr val="000000"/>
                        </a:solidFill>
                        <a:latin typeface="Lucida Sans Unicode"/>
                      </a:endParaRP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25.92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1,936,224.00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431.03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5,241,264.00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3. Type S3 (20X35)</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1.08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872,229.60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Lucida Sans Unicode"/>
                        </a:rPr>
                        <a:t>    </a:t>
                      </a:r>
                      <a:r>
                        <a:rPr lang="id-ID" sz="800" b="0" i="0" u="none" strike="noStrike">
                          <a:solidFill>
                            <a:srgbClr val="000000"/>
                          </a:solidFill>
                          <a:latin typeface="Arial Narrow"/>
                        </a:rPr>
                        <a:t>Bekisting Sloof S3</a:t>
                      </a:r>
                      <a:endParaRPr lang="id-ID" sz="800" b="0" i="0" u="none" strike="noStrike">
                        <a:solidFill>
                          <a:srgbClr val="000000"/>
                        </a:solidFill>
                        <a:latin typeface="Lucida Sans Unicode"/>
                      </a:endParaRP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10.80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806,760.00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179.60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2,183,966.40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4. Type S4 (25X50)</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M3</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807,620.00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969,144.00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Lucida Sans Unicode"/>
                        </a:rPr>
                        <a:t>    </a:t>
                      </a:r>
                      <a:r>
                        <a:rPr lang="id-ID" sz="800" b="0" i="0" u="none" strike="noStrike">
                          <a:solidFill>
                            <a:srgbClr val="000000"/>
                          </a:solidFill>
                          <a:latin typeface="Arial Narrow"/>
                        </a:rPr>
                        <a:t>Bekisting Sloof S4</a:t>
                      </a:r>
                      <a:endParaRPr lang="id-ID" sz="800" b="0" i="0" u="none" strike="noStrike">
                        <a:solidFill>
                          <a:srgbClr val="000000"/>
                        </a:solidFill>
                        <a:latin typeface="Lucida Sans Unicode"/>
                      </a:endParaRP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M2</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9.60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74,700.00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717,120.00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4080">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800" b="0" i="0" u="none" strike="noStrike">
                          <a:solidFill>
                            <a:srgbClr val="000000"/>
                          </a:solidFill>
                          <a:latin typeface="Arial Narrow"/>
                        </a:rPr>
                        <a:t>    Pembesian</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latin typeface="Arial Narrow"/>
                        </a:rPr>
                        <a:t>Kg</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139.30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12,160.00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1,693,930.56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84718">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800" b="1" i="0" u="none" strike="noStrike">
                          <a:solidFill>
                            <a:srgbClr val="000000"/>
                          </a:solidFill>
                          <a:latin typeface="Arial Narrow"/>
                        </a:rPr>
                        <a:t>Sub Total Pekerjaan Pondasi</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800" b="0" i="0" u="none" strike="noStrike">
                          <a:solidFill>
                            <a:srgbClr val="000000"/>
                          </a:solidFill>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800" b="0" i="0" u="none" strike="noStrike">
                          <a:latin typeface="Arial Narrow"/>
                        </a:rPr>
                        <a:t>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900" b="1" i="0" u="none" strike="noStrike" dirty="0">
                          <a:latin typeface="Arial Narrow"/>
                        </a:rPr>
                        <a:t>           203,690,760.88 </a:t>
                      </a:r>
                    </a:p>
                  </a:txBody>
                  <a:tcPr marL="7545" marR="7545" marT="75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BUILDING COST ESTIMATION </a:t>
            </a:r>
            <a:br>
              <a:rPr lang="id-ID" dirty="0" smtClean="0"/>
            </a:br>
            <a:r>
              <a:rPr lang="id-ID" dirty="0" smtClean="0"/>
              <a:t>BOTTOM UP METHOD - example</a:t>
            </a:r>
            <a:endParaRPr lang="id-ID" dirty="0"/>
          </a:p>
        </p:txBody>
      </p:sp>
      <p:graphicFrame>
        <p:nvGraphicFramePr>
          <p:cNvPr id="4" name="Table 3"/>
          <p:cNvGraphicFramePr>
            <a:graphicFrameLocks noGrp="1"/>
          </p:cNvGraphicFramePr>
          <p:nvPr/>
        </p:nvGraphicFramePr>
        <p:xfrm>
          <a:off x="2667000" y="1676400"/>
          <a:ext cx="4343399" cy="4800614"/>
        </p:xfrm>
        <a:graphic>
          <a:graphicData uri="http://schemas.openxmlformats.org/drawingml/2006/table">
            <a:tbl>
              <a:tblPr/>
              <a:tblGrid>
                <a:gridCol w="128905"/>
                <a:gridCol w="1734853"/>
                <a:gridCol w="264973"/>
                <a:gridCol w="359861"/>
                <a:gridCol w="587236"/>
                <a:gridCol w="580075"/>
                <a:gridCol w="687496"/>
              </a:tblGrid>
              <a:tr h="76689">
                <a:tc>
                  <a:txBody>
                    <a:bodyPr/>
                    <a:lstStyle/>
                    <a:p>
                      <a:pPr algn="l" fontAlgn="b"/>
                      <a:r>
                        <a:rPr lang="id-ID" sz="400" b="1" i="0" u="none" strike="noStrike">
                          <a:solidFill>
                            <a:srgbClr val="000000"/>
                          </a:solidFill>
                          <a:latin typeface="Arial Narrow"/>
                        </a:rPr>
                        <a:t>IV</a:t>
                      </a:r>
                    </a:p>
                  </a:txBody>
                  <a:tcPr marL="3949" marR="3949" marT="394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solidFill>
                            <a:srgbClr val="000000"/>
                          </a:solidFill>
                          <a:latin typeface="Arial Narrow"/>
                        </a:rPr>
                        <a:t>PEKERJAAN BETON SEMI BASEMENT</a:t>
                      </a:r>
                    </a:p>
                  </a:txBody>
                  <a:tcPr marL="3949" marR="3949" marT="394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76689">
                <a:tc>
                  <a:txBody>
                    <a:bodyPr/>
                    <a:lstStyle/>
                    <a:p>
                      <a:pPr algn="ctr" fontAlgn="b"/>
                      <a:r>
                        <a:rPr lang="id-ID" sz="400" b="0" i="0" u="none" strike="noStrike">
                          <a:solidFill>
                            <a:srgbClr val="000000"/>
                          </a:solidFill>
                          <a:latin typeface="Arial Narrow"/>
                        </a:rPr>
                        <a:t>a</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solidFill>
                            <a:srgbClr val="000000"/>
                          </a:solidFill>
                          <a:latin typeface="Arial Narrow"/>
                        </a:rPr>
                        <a:t>Lantai Basement</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Lantai kerja dan pemadatan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5.14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50,720.00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260,878.32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Cor beton Tebal 15 cm</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34.29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753,250.00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25,828,942.50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Pembesian wiremesh M8, 1 lapis</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Kg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127.31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12,880.00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1,639,785.00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b</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Dinding Basement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400" b="0" i="0" u="none" strike="noStrike">
                          <a:solidFill>
                            <a:srgbClr val="000000"/>
                          </a:solidFill>
                          <a:latin typeface="Arial Narrow"/>
                        </a:rPr>
                        <a:t>2. Tebal  Tp = 200 mm (ready mix)</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25.34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807,620.00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20,468,321.28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    </a:t>
                      </a:r>
                      <a:r>
                        <a:rPr lang="id-ID" sz="400" b="0" i="0" u="none" strike="noStrike">
                          <a:solidFill>
                            <a:srgbClr val="000000"/>
                          </a:solidFill>
                          <a:latin typeface="Arial Narrow"/>
                        </a:rPr>
                        <a:t>Bekisting dinding</a:t>
                      </a:r>
                      <a:endParaRPr lang="id-ID" sz="400" b="0" i="0" u="none" strike="noStrike">
                        <a:solidFill>
                          <a:srgbClr val="000000"/>
                        </a:solidFill>
                        <a:latin typeface="Lucida Sans Unicode"/>
                      </a:endParaRP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126.72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10,935,936.00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Pembesian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Kg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1,286.76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12,160.00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15,647,056.32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c</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Tangga beton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7.20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807,620.00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5,814,258.29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     </a:t>
                      </a:r>
                      <a:r>
                        <a:rPr lang="id-ID" sz="400" b="0" i="0" u="none" strike="noStrike">
                          <a:solidFill>
                            <a:srgbClr val="000000"/>
                          </a:solidFill>
                          <a:latin typeface="Arial Narrow"/>
                        </a:rPr>
                        <a:t>Bekisting Tangga</a:t>
                      </a:r>
                      <a:endParaRPr lang="id-ID" sz="400" b="0" i="0" u="none" strike="noStrike">
                        <a:solidFill>
                          <a:srgbClr val="000000"/>
                        </a:solidFill>
                        <a:latin typeface="Lucida Sans Unicode"/>
                      </a:endParaRP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36.00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3,106,476.38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Pembesian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Kg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699.91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12,160.00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8,510,893.44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d</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Kolom Beton Bertulang K-225</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n-NO" sz="400" b="0" i="0" u="none" strike="noStrike">
                          <a:solidFill>
                            <a:srgbClr val="000000"/>
                          </a:solidFill>
                          <a:latin typeface="Arial Narrow"/>
                        </a:rPr>
                        <a:t>1. Type K1 (30x30), 16 buah</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4.75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2,776,080.00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13,191,932.16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    </a:t>
                      </a:r>
                      <a:r>
                        <a:rPr lang="id-ID" sz="400" b="0" i="0" u="none" strike="noStrike">
                          <a:solidFill>
                            <a:srgbClr val="000000"/>
                          </a:solidFill>
                          <a:latin typeface="Arial Narrow"/>
                        </a:rPr>
                        <a:t>Bekisting Kolom K1</a:t>
                      </a:r>
                      <a:endParaRPr lang="id-ID" sz="400" b="0" i="0" u="none" strike="noStrike">
                        <a:solidFill>
                          <a:srgbClr val="000000"/>
                        </a:solidFill>
                        <a:latin typeface="Lucida Sans Unicode"/>
                      </a:endParaRP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63.36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5,467,968.00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n-NO" sz="400" b="0" i="0" u="none" strike="noStrike">
                          <a:solidFill>
                            <a:srgbClr val="000000"/>
                          </a:solidFill>
                          <a:latin typeface="Arial Narrow"/>
                        </a:rPr>
                        <a:t>2. Type K2 (15x60), 8 buah</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2.38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2,776,080.00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6,595,966.08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    </a:t>
                      </a:r>
                      <a:r>
                        <a:rPr lang="id-ID" sz="400" b="0" i="0" u="none" strike="noStrike">
                          <a:solidFill>
                            <a:srgbClr val="000000"/>
                          </a:solidFill>
                          <a:latin typeface="Arial Narrow"/>
                        </a:rPr>
                        <a:t>Bekisting Kolom K2</a:t>
                      </a:r>
                      <a:endParaRPr lang="id-ID" sz="400" b="0" i="0" u="none" strike="noStrike">
                        <a:solidFill>
                          <a:srgbClr val="000000"/>
                        </a:solidFill>
                        <a:latin typeface="Lucida Sans Unicode"/>
                      </a:endParaRP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31.98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2,759,874.00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48866">
                <a:tc>
                  <a:txBody>
                    <a:bodyPr/>
                    <a:lstStyle/>
                    <a:p>
                      <a:pPr algn="ctr" fontAlgn="b"/>
                      <a:r>
                        <a:rPr lang="id-ID" sz="400" b="0" i="0" u="none" strike="noStrike">
                          <a:latin typeface="Arial Narrow"/>
                        </a:rPr>
                        <a:t>e</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Pasangan Dinding Bata (1/2 Bata) + Kolom Praktis</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91.20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97,850.00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8,923,920.00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latin typeface="Arial Narrow"/>
                        </a:rPr>
                        <a:t>f</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Lucida Sans Unicode"/>
                        </a:rPr>
                        <a:t>Plesteran Acian Dinding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391.21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29,180.00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11,415,507.80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582">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id-ID" sz="400" b="1" i="0" u="none" strike="noStrike">
                          <a:solidFill>
                            <a:srgbClr val="000000"/>
                          </a:solidFill>
                          <a:latin typeface="Arial Narrow"/>
                        </a:rPr>
                        <a:t>Sub Total Pekerjaan Struktur Semi basement</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400" b="1"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500" b="1" i="0" u="none" strike="noStrike">
                          <a:latin typeface="Arial Narrow"/>
                        </a:rPr>
                        <a:t>           140,567,715.56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76689">
                <a:tc>
                  <a:txBody>
                    <a:bodyPr/>
                    <a:lstStyle/>
                    <a:p>
                      <a:pPr algn="l" fontAlgn="b"/>
                      <a:r>
                        <a:rPr lang="id-ID" sz="400" b="1" i="0" u="none" strike="noStrike">
                          <a:solidFill>
                            <a:srgbClr val="000000"/>
                          </a:solidFill>
                          <a:latin typeface="Arial Narrow"/>
                        </a:rPr>
                        <a:t>V</a:t>
                      </a:r>
                    </a:p>
                  </a:txBody>
                  <a:tcPr marL="3949" marR="3949" marT="394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PEKERJAAN STRUKTUR LANTAI 1</a:t>
                      </a:r>
                    </a:p>
                  </a:txBody>
                  <a:tcPr marL="3949" marR="3949" marT="39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id-ID" sz="400" b="0" i="0" u="none" strike="noStrike">
                          <a:solidFill>
                            <a:srgbClr val="000000"/>
                          </a:solidFill>
                          <a:latin typeface="Arial Narrow"/>
                        </a:rPr>
                        <a:t> </a:t>
                      </a:r>
                    </a:p>
                  </a:txBody>
                  <a:tcPr marL="3949" marR="3949" marT="39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r>
                        <a:rPr lang="id-ID" sz="400" b="0" i="0" u="none" strike="noStrike">
                          <a:latin typeface="Arial Narrow"/>
                        </a:rPr>
                        <a:t> </a:t>
                      </a:r>
                    </a:p>
                  </a:txBody>
                  <a:tcPr marL="3949" marR="3949" marT="394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76689">
                <a:tc>
                  <a:txBody>
                    <a:bodyPr/>
                    <a:lstStyle/>
                    <a:p>
                      <a:pPr algn="ctr" fontAlgn="b"/>
                      <a:r>
                        <a:rPr lang="id-ID" sz="400" b="0" i="0" u="none" strike="noStrike">
                          <a:solidFill>
                            <a:srgbClr val="000000"/>
                          </a:solidFill>
                          <a:latin typeface="Arial Narrow"/>
                        </a:rPr>
                        <a:t>a</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id-ID" sz="400" b="0" i="0" u="none" strike="noStrike">
                          <a:solidFill>
                            <a:srgbClr val="000000"/>
                          </a:solidFill>
                          <a:latin typeface="Arial Narrow"/>
                        </a:rPr>
                        <a:t>Balok beton bertulang K-225 (ready mix)</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1. Type B2  300 x 500</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5.40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2,811,920.00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15,184,368.00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Balok B2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46.80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4,038,840.00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2. Type B3  300 x 400</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d-ID" sz="400" b="0" i="0" u="none" strike="noStrike">
                          <a:latin typeface="Arial Narrow"/>
                        </a:rPr>
                        <a:t>4.13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2,811,920.00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11,621,102.98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Balok B3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37.88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3,269,389.20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3. Type B4  250 x 350</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1.63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2,811,920.00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4,570,494.77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Balok B4</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17.65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1,522,953.36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4. Type B5  150 x 400</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1.30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2,811,920.00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3,644,248.32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Balok B5</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20.52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1,770,876.00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5. Type B6 150 x400</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2.51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2,811,920.00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7,071,866.32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Balok B6</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39.82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3,436,483.26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b</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Kolom beton bertulang K-225</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n-NO" sz="400" b="0" i="0" u="none" strike="noStrike">
                          <a:solidFill>
                            <a:srgbClr val="000000"/>
                          </a:solidFill>
                          <a:latin typeface="Arial Narrow"/>
                        </a:rPr>
                        <a:t>1. Type K1 (30x30), 2 buah</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0.78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2,776,080.00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2,158,679.81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Kolom K1</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10.37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894,758.40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n-NO" sz="400" b="0" i="0" u="none" strike="noStrike">
                          <a:solidFill>
                            <a:srgbClr val="000000"/>
                          </a:solidFill>
                          <a:latin typeface="Arial Narrow"/>
                        </a:rPr>
                        <a:t>2. Type K2 (15x60), 13 buah</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5.05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2,776,080.00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14,031,418.75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Kolom K2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67.69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5,841,819.60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nn-NO" sz="400" b="0" i="0" u="none" strike="noStrike">
                          <a:solidFill>
                            <a:srgbClr val="000000"/>
                          </a:solidFill>
                          <a:latin typeface="Arial Narrow"/>
                        </a:rPr>
                        <a:t>3. Type K3 150 x 500, 13 buah</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4.21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2,776,080.00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11,692,848.96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Kolom K3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73.01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6,300,590.40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c</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Plat beton bertulang K-225 (ready mix)</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Lantai beton t = 120 mm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20.09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2,714,460.00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54,528,072.48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Lantai Beton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167.40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14,446,620.00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d</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Pekerjaan pondasi lantai 1</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 Galian Sloof</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0.25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18,300.00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4,575.00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 Pekerjaan sloof S1</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Cor Sloof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2.94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753,250.00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2,212,747.20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Sloof S1</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39.17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74,700.00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2,925,849.60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Pembesian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latin typeface="Arial Narrow"/>
                        </a:rPr>
                        <a:t>Kg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533.35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12,160.00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6,485,523.84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e</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Pekerjaan lantai dasar</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Urugan pasir lantai kerja</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7.50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104,610.00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784,575.00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fi-FI" sz="400" b="0" i="0" u="none" strike="noStrike">
                          <a:solidFill>
                            <a:srgbClr val="000000"/>
                          </a:solidFill>
                          <a:latin typeface="Arial Narrow"/>
                        </a:rPr>
                        <a:t>- Pemadatan &amp; Plur adukan lantai kerja</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50,720.00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7,608,000.00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f</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Tangga beton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M3</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5.44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753,250.00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4,095,796.88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Bekisting Tangga</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27.19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86,300.00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2,346,281.25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Pembesian</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Kg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533.26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12,160.00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6,484,490.24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solidFill>
                            <a:srgbClr val="FF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Pasangan Dinding Bata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solidFill>
                            <a:srgbClr val="FF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Dinding 1/2 Bata + Kolom Praktis</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367.40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97,850.00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35,950,090.00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solidFill>
                            <a:srgbClr val="FF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 Dinding 1 Bata + Kolom Praktis</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13.10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195,700.00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2,563,670.00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solidFill>
                            <a:srgbClr val="FF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76689">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id-ID" sz="400" b="0" i="0" u="none" strike="noStrike">
                          <a:solidFill>
                            <a:srgbClr val="000000"/>
                          </a:solidFill>
                          <a:latin typeface="Arial Narrow"/>
                        </a:rPr>
                        <a:t>Plesteran Acian Dinding</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solidFill>
                            <a:srgbClr val="000000"/>
                          </a:solidFill>
                          <a:latin typeface="Arial Narrow"/>
                        </a:rPr>
                        <a:t>M2</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859.15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29,180.00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25,069,997.00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solidFill>
                            <a:srgbClr val="FF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582">
                <a:tc>
                  <a:txBody>
                    <a:bodyPr/>
                    <a:lstStyle/>
                    <a:p>
                      <a:pPr algn="ctr" fontAlgn="b"/>
                      <a:r>
                        <a:rPr lang="id-ID" sz="400" b="0" i="0" u="none" strike="noStrike">
                          <a:solidFill>
                            <a:srgbClr val="000000"/>
                          </a:solidFill>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v-SE" sz="400" b="1" i="0" u="none" strike="noStrike">
                          <a:solidFill>
                            <a:srgbClr val="000000"/>
                          </a:solidFill>
                          <a:latin typeface="Arial Narrow"/>
                        </a:rPr>
                        <a:t>Sub Total Pekerjaan Struktur Lantai 1</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400" b="0" i="0" u="none" strike="noStrike">
                          <a:latin typeface="Arial Narrow"/>
                        </a:rPr>
                        <a:t>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500" b="1" i="0" u="none" strike="noStrike" dirty="0">
                          <a:latin typeface="Arial Narrow"/>
                        </a:rPr>
                        <a:t>           262,557,026.61 </a:t>
                      </a:r>
                    </a:p>
                  </a:txBody>
                  <a:tcPr marL="3949" marR="3949" marT="39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TIME-PHASED BUDGET</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2256294370"/>
              </p:ext>
            </p:extLst>
          </p:nvPr>
        </p:nvGraphicFramePr>
        <p:xfrm>
          <a:off x="457200" y="1397000"/>
          <a:ext cx="8153400" cy="4246880"/>
        </p:xfrm>
        <a:graphic>
          <a:graphicData uri="http://schemas.openxmlformats.org/drawingml/2006/table">
            <a:tbl>
              <a:tblPr firstRow="1" bandRow="1">
                <a:tableStyleId>{5C22544A-7EE6-4342-B048-85BDC9FD1C3A}</a:tableStyleId>
              </a:tblPr>
              <a:tblGrid>
                <a:gridCol w="1509892"/>
                <a:gridCol w="1058761"/>
                <a:gridCol w="1160037"/>
                <a:gridCol w="1077177"/>
                <a:gridCol w="1077177"/>
                <a:gridCol w="1105586"/>
                <a:gridCol w="1164770"/>
              </a:tblGrid>
              <a:tr h="370840">
                <a:tc rowSpan="2">
                  <a:txBody>
                    <a:bodyPr/>
                    <a:lstStyle/>
                    <a:p>
                      <a:r>
                        <a:rPr lang="en-US" dirty="0" smtClean="0"/>
                        <a:t>Activity</a:t>
                      </a:r>
                      <a:endParaRPr lang="en-US" dirty="0"/>
                    </a:p>
                  </a:txBody>
                  <a:tcPr/>
                </a:tc>
                <a:tc gridSpan="6">
                  <a:txBody>
                    <a:bodyPr/>
                    <a:lstStyle/>
                    <a:p>
                      <a:pPr algn="ctr"/>
                      <a:r>
                        <a:rPr lang="en-US" dirty="0" smtClean="0"/>
                        <a:t>Months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pPr algn="ctr"/>
                      <a:r>
                        <a:rPr lang="en-US" dirty="0" smtClean="0"/>
                        <a:t>January</a:t>
                      </a:r>
                      <a:endParaRPr lang="en-US" dirty="0"/>
                    </a:p>
                  </a:txBody>
                  <a:tcPr/>
                </a:tc>
                <a:tc>
                  <a:txBody>
                    <a:bodyPr/>
                    <a:lstStyle/>
                    <a:p>
                      <a:pPr algn="ctr"/>
                      <a:r>
                        <a:rPr lang="en-US" dirty="0" smtClean="0"/>
                        <a:t>February</a:t>
                      </a:r>
                      <a:endParaRPr lang="en-US" dirty="0"/>
                    </a:p>
                  </a:txBody>
                  <a:tcPr/>
                </a:tc>
                <a:tc>
                  <a:txBody>
                    <a:bodyPr/>
                    <a:lstStyle/>
                    <a:p>
                      <a:pPr algn="ctr"/>
                      <a:r>
                        <a:rPr lang="en-US" dirty="0" smtClean="0"/>
                        <a:t>March</a:t>
                      </a:r>
                      <a:endParaRPr lang="en-US" dirty="0"/>
                    </a:p>
                  </a:txBody>
                  <a:tcPr/>
                </a:tc>
                <a:tc>
                  <a:txBody>
                    <a:bodyPr/>
                    <a:lstStyle/>
                    <a:p>
                      <a:pPr algn="ctr"/>
                      <a:r>
                        <a:rPr lang="en-US" dirty="0" smtClean="0"/>
                        <a:t>April</a:t>
                      </a:r>
                      <a:endParaRPr lang="en-US" dirty="0"/>
                    </a:p>
                  </a:txBody>
                  <a:tcPr/>
                </a:tc>
                <a:tc>
                  <a:txBody>
                    <a:bodyPr/>
                    <a:lstStyle/>
                    <a:p>
                      <a:pPr algn="ctr"/>
                      <a:r>
                        <a:rPr lang="en-US" dirty="0" smtClean="0"/>
                        <a:t>May</a:t>
                      </a:r>
                      <a:endParaRPr lang="en-US" dirty="0"/>
                    </a:p>
                  </a:txBody>
                  <a:tcPr/>
                </a:tc>
                <a:tc>
                  <a:txBody>
                    <a:bodyPr/>
                    <a:lstStyle/>
                    <a:p>
                      <a:pPr algn="ctr"/>
                      <a:r>
                        <a:rPr lang="en-US" dirty="0" smtClean="0"/>
                        <a:t>Total by Activity</a:t>
                      </a:r>
                      <a:endParaRPr lang="en-US" dirty="0"/>
                    </a:p>
                  </a:txBody>
                  <a:tcPr/>
                </a:tc>
              </a:tr>
              <a:tr h="370840">
                <a:tc>
                  <a:txBody>
                    <a:bodyPr/>
                    <a:lstStyle/>
                    <a:p>
                      <a:r>
                        <a:rPr lang="en-US" dirty="0" smtClean="0"/>
                        <a:t>Survey</a:t>
                      </a:r>
                      <a:endParaRPr lang="en-US" dirty="0"/>
                    </a:p>
                  </a:txBody>
                  <a:tcPr/>
                </a:tc>
                <a:tc>
                  <a:txBody>
                    <a:bodyPr/>
                    <a:lstStyle/>
                    <a:p>
                      <a:pPr algn="ctr"/>
                      <a:r>
                        <a:rPr lang="en-US" dirty="0" smtClean="0"/>
                        <a:t>4000</a:t>
                      </a: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4000</a:t>
                      </a:r>
                      <a:endParaRPr lang="en-US" dirty="0"/>
                    </a:p>
                  </a:txBody>
                  <a:tcPr/>
                </a:tc>
              </a:tr>
              <a:tr h="370840">
                <a:tc>
                  <a:txBody>
                    <a:bodyPr/>
                    <a:lstStyle/>
                    <a:p>
                      <a:r>
                        <a:rPr lang="en-US" dirty="0" smtClean="0"/>
                        <a:t>Design</a:t>
                      </a:r>
                      <a:endParaRPr lang="en-US" dirty="0"/>
                    </a:p>
                  </a:txBody>
                  <a:tcPr/>
                </a:tc>
                <a:tc>
                  <a:txBody>
                    <a:bodyPr/>
                    <a:lstStyle/>
                    <a:p>
                      <a:pPr algn="ctr"/>
                      <a:endParaRPr lang="en-US"/>
                    </a:p>
                  </a:txBody>
                  <a:tcPr/>
                </a:tc>
                <a:tc>
                  <a:txBody>
                    <a:bodyPr/>
                    <a:lstStyle/>
                    <a:p>
                      <a:pPr algn="ctr"/>
                      <a:r>
                        <a:rPr lang="en-US" dirty="0" smtClean="0"/>
                        <a:t>5000</a:t>
                      </a:r>
                      <a:endParaRPr lang="en-US" dirty="0"/>
                    </a:p>
                  </a:txBody>
                  <a:tcPr/>
                </a:tc>
                <a:tc>
                  <a:txBody>
                    <a:bodyPr/>
                    <a:lstStyle/>
                    <a:p>
                      <a:pPr algn="ctr"/>
                      <a:r>
                        <a:rPr lang="en-US" dirty="0" smtClean="0"/>
                        <a:t>3000</a:t>
                      </a:r>
                      <a:endParaRPr lang="en-US" dirty="0"/>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8000</a:t>
                      </a:r>
                      <a:endParaRPr lang="en-US" dirty="0"/>
                    </a:p>
                  </a:txBody>
                  <a:tcPr/>
                </a:tc>
              </a:tr>
              <a:tr h="370840">
                <a:tc>
                  <a:txBody>
                    <a:bodyPr/>
                    <a:lstStyle/>
                    <a:p>
                      <a:r>
                        <a:rPr lang="en-US" dirty="0" smtClean="0"/>
                        <a:t>Clear Site</a:t>
                      </a:r>
                      <a:endParaRPr lang="en-US" dirty="0"/>
                    </a:p>
                  </a:txBody>
                  <a:tcPr/>
                </a:tc>
                <a:tc>
                  <a:txBody>
                    <a:bodyPr/>
                    <a:lstStyle/>
                    <a:p>
                      <a:pPr algn="ctr"/>
                      <a:endParaRPr lang="en-US" dirty="0"/>
                    </a:p>
                  </a:txBody>
                  <a:tcPr/>
                </a:tc>
                <a:tc>
                  <a:txBody>
                    <a:bodyPr/>
                    <a:lstStyle/>
                    <a:p>
                      <a:pPr algn="ctr"/>
                      <a:r>
                        <a:rPr lang="en-US" dirty="0" smtClean="0"/>
                        <a:t>4000</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4000</a:t>
                      </a:r>
                      <a:endParaRPr lang="en-US" dirty="0"/>
                    </a:p>
                  </a:txBody>
                  <a:tcPr/>
                </a:tc>
              </a:tr>
              <a:tr h="370840">
                <a:tc>
                  <a:txBody>
                    <a:bodyPr/>
                    <a:lstStyle/>
                    <a:p>
                      <a:r>
                        <a:rPr lang="en-US" dirty="0" smtClean="0"/>
                        <a:t>Foundation</a:t>
                      </a:r>
                      <a:endParaRPr lang="en-US" dirty="0"/>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7500</a:t>
                      </a:r>
                      <a:endParaRPr lang="en-US" dirty="0"/>
                    </a:p>
                  </a:txBody>
                  <a:tcPr/>
                </a:tc>
                <a:tc>
                  <a:txBody>
                    <a:bodyPr/>
                    <a:lstStyle/>
                    <a:p>
                      <a:pPr algn="ctr"/>
                      <a:r>
                        <a:rPr lang="en-US" dirty="0" smtClean="0"/>
                        <a:t>8000</a:t>
                      </a:r>
                      <a:endParaRPr lang="en-US" dirty="0"/>
                    </a:p>
                  </a:txBody>
                  <a:tcPr/>
                </a:tc>
                <a:tc>
                  <a:txBody>
                    <a:bodyPr/>
                    <a:lstStyle/>
                    <a:p>
                      <a:pPr algn="ctr"/>
                      <a:r>
                        <a:rPr lang="en-US" dirty="0" smtClean="0"/>
                        <a:t>2000</a:t>
                      </a:r>
                      <a:endParaRPr lang="en-US" dirty="0"/>
                    </a:p>
                  </a:txBody>
                  <a:tcPr/>
                </a:tc>
                <a:tc>
                  <a:txBody>
                    <a:bodyPr/>
                    <a:lstStyle/>
                    <a:p>
                      <a:pPr algn="ctr"/>
                      <a:r>
                        <a:rPr lang="en-US" dirty="0" smtClean="0"/>
                        <a:t>7500</a:t>
                      </a:r>
                      <a:endParaRPr lang="en-US" dirty="0"/>
                    </a:p>
                  </a:txBody>
                  <a:tcPr/>
                </a:tc>
              </a:tr>
              <a:tr h="370840">
                <a:tc>
                  <a:txBody>
                    <a:bodyPr/>
                    <a:lstStyle/>
                    <a:p>
                      <a:r>
                        <a:rPr lang="en-US" dirty="0" smtClean="0"/>
                        <a:t>Framing</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r>
                        <a:rPr lang="en-US" dirty="0" smtClean="0"/>
                        <a:t>1000</a:t>
                      </a:r>
                      <a:endParaRPr lang="en-US" dirty="0"/>
                    </a:p>
                  </a:txBody>
                  <a:tcPr/>
                </a:tc>
                <a:tc>
                  <a:txBody>
                    <a:bodyPr/>
                    <a:lstStyle/>
                    <a:p>
                      <a:pPr algn="ctr"/>
                      <a:r>
                        <a:rPr lang="en-US" dirty="0" smtClean="0"/>
                        <a:t>4000</a:t>
                      </a:r>
                      <a:endParaRPr lang="en-US" dirty="0"/>
                    </a:p>
                  </a:txBody>
                  <a:tcPr/>
                </a:tc>
                <a:tc>
                  <a:txBody>
                    <a:bodyPr/>
                    <a:lstStyle/>
                    <a:p>
                      <a:pPr algn="ctr"/>
                      <a:r>
                        <a:rPr lang="en-US" dirty="0" smtClean="0"/>
                        <a:t>10000</a:t>
                      </a:r>
                      <a:endParaRPr lang="en-US" dirty="0"/>
                    </a:p>
                  </a:txBody>
                  <a:tcPr/>
                </a:tc>
              </a:tr>
              <a:tr h="370840">
                <a:tc>
                  <a:txBody>
                    <a:bodyPr/>
                    <a:lstStyle/>
                    <a:p>
                      <a:r>
                        <a:rPr lang="en-US" dirty="0" smtClean="0"/>
                        <a:t>Plumb &amp; Wire</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r>
                        <a:rPr lang="en-US" dirty="0" smtClean="0"/>
                        <a:t>5000</a:t>
                      </a:r>
                      <a:endParaRPr lang="en-US" dirty="0"/>
                    </a:p>
                  </a:txBody>
                  <a:tcPr/>
                </a:tc>
              </a:tr>
              <a:tr h="370840">
                <a:tc>
                  <a:txBody>
                    <a:bodyPr/>
                    <a:lstStyle/>
                    <a:p>
                      <a:r>
                        <a:rPr lang="en-US" dirty="0" smtClean="0"/>
                        <a:t>Monthly Planned</a:t>
                      </a:r>
                      <a:endParaRPr lang="en-US" dirty="0"/>
                    </a:p>
                  </a:txBody>
                  <a:tcPr/>
                </a:tc>
                <a:tc>
                  <a:txBody>
                    <a:bodyPr/>
                    <a:lstStyle/>
                    <a:p>
                      <a:pPr algn="ctr"/>
                      <a:r>
                        <a:rPr lang="en-US" dirty="0" smtClean="0"/>
                        <a:t>4000</a:t>
                      </a:r>
                      <a:endParaRPr lang="en-US" dirty="0"/>
                    </a:p>
                  </a:txBody>
                  <a:tcPr/>
                </a:tc>
                <a:tc>
                  <a:txBody>
                    <a:bodyPr/>
                    <a:lstStyle/>
                    <a:p>
                      <a:pPr algn="ctr"/>
                      <a:r>
                        <a:rPr lang="en-US" dirty="0" smtClean="0"/>
                        <a:t>9000</a:t>
                      </a:r>
                      <a:endParaRPr lang="en-US" dirty="0"/>
                    </a:p>
                  </a:txBody>
                  <a:tcPr/>
                </a:tc>
                <a:tc>
                  <a:txBody>
                    <a:bodyPr/>
                    <a:lstStyle/>
                    <a:p>
                      <a:pPr algn="ctr"/>
                      <a:r>
                        <a:rPr lang="en-US" dirty="0" smtClean="0"/>
                        <a:t>10500</a:t>
                      </a:r>
                      <a:endParaRPr lang="en-US" dirty="0"/>
                    </a:p>
                  </a:txBody>
                  <a:tcPr/>
                </a:tc>
                <a:tc>
                  <a:txBody>
                    <a:bodyPr/>
                    <a:lstStyle/>
                    <a:p>
                      <a:pPr algn="ctr"/>
                      <a:r>
                        <a:rPr lang="en-US" dirty="0" smtClean="0"/>
                        <a:t>9000</a:t>
                      </a:r>
                      <a:endParaRPr lang="en-US" dirty="0"/>
                    </a:p>
                  </a:txBody>
                  <a:tcPr/>
                </a:tc>
                <a:tc>
                  <a:txBody>
                    <a:bodyPr/>
                    <a:lstStyle/>
                    <a:p>
                      <a:pPr algn="ctr"/>
                      <a:r>
                        <a:rPr lang="en-US" dirty="0" smtClean="0"/>
                        <a:t>6000</a:t>
                      </a:r>
                      <a:endParaRPr lang="en-US" dirty="0"/>
                    </a:p>
                  </a:txBody>
                  <a:tcPr/>
                </a:tc>
                <a:tc>
                  <a:txBody>
                    <a:bodyPr/>
                    <a:lstStyle/>
                    <a:p>
                      <a:pPr algn="ctr"/>
                      <a:endParaRPr lang="en-US" dirty="0"/>
                    </a:p>
                  </a:txBody>
                  <a:tcPr/>
                </a:tc>
              </a:tr>
              <a:tr h="370840">
                <a:tc>
                  <a:txBody>
                    <a:bodyPr/>
                    <a:lstStyle/>
                    <a:p>
                      <a:r>
                        <a:rPr lang="en-US" dirty="0" smtClean="0"/>
                        <a:t>Cumulative</a:t>
                      </a:r>
                      <a:endParaRPr lang="en-US" dirty="0"/>
                    </a:p>
                  </a:txBody>
                  <a:tcPr/>
                </a:tc>
                <a:tc>
                  <a:txBody>
                    <a:bodyPr/>
                    <a:lstStyle/>
                    <a:p>
                      <a:pPr algn="ctr"/>
                      <a:r>
                        <a:rPr lang="en-US" dirty="0" smtClean="0"/>
                        <a:t>4000</a:t>
                      </a:r>
                      <a:endParaRPr lang="en-US" dirty="0"/>
                    </a:p>
                  </a:txBody>
                  <a:tcPr/>
                </a:tc>
                <a:tc>
                  <a:txBody>
                    <a:bodyPr/>
                    <a:lstStyle/>
                    <a:p>
                      <a:pPr algn="ctr"/>
                      <a:r>
                        <a:rPr lang="en-US" dirty="0" smtClean="0"/>
                        <a:t>13000</a:t>
                      </a:r>
                      <a:endParaRPr lang="en-US" dirty="0"/>
                    </a:p>
                  </a:txBody>
                  <a:tcPr/>
                </a:tc>
                <a:tc>
                  <a:txBody>
                    <a:bodyPr/>
                    <a:lstStyle/>
                    <a:p>
                      <a:pPr algn="ctr"/>
                      <a:r>
                        <a:rPr lang="en-US" dirty="0" smtClean="0"/>
                        <a:t>23500</a:t>
                      </a:r>
                      <a:endParaRPr lang="en-US" dirty="0"/>
                    </a:p>
                  </a:txBody>
                  <a:tcPr/>
                </a:tc>
                <a:tc>
                  <a:txBody>
                    <a:bodyPr/>
                    <a:lstStyle/>
                    <a:p>
                      <a:pPr algn="ctr"/>
                      <a:r>
                        <a:rPr lang="en-US" dirty="0" smtClean="0"/>
                        <a:t>32500</a:t>
                      </a:r>
                      <a:endParaRPr lang="en-US" dirty="0"/>
                    </a:p>
                  </a:txBody>
                  <a:tcPr/>
                </a:tc>
                <a:tc>
                  <a:txBody>
                    <a:bodyPr/>
                    <a:lstStyle/>
                    <a:p>
                      <a:pPr algn="ctr"/>
                      <a:r>
                        <a:rPr lang="en-US" dirty="0" smtClean="0"/>
                        <a:t>38500</a:t>
                      </a:r>
                      <a:endParaRPr lang="en-US" dirty="0"/>
                    </a:p>
                  </a:txBody>
                  <a:tcPr/>
                </a:tc>
                <a:tc>
                  <a:txBody>
                    <a:bodyPr/>
                    <a:lstStyle/>
                    <a:p>
                      <a:pPr algn="ctr"/>
                      <a:r>
                        <a:rPr lang="en-US" dirty="0" smtClean="0"/>
                        <a:t>38500</a:t>
                      </a:r>
                      <a:endParaRPr lang="en-US" dirty="0"/>
                    </a:p>
                  </a:txBody>
                  <a:tcPr/>
                </a:tc>
              </a:tr>
            </a:tbl>
          </a:graphicData>
        </a:graphic>
      </p:graphicFrame>
    </p:spTree>
    <p:extLst>
      <p:ext uri="{BB962C8B-B14F-4D97-AF65-F5344CB8AC3E}">
        <p14:creationId xmlns="" xmlns:p14="http://schemas.microsoft.com/office/powerpoint/2010/main" val="3780407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Why Estimating Time &amp; Cost Are Important </a:t>
            </a:r>
            <a:endParaRPr lang="id-ID" sz="3600" dirty="0"/>
          </a:p>
        </p:txBody>
      </p:sp>
      <p:sp>
        <p:nvSpPr>
          <p:cNvPr id="3" name="Content Placeholder 2"/>
          <p:cNvSpPr>
            <a:spLocks noGrp="1"/>
          </p:cNvSpPr>
          <p:nvPr>
            <p:ph idx="1"/>
          </p:nvPr>
        </p:nvSpPr>
        <p:spPr/>
        <p:txBody>
          <a:bodyPr>
            <a:normAutofit fontScale="92500" lnSpcReduction="10000"/>
          </a:bodyPr>
          <a:lstStyle/>
          <a:p>
            <a:r>
              <a:rPr lang="id-ID" dirty="0" smtClean="0"/>
              <a:t>to support good decission</a:t>
            </a:r>
          </a:p>
          <a:p>
            <a:r>
              <a:rPr lang="id-ID" dirty="0" smtClean="0"/>
              <a:t>to schedule work</a:t>
            </a:r>
          </a:p>
          <a:p>
            <a:r>
              <a:rPr lang="id-ID" dirty="0" smtClean="0"/>
              <a:t>to determine how long the project should take and its cost</a:t>
            </a:r>
          </a:p>
          <a:p>
            <a:r>
              <a:rPr lang="id-ID" dirty="0" smtClean="0"/>
              <a:t>to determine whether the project is worth doing</a:t>
            </a:r>
          </a:p>
          <a:p>
            <a:r>
              <a:rPr lang="id-ID" dirty="0" smtClean="0"/>
              <a:t>to develop cash flow needs</a:t>
            </a:r>
          </a:p>
          <a:p>
            <a:r>
              <a:rPr lang="id-ID" dirty="0" smtClean="0"/>
              <a:t>to determine how well the project is progressing</a:t>
            </a:r>
          </a:p>
          <a:p>
            <a:r>
              <a:rPr lang="id-ID" dirty="0" smtClean="0"/>
              <a:t>to develop time-phased budgets and establish the project baseline.</a:t>
            </a:r>
          </a:p>
          <a:p>
            <a:endParaRPr lang="id-ID" dirty="0"/>
          </a:p>
        </p:txBody>
      </p:sp>
      <p:pic>
        <p:nvPicPr>
          <p:cNvPr id="19458" name="Picture 2" descr="http://www.oshatrain.org/courses/images/costvstime.gif"/>
          <p:cNvPicPr>
            <a:picLocks noChangeAspect="1" noChangeArrowheads="1"/>
          </p:cNvPicPr>
          <p:nvPr/>
        </p:nvPicPr>
        <p:blipFill>
          <a:blip r:embed="rId2" cstate="print"/>
          <a:srcRect/>
          <a:stretch>
            <a:fillRect/>
          </a:stretch>
        </p:blipFill>
        <p:spPr bwMode="auto">
          <a:xfrm>
            <a:off x="5867400" y="1066800"/>
            <a:ext cx="1895475" cy="15335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Relationship among WBS, Scheduling, and Budgeting</a:t>
            </a:r>
            <a:endParaRPr lang="id-ID" dirty="0"/>
          </a:p>
        </p:txBody>
      </p:sp>
      <p:sp>
        <p:nvSpPr>
          <p:cNvPr id="3" name="Isosceles Triangle 2"/>
          <p:cNvSpPr/>
          <p:nvPr/>
        </p:nvSpPr>
        <p:spPr>
          <a:xfrm>
            <a:off x="3048000" y="2438400"/>
            <a:ext cx="3505200" cy="2667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62400" y="3810000"/>
            <a:ext cx="1691617"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Project</a:t>
            </a:r>
          </a:p>
          <a:p>
            <a:pPr algn="ctr"/>
            <a:r>
              <a:rPr lang="id-I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Plan</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2514600" y="1752600"/>
            <a:ext cx="4572000" cy="738664"/>
          </a:xfrm>
          <a:prstGeom prst="rect">
            <a:avLst/>
          </a:prstGeom>
        </p:spPr>
        <p:txBody>
          <a:bodyPr wrap="square">
            <a:spAutoFit/>
          </a:bodyPr>
          <a:lstStyle/>
          <a:p>
            <a:pPr algn="ctr"/>
            <a:r>
              <a:rPr lang="id-ID" sz="2800" b="1" dirty="0" smtClean="0">
                <a:ln w="11430"/>
                <a:solidFill>
                  <a:srgbClr val="00B050"/>
                </a:solidFill>
                <a:effectLst>
                  <a:outerShdw blurRad="50800" dist="39000" dir="5460000" algn="tl">
                    <a:srgbClr val="000000">
                      <a:alpha val="38000"/>
                    </a:srgbClr>
                  </a:outerShdw>
                </a:effectLst>
              </a:rPr>
              <a:t>WBS</a:t>
            </a:r>
          </a:p>
          <a:p>
            <a:pPr algn="ctr"/>
            <a:r>
              <a:rPr lang="id-ID" sz="1400" b="1" dirty="0" smtClean="0">
                <a:ln w="11430"/>
                <a:solidFill>
                  <a:srgbClr val="00B050"/>
                </a:solidFill>
                <a:effectLst>
                  <a:outerShdw blurRad="50800" dist="39000" dir="5460000" algn="tl">
                    <a:srgbClr val="000000">
                      <a:alpha val="38000"/>
                    </a:srgbClr>
                  </a:outerShdw>
                </a:effectLst>
              </a:rPr>
              <a:t>(WORK BREAKDOWN STRUCTURE)</a:t>
            </a:r>
            <a:endParaRPr lang="en-US" sz="1400" b="1" dirty="0">
              <a:ln w="11430"/>
              <a:solidFill>
                <a:srgbClr val="00B050"/>
              </a:solidFill>
              <a:effectLst>
                <a:outerShdw blurRad="50800" dist="39000" dir="5460000" algn="tl">
                  <a:srgbClr val="000000">
                    <a:alpha val="38000"/>
                  </a:srgbClr>
                </a:outerShdw>
              </a:effectLst>
            </a:endParaRPr>
          </a:p>
        </p:txBody>
      </p:sp>
      <p:sp>
        <p:nvSpPr>
          <p:cNvPr id="6" name="Rectangle 5"/>
          <p:cNvSpPr/>
          <p:nvPr/>
        </p:nvSpPr>
        <p:spPr>
          <a:xfrm>
            <a:off x="228600" y="4724400"/>
            <a:ext cx="3657600" cy="523220"/>
          </a:xfrm>
          <a:prstGeom prst="rect">
            <a:avLst/>
          </a:prstGeom>
        </p:spPr>
        <p:txBody>
          <a:bodyPr wrap="square">
            <a:spAutoFit/>
          </a:bodyPr>
          <a:lstStyle/>
          <a:p>
            <a:pPr algn="ctr"/>
            <a:r>
              <a:rPr lang="id-ID" sz="2800" b="1" dirty="0" smtClean="0">
                <a:ln w="11430"/>
                <a:solidFill>
                  <a:srgbClr val="7030A0"/>
                </a:solidFill>
                <a:effectLst>
                  <a:outerShdw blurRad="50800" dist="39000" dir="5460000" algn="tl">
                    <a:srgbClr val="000000">
                      <a:alpha val="38000"/>
                    </a:srgbClr>
                  </a:outerShdw>
                </a:effectLst>
              </a:rPr>
              <a:t>Scheduling</a:t>
            </a:r>
            <a:endParaRPr lang="en-US" sz="2800" b="1" dirty="0">
              <a:ln w="11430"/>
              <a:solidFill>
                <a:srgbClr val="7030A0"/>
              </a:solidFill>
              <a:effectLst>
                <a:outerShdw blurRad="50800" dist="39000" dir="5460000" algn="tl">
                  <a:srgbClr val="000000">
                    <a:alpha val="38000"/>
                  </a:srgbClr>
                </a:outerShdw>
              </a:effectLst>
            </a:endParaRPr>
          </a:p>
        </p:txBody>
      </p:sp>
      <p:sp>
        <p:nvSpPr>
          <p:cNvPr id="7" name="Rectangle 6"/>
          <p:cNvSpPr/>
          <p:nvPr/>
        </p:nvSpPr>
        <p:spPr>
          <a:xfrm>
            <a:off x="5867400" y="4572000"/>
            <a:ext cx="3276600" cy="523220"/>
          </a:xfrm>
          <a:prstGeom prst="rect">
            <a:avLst/>
          </a:prstGeom>
        </p:spPr>
        <p:txBody>
          <a:bodyPr wrap="square">
            <a:spAutoFit/>
          </a:bodyPr>
          <a:lstStyle/>
          <a:p>
            <a:pPr algn="ctr"/>
            <a:r>
              <a:rPr lang="id-ID" sz="2800" b="1" dirty="0" smtClean="0">
                <a:ln w="11430"/>
                <a:solidFill>
                  <a:srgbClr val="FFC000"/>
                </a:solidFill>
                <a:effectLst>
                  <a:outerShdw blurRad="50800" dist="39000" dir="5460000" algn="tl">
                    <a:srgbClr val="000000">
                      <a:alpha val="38000"/>
                    </a:srgbClr>
                  </a:outerShdw>
                </a:effectLst>
              </a:rPr>
              <a:t>Budgeting</a:t>
            </a:r>
            <a:endParaRPr lang="en-US" sz="2800" b="1" dirty="0">
              <a:ln w="11430"/>
              <a:solidFill>
                <a:srgbClr val="FFC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6934200" cy="1143000"/>
          </a:xfrm>
        </p:spPr>
        <p:txBody>
          <a:bodyPr>
            <a:normAutofit fontScale="90000"/>
          </a:bodyPr>
          <a:lstStyle/>
          <a:p>
            <a:r>
              <a:rPr lang="id-ID" dirty="0" smtClean="0"/>
              <a:t>Factors Influencing The Quality of Estimates</a:t>
            </a:r>
            <a:endParaRPr lang="id-ID" dirty="0"/>
          </a:p>
        </p:txBody>
      </p:sp>
      <p:sp>
        <p:nvSpPr>
          <p:cNvPr id="3" name="Content Placeholder 2"/>
          <p:cNvSpPr>
            <a:spLocks noGrp="1"/>
          </p:cNvSpPr>
          <p:nvPr>
            <p:ph idx="1"/>
          </p:nvPr>
        </p:nvSpPr>
        <p:spPr/>
        <p:txBody>
          <a:bodyPr/>
          <a:lstStyle/>
          <a:p>
            <a:r>
              <a:rPr lang="id-ID" dirty="0" smtClean="0"/>
              <a:t>Planning Horizon</a:t>
            </a:r>
          </a:p>
          <a:p>
            <a:r>
              <a:rPr lang="id-ID" dirty="0" smtClean="0"/>
              <a:t>Project Duration</a:t>
            </a:r>
          </a:p>
          <a:p>
            <a:r>
              <a:rPr lang="id-ID" dirty="0" smtClean="0"/>
              <a:t>People</a:t>
            </a:r>
          </a:p>
          <a:p>
            <a:r>
              <a:rPr lang="id-ID" dirty="0" smtClean="0"/>
              <a:t>Project Structure and Organization</a:t>
            </a:r>
          </a:p>
          <a:p>
            <a:r>
              <a:rPr lang="id-ID" dirty="0" smtClean="0"/>
              <a:t>Padding Estimates</a:t>
            </a:r>
          </a:p>
          <a:p>
            <a:r>
              <a:rPr lang="id-ID" dirty="0" smtClean="0"/>
              <a:t>Organization Culture</a:t>
            </a:r>
          </a:p>
          <a:p>
            <a:r>
              <a:rPr lang="id-ID" dirty="0" smtClean="0"/>
              <a:t>Other Factors</a:t>
            </a:r>
            <a:endParaRPr lang="id-ID" dirty="0"/>
          </a:p>
        </p:txBody>
      </p:sp>
      <p:pic>
        <p:nvPicPr>
          <p:cNvPr id="4" name="Picture 2" descr="http://3.bp.blogspot.com/_z3Ll8U3EF6Q/TD1KubJegRI/AAAAAAAAAB8/mT8mNjD6vc0/s1600/Committed+to+Quality+Seal+Final.jpg"/>
          <p:cNvPicPr>
            <a:picLocks noChangeAspect="1" noChangeArrowheads="1"/>
          </p:cNvPicPr>
          <p:nvPr/>
        </p:nvPicPr>
        <p:blipFill>
          <a:blip r:embed="rId2" cstate="print"/>
          <a:srcRect/>
          <a:stretch>
            <a:fillRect/>
          </a:stretch>
        </p:blipFill>
        <p:spPr bwMode="auto">
          <a:xfrm>
            <a:off x="381000" y="1"/>
            <a:ext cx="1600199" cy="1600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Estimating Guidelines for Times, Costs, and Resources</a:t>
            </a:r>
            <a:endParaRPr lang="id-ID" dirty="0"/>
          </a:p>
        </p:txBody>
      </p:sp>
      <p:sp>
        <p:nvSpPr>
          <p:cNvPr id="3" name="Content Placeholder 2"/>
          <p:cNvSpPr>
            <a:spLocks noGrp="1"/>
          </p:cNvSpPr>
          <p:nvPr>
            <p:ph idx="1"/>
          </p:nvPr>
        </p:nvSpPr>
        <p:spPr/>
        <p:txBody>
          <a:bodyPr>
            <a:normAutofit lnSpcReduction="10000"/>
          </a:bodyPr>
          <a:lstStyle/>
          <a:p>
            <a:r>
              <a:rPr lang="id-ID" dirty="0" smtClean="0"/>
              <a:t>Responsibility</a:t>
            </a:r>
          </a:p>
          <a:p>
            <a:r>
              <a:rPr lang="id-ID" dirty="0" smtClean="0"/>
              <a:t>Use several people to estimate</a:t>
            </a:r>
          </a:p>
          <a:p>
            <a:r>
              <a:rPr lang="id-ID" dirty="0" smtClean="0"/>
              <a:t>Normal conditions</a:t>
            </a:r>
          </a:p>
          <a:p>
            <a:r>
              <a:rPr lang="id-ID" dirty="0" smtClean="0"/>
              <a:t>Time units</a:t>
            </a:r>
          </a:p>
          <a:p>
            <a:r>
              <a:rPr lang="id-ID" dirty="0" smtClean="0"/>
              <a:t>Independence</a:t>
            </a:r>
          </a:p>
          <a:p>
            <a:r>
              <a:rPr lang="id-ID" dirty="0" smtClean="0"/>
              <a:t>Contigencies</a:t>
            </a:r>
          </a:p>
          <a:p>
            <a:r>
              <a:rPr lang="id-ID" dirty="0" smtClean="0"/>
              <a:t>Adding risk assesment to estimate helps to avoid surprises to stakeholder</a:t>
            </a:r>
            <a:endParaRPr lang="id-ID" dirty="0"/>
          </a:p>
        </p:txBody>
      </p:sp>
      <p:pic>
        <p:nvPicPr>
          <p:cNvPr id="16386" name="Picture 2" descr="http://www.xpdoffice.com/headerimage2/63.jpg"/>
          <p:cNvPicPr>
            <a:picLocks noChangeAspect="1" noChangeArrowheads="1"/>
          </p:cNvPicPr>
          <p:nvPr/>
        </p:nvPicPr>
        <p:blipFill>
          <a:blip r:embed="rId2" cstate="print"/>
          <a:srcRect/>
          <a:stretch>
            <a:fillRect/>
          </a:stretch>
        </p:blipFill>
        <p:spPr bwMode="auto">
          <a:xfrm>
            <a:off x="4038600" y="2895600"/>
            <a:ext cx="4857750" cy="180975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Problems with Cost Estimation</a:t>
            </a:r>
            <a:endParaRPr lang="id-ID" dirty="0"/>
          </a:p>
        </p:txBody>
      </p:sp>
      <p:sp>
        <p:nvSpPr>
          <p:cNvPr id="3" name="Content Placeholder 2"/>
          <p:cNvSpPr>
            <a:spLocks noGrp="1"/>
          </p:cNvSpPr>
          <p:nvPr>
            <p:ph idx="1"/>
          </p:nvPr>
        </p:nvSpPr>
        <p:spPr/>
        <p:txBody>
          <a:bodyPr/>
          <a:lstStyle/>
          <a:p>
            <a:r>
              <a:rPr lang="id-ID" dirty="0" smtClean="0"/>
              <a:t>Low initial estimates</a:t>
            </a:r>
          </a:p>
          <a:p>
            <a:r>
              <a:rPr lang="id-ID" dirty="0" smtClean="0"/>
              <a:t>Unexpected technical difficulties</a:t>
            </a:r>
          </a:p>
          <a:p>
            <a:r>
              <a:rPr lang="id-ID" dirty="0" smtClean="0"/>
              <a:t>Lack of definition</a:t>
            </a:r>
          </a:p>
          <a:p>
            <a:r>
              <a:rPr lang="id-ID" dirty="0" smtClean="0"/>
              <a:t>Specification changes</a:t>
            </a:r>
          </a:p>
          <a:p>
            <a:r>
              <a:rPr lang="id-ID" dirty="0" smtClean="0"/>
              <a:t>External factors</a:t>
            </a:r>
          </a:p>
          <a:p>
            <a:endParaRPr lang="id-ID" dirty="0"/>
          </a:p>
        </p:txBody>
      </p:sp>
      <p:pic>
        <p:nvPicPr>
          <p:cNvPr id="41986" name="Picture 2" descr="http://www.palisade.com/images3/news/blogs/blueguys.jpg"/>
          <p:cNvPicPr>
            <a:picLocks noChangeAspect="1" noChangeArrowheads="1"/>
          </p:cNvPicPr>
          <p:nvPr/>
        </p:nvPicPr>
        <p:blipFill>
          <a:blip r:embed="rId2" cstate="print"/>
          <a:srcRect/>
          <a:stretch>
            <a:fillRect/>
          </a:stretch>
        </p:blipFill>
        <p:spPr bwMode="auto">
          <a:xfrm>
            <a:off x="6705600" y="1600200"/>
            <a:ext cx="2209800" cy="307162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www.endowmentinvestor.org/.a/6a0105357a64f1970c0105369fd3a6970c-120wi"/>
          <p:cNvPicPr>
            <a:picLocks noChangeAspect="1" noChangeArrowheads="1"/>
          </p:cNvPicPr>
          <p:nvPr/>
        </p:nvPicPr>
        <p:blipFill>
          <a:blip r:embed="rId2" cstate="print"/>
          <a:srcRect/>
          <a:stretch>
            <a:fillRect/>
          </a:stretch>
        </p:blipFill>
        <p:spPr bwMode="auto">
          <a:xfrm>
            <a:off x="1219200" y="2590800"/>
            <a:ext cx="5798627" cy="3962400"/>
          </a:xfrm>
          <a:prstGeom prst="rect">
            <a:avLst/>
          </a:prstGeom>
          <a:noFill/>
        </p:spPr>
      </p:pic>
      <p:sp>
        <p:nvSpPr>
          <p:cNvPr id="3"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smtClean="0">
                <a:ln>
                  <a:noFill/>
                </a:ln>
                <a:solidFill>
                  <a:schemeClr val="tx1"/>
                </a:solidFill>
                <a:effectLst/>
                <a:uLnTx/>
                <a:uFillTx/>
                <a:latin typeface="+mj-lt"/>
                <a:ea typeface="+mj-ea"/>
                <a:cs typeface="+mj-cs"/>
              </a:rPr>
              <a:t>PROJECT BUDGET APROACH</a:t>
            </a:r>
            <a:endParaRPr kumimoji="0" lang="id-ID"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Top Down Budgeting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Bottom Up Budgeting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Activity-Based Costing</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www.principlesofaccounting.com/ART/c21art/budgetorganizationchartopdown1.jpg"/>
          <p:cNvPicPr>
            <a:picLocks noChangeAspect="1" noChangeArrowheads="1"/>
          </p:cNvPicPr>
          <p:nvPr/>
        </p:nvPicPr>
        <p:blipFill>
          <a:blip r:embed="rId2" cstate="print"/>
          <a:srcRect/>
          <a:stretch>
            <a:fillRect/>
          </a:stretch>
        </p:blipFill>
        <p:spPr bwMode="auto">
          <a:xfrm>
            <a:off x="2133600" y="4419600"/>
            <a:ext cx="4857750" cy="2438400"/>
          </a:xfrm>
          <a:prstGeom prst="rect">
            <a:avLst/>
          </a:prstGeom>
          <a:noFill/>
        </p:spPr>
      </p:pic>
      <p:sp>
        <p:nvSpPr>
          <p:cNvPr id="3"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600" b="0" i="0" u="none" strike="noStrike" kern="1200" cap="none" spc="0" normalizeH="0" baseline="0" noProof="0" smtClean="0">
                <a:ln>
                  <a:noFill/>
                </a:ln>
                <a:solidFill>
                  <a:schemeClr val="tx1"/>
                </a:solidFill>
                <a:effectLst/>
                <a:uLnTx/>
                <a:uFillTx/>
                <a:latin typeface="+mj-lt"/>
                <a:ea typeface="+mj-ea"/>
                <a:cs typeface="+mj-cs"/>
              </a:rPr>
              <a:t>Top Down Estimating</a:t>
            </a:r>
            <a:endParaRPr kumimoji="0" lang="id-ID"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smtClean="0">
                <a:ln>
                  <a:noFill/>
                </a:ln>
                <a:solidFill>
                  <a:schemeClr val="tx1"/>
                </a:solidFill>
                <a:effectLst/>
                <a:uLnTx/>
                <a:uFillTx/>
                <a:latin typeface="+mn-lt"/>
                <a:ea typeface="+mn-ea"/>
                <a:cs typeface="+mn-cs"/>
              </a:rPr>
              <a:t>Top down estimates usually are derived from someone who uses experience and/or information to determine the project duration and total cost. These estimates are sometimes made by top managers who have very little knowledge of the processes used to complete the project.</a:t>
            </a: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TotalTime>
  <Words>1932</Words>
  <Application>Microsoft Office PowerPoint</Application>
  <PresentationFormat>On-screen Show (4:3)</PresentationFormat>
  <Paragraphs>903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PROJECT ESTIMATION</vt:lpstr>
      <vt:lpstr>Why Estimating Time &amp; Cost Are Important </vt:lpstr>
      <vt:lpstr>The Relationship among WBS, Scheduling, and Budgeting</vt:lpstr>
      <vt:lpstr>Factors Influencing The Quality of Estimates</vt:lpstr>
      <vt:lpstr>Estimating Guidelines for Times, Costs, and Resources</vt:lpstr>
      <vt:lpstr>Problems with Cost Estimation</vt:lpstr>
      <vt:lpstr>Slide 8</vt:lpstr>
      <vt:lpstr>Slide 9</vt:lpstr>
      <vt:lpstr>Slide 10</vt:lpstr>
      <vt:lpstr>Activity-Based Costing</vt:lpstr>
      <vt:lpstr>Condition for Preferring Top-Down or Bottom-Up Time and Cost Estimates</vt:lpstr>
      <vt:lpstr>Top-Down and Bottom-Up Estimates</vt:lpstr>
      <vt:lpstr>Slide 14</vt:lpstr>
      <vt:lpstr>Direct vs Indirect Costs</vt:lpstr>
      <vt:lpstr>Recurring vs. Nonrecurring Costs</vt:lpstr>
      <vt:lpstr>Fixed vs. Variable Costs</vt:lpstr>
      <vt:lpstr>Normal vs Expedited Cost</vt:lpstr>
      <vt:lpstr>Cost Classification</vt:lpstr>
      <vt:lpstr>Time and Cost Estimate Accuracy by Type of Project</vt:lpstr>
      <vt:lpstr>TOP DOWN  APORTION METHOD EXAMPLE</vt:lpstr>
      <vt:lpstr>BUILDING COST ESTIMATION  TOP DOWN RATIO METHOD - example (CIPTA KARYA  &amp; TATA RUANG, BANDUNG 2008)</vt:lpstr>
      <vt:lpstr>NATIONAL INFLATION</vt:lpstr>
      <vt:lpstr>BUILDING COST ESTIMATION  BOTTOM UP METHOD - example</vt:lpstr>
      <vt:lpstr>BUILDING COST ESTIMATION  BOTTOM UP METHOD - example</vt:lpstr>
      <vt:lpstr>BUILDING COST ESTIMATION  BOTTOM UP METHOD - example</vt:lpstr>
      <vt:lpstr>EXAMPLE OF TIME-PHASED BUDGET</vt:lpstr>
      <vt:lpstr>Slide 28</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Executive</cp:lastModifiedBy>
  <cp:revision>91</cp:revision>
  <dcterms:created xsi:type="dcterms:W3CDTF">2011-03-24T08:51:10Z</dcterms:created>
  <dcterms:modified xsi:type="dcterms:W3CDTF">2013-07-27T00:40:57Z</dcterms:modified>
</cp:coreProperties>
</file>