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2"/>
  </p:notesMasterIdLst>
  <p:handoutMasterIdLst>
    <p:handoutMasterId r:id="rId33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5" r:id="rId12"/>
    <p:sldId id="264" r:id="rId13"/>
    <p:sldId id="263" r:id="rId14"/>
    <p:sldId id="268" r:id="rId15"/>
    <p:sldId id="267" r:id="rId16"/>
    <p:sldId id="270" r:id="rId17"/>
    <p:sldId id="266" r:id="rId18"/>
    <p:sldId id="275" r:id="rId19"/>
    <p:sldId id="276" r:id="rId20"/>
    <p:sldId id="269" r:id="rId21"/>
    <p:sldId id="271" r:id="rId22"/>
    <p:sldId id="273" r:id="rId23"/>
    <p:sldId id="272" r:id="rId24"/>
    <p:sldId id="278" r:id="rId25"/>
    <p:sldId id="274" r:id="rId26"/>
    <p:sldId id="280" r:id="rId27"/>
    <p:sldId id="281" r:id="rId28"/>
    <p:sldId id="279" r:id="rId29"/>
    <p:sldId id="282" r:id="rId30"/>
    <p:sldId id="277" r:id="rId31"/>
  </p:sldIdLst>
  <p:sldSz cx="9144000" cy="6858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2AE883-DF1F-4D48-BAA1-CF1C968D552E}" type="datetimeFigureOut">
              <a:rPr lang="id-ID" smtClean="0"/>
              <a:pPr/>
              <a:t>09/09/2013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854317-DA45-4B5A-8C7B-FE332CBDC4E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2228063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32ECC7-5F9F-4A16-A81D-385F8557D000}" type="datetimeFigureOut">
              <a:rPr lang="id-ID" smtClean="0"/>
              <a:pPr/>
              <a:t>09/09/2013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8B2708-0FF3-42A7-BBB2-C510BB43FF85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279966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B2708-0FF3-42A7-BBB2-C510BB43FF85}" type="slidenum">
              <a:rPr lang="id-ID" smtClean="0"/>
              <a:pPr/>
              <a:t>1</a:t>
            </a:fld>
            <a:endParaRPr lang="id-ID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B2708-0FF3-42A7-BBB2-C510BB43FF85}" type="slidenum">
              <a:rPr lang="id-ID" smtClean="0"/>
              <a:pPr/>
              <a:t>10</a:t>
            </a:fld>
            <a:endParaRPr lang="id-ID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B2708-0FF3-42A7-BBB2-C510BB43FF85}" type="slidenum">
              <a:rPr lang="id-ID" smtClean="0"/>
              <a:pPr/>
              <a:t>11</a:t>
            </a:fld>
            <a:endParaRPr lang="id-ID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B2708-0FF3-42A7-BBB2-C510BB43FF85}" type="slidenum">
              <a:rPr lang="id-ID" smtClean="0"/>
              <a:pPr/>
              <a:t>12</a:t>
            </a:fld>
            <a:endParaRPr lang="id-ID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B2708-0FF3-42A7-BBB2-C510BB43FF85}" type="slidenum">
              <a:rPr lang="id-ID" smtClean="0"/>
              <a:pPr/>
              <a:t>13</a:t>
            </a:fld>
            <a:endParaRPr lang="id-ID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B2708-0FF3-42A7-BBB2-C510BB43FF85}" type="slidenum">
              <a:rPr lang="id-ID" smtClean="0"/>
              <a:pPr/>
              <a:t>14</a:t>
            </a:fld>
            <a:endParaRPr lang="id-ID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B2708-0FF3-42A7-BBB2-C510BB43FF85}" type="slidenum">
              <a:rPr lang="id-ID" smtClean="0"/>
              <a:pPr/>
              <a:t>15</a:t>
            </a:fld>
            <a:endParaRPr lang="id-ID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B2708-0FF3-42A7-BBB2-C510BB43FF85}" type="slidenum">
              <a:rPr lang="id-ID" smtClean="0"/>
              <a:pPr/>
              <a:t>16</a:t>
            </a:fld>
            <a:endParaRPr lang="id-ID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B2708-0FF3-42A7-BBB2-C510BB43FF85}" type="slidenum">
              <a:rPr lang="id-ID" smtClean="0"/>
              <a:pPr/>
              <a:t>17</a:t>
            </a:fld>
            <a:endParaRPr lang="id-ID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B2708-0FF3-42A7-BBB2-C510BB43FF85}" type="slidenum">
              <a:rPr lang="id-ID" smtClean="0"/>
              <a:pPr/>
              <a:t>18</a:t>
            </a:fld>
            <a:endParaRPr lang="id-ID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B2708-0FF3-42A7-BBB2-C510BB43FF85}" type="slidenum">
              <a:rPr lang="id-ID" smtClean="0"/>
              <a:pPr/>
              <a:t>19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B2708-0FF3-42A7-BBB2-C510BB43FF85}" type="slidenum">
              <a:rPr lang="id-ID" smtClean="0"/>
              <a:pPr/>
              <a:t>2</a:t>
            </a:fld>
            <a:endParaRPr lang="id-ID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B2708-0FF3-42A7-BBB2-C510BB43FF85}" type="slidenum">
              <a:rPr lang="id-ID" smtClean="0"/>
              <a:pPr/>
              <a:t>20</a:t>
            </a:fld>
            <a:endParaRPr lang="id-ID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B2708-0FF3-42A7-BBB2-C510BB43FF85}" type="slidenum">
              <a:rPr lang="id-ID" smtClean="0"/>
              <a:pPr/>
              <a:t>21</a:t>
            </a:fld>
            <a:endParaRPr lang="id-ID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B2708-0FF3-42A7-BBB2-C510BB43FF85}" type="slidenum">
              <a:rPr lang="id-ID" smtClean="0"/>
              <a:pPr/>
              <a:t>22</a:t>
            </a:fld>
            <a:endParaRPr lang="id-ID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B2708-0FF3-42A7-BBB2-C510BB43FF85}" type="slidenum">
              <a:rPr lang="id-ID" smtClean="0"/>
              <a:pPr/>
              <a:t>23</a:t>
            </a:fld>
            <a:endParaRPr lang="id-ID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B2708-0FF3-42A7-BBB2-C510BB43FF85}" type="slidenum">
              <a:rPr lang="id-ID" smtClean="0"/>
              <a:pPr/>
              <a:t>24</a:t>
            </a:fld>
            <a:endParaRPr lang="id-ID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B2708-0FF3-42A7-BBB2-C510BB43FF85}" type="slidenum">
              <a:rPr lang="id-ID" smtClean="0"/>
              <a:pPr/>
              <a:t>25</a:t>
            </a:fld>
            <a:endParaRPr lang="id-ID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B2708-0FF3-42A7-BBB2-C510BB43FF85}" type="slidenum">
              <a:rPr lang="id-ID" smtClean="0"/>
              <a:pPr/>
              <a:t>26</a:t>
            </a:fld>
            <a:endParaRPr lang="id-ID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B2708-0FF3-42A7-BBB2-C510BB43FF85}" type="slidenum">
              <a:rPr lang="id-ID" smtClean="0"/>
              <a:pPr/>
              <a:t>27</a:t>
            </a:fld>
            <a:endParaRPr lang="id-ID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B2708-0FF3-42A7-BBB2-C510BB43FF85}" type="slidenum">
              <a:rPr lang="id-ID" smtClean="0"/>
              <a:pPr/>
              <a:t>3</a:t>
            </a:fld>
            <a:endParaRPr lang="id-ID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B2708-0FF3-42A7-BBB2-C510BB43FF85}" type="slidenum">
              <a:rPr lang="id-ID" smtClean="0"/>
              <a:pPr/>
              <a:t>4</a:t>
            </a:fld>
            <a:endParaRPr lang="id-ID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B2708-0FF3-42A7-BBB2-C510BB43FF85}" type="slidenum">
              <a:rPr lang="id-ID" smtClean="0"/>
              <a:pPr/>
              <a:t>5</a:t>
            </a:fld>
            <a:endParaRPr lang="id-ID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B2708-0FF3-42A7-BBB2-C510BB43FF85}" type="slidenum">
              <a:rPr lang="id-ID" smtClean="0"/>
              <a:pPr/>
              <a:t>6</a:t>
            </a:fld>
            <a:endParaRPr lang="id-ID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B2708-0FF3-42A7-BBB2-C510BB43FF85}" type="slidenum">
              <a:rPr lang="id-ID" smtClean="0"/>
              <a:pPr/>
              <a:t>7</a:t>
            </a:fld>
            <a:endParaRPr lang="id-ID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B2708-0FF3-42A7-BBB2-C510BB43FF85}" type="slidenum">
              <a:rPr lang="id-ID" smtClean="0"/>
              <a:pPr/>
              <a:t>8</a:t>
            </a:fld>
            <a:endParaRPr lang="id-ID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B2708-0FF3-42A7-BBB2-C510BB43FF85}" type="slidenum">
              <a:rPr lang="id-ID" smtClean="0"/>
              <a:pPr/>
              <a:t>9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2130425"/>
            <a:ext cx="5638800" cy="1470025"/>
          </a:xfrm>
        </p:spPr>
        <p:txBody>
          <a:bodyPr/>
          <a:lstStyle/>
          <a:p>
            <a:r>
              <a:rPr lang="id-ID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76600" y="3886200"/>
            <a:ext cx="5486400" cy="106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d-ID" smtClean="0"/>
              <a:t>Click to edit Master subtitle style</a:t>
            </a:r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d-ID" smtClean="0"/>
              <a:t>Click to edit Master text styles</a:t>
            </a:r>
          </a:p>
          <a:p>
            <a:pPr lvl="1"/>
            <a:r>
              <a:rPr lang="id-ID" smtClean="0"/>
              <a:t>Second level</a:t>
            </a:r>
          </a:p>
          <a:p>
            <a:pPr lvl="2"/>
            <a:r>
              <a:rPr lang="id-ID" smtClean="0"/>
              <a:t>Third level</a:t>
            </a:r>
          </a:p>
          <a:p>
            <a:pPr lvl="3"/>
            <a:r>
              <a:rPr lang="id-ID" smtClean="0"/>
              <a:t>Fourth level</a:t>
            </a:r>
          </a:p>
          <a:p>
            <a:pPr lvl="4"/>
            <a:r>
              <a:rPr lang="id-ID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8DC1-D84B-4D34-971E-E1E98D2FE180}" type="datetimeFigureOut">
              <a:rPr lang="id-ID" smtClean="0"/>
              <a:pPr/>
              <a:t>09/09/2013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EC1D-FFB4-4DA8-BD14-47E4AA304F8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d-ID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d-ID" smtClean="0"/>
              <a:t>Click to edit Master text styles</a:t>
            </a:r>
          </a:p>
          <a:p>
            <a:pPr lvl="1"/>
            <a:r>
              <a:rPr lang="id-ID" smtClean="0"/>
              <a:t>Second level</a:t>
            </a:r>
          </a:p>
          <a:p>
            <a:pPr lvl="2"/>
            <a:r>
              <a:rPr lang="id-ID" smtClean="0"/>
              <a:t>Third level</a:t>
            </a:r>
          </a:p>
          <a:p>
            <a:pPr lvl="3"/>
            <a:r>
              <a:rPr lang="id-ID" smtClean="0"/>
              <a:t>Fourth level</a:t>
            </a:r>
          </a:p>
          <a:p>
            <a:pPr lvl="4"/>
            <a:r>
              <a:rPr lang="id-ID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8DC1-D84B-4D34-971E-E1E98D2FE180}" type="datetimeFigureOut">
              <a:rPr lang="id-ID" smtClean="0"/>
              <a:pPr/>
              <a:t>09/09/2013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EC1D-FFB4-4DA8-BD14-47E4AA304F8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d-ID" smtClean="0"/>
              <a:t>Click to edit Master text styles</a:t>
            </a:r>
          </a:p>
          <a:p>
            <a:pPr lvl="1"/>
            <a:r>
              <a:rPr lang="id-ID" smtClean="0"/>
              <a:t>Second level</a:t>
            </a:r>
          </a:p>
          <a:p>
            <a:pPr lvl="2"/>
            <a:r>
              <a:rPr lang="id-ID" smtClean="0"/>
              <a:t>Third level</a:t>
            </a:r>
          </a:p>
          <a:p>
            <a:pPr lvl="3"/>
            <a:r>
              <a:rPr lang="id-ID" smtClean="0"/>
              <a:t>Fourth level</a:t>
            </a:r>
          </a:p>
          <a:p>
            <a:pPr lvl="4"/>
            <a:r>
              <a:rPr lang="id-ID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8DC1-D84B-4D34-971E-E1E98D2FE180}" type="datetimeFigureOut">
              <a:rPr lang="id-ID" smtClean="0"/>
              <a:pPr/>
              <a:t>09/09/2013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EC1D-FFB4-4DA8-BD14-47E4AA304F8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399" y="4406900"/>
            <a:ext cx="605631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d-ID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399" y="3733800"/>
            <a:ext cx="6056313" cy="67310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8DC1-D84B-4D34-971E-E1E98D2FE180}" type="datetimeFigureOut">
              <a:rPr lang="id-ID" smtClean="0"/>
              <a:pPr/>
              <a:t>09/09/2013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EC1D-FFB4-4DA8-BD14-47E4AA304F8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d-ID" smtClean="0"/>
              <a:t>Click to edit Master text styles</a:t>
            </a:r>
          </a:p>
          <a:p>
            <a:pPr lvl="1"/>
            <a:r>
              <a:rPr lang="id-ID" smtClean="0"/>
              <a:t>Second level</a:t>
            </a:r>
          </a:p>
          <a:p>
            <a:pPr lvl="2"/>
            <a:r>
              <a:rPr lang="id-ID" smtClean="0"/>
              <a:t>Third level</a:t>
            </a:r>
          </a:p>
          <a:p>
            <a:pPr lvl="3"/>
            <a:r>
              <a:rPr lang="id-ID" smtClean="0"/>
              <a:t>Fourth level</a:t>
            </a:r>
          </a:p>
          <a:p>
            <a:pPr lvl="4"/>
            <a:r>
              <a:rPr lang="id-ID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d-ID" smtClean="0"/>
              <a:t>Click to edit Master text styles</a:t>
            </a:r>
          </a:p>
          <a:p>
            <a:pPr lvl="1"/>
            <a:r>
              <a:rPr lang="id-ID" smtClean="0"/>
              <a:t>Second level</a:t>
            </a:r>
          </a:p>
          <a:p>
            <a:pPr lvl="2"/>
            <a:r>
              <a:rPr lang="id-ID" smtClean="0"/>
              <a:t>Third level</a:t>
            </a:r>
          </a:p>
          <a:p>
            <a:pPr lvl="3"/>
            <a:r>
              <a:rPr lang="id-ID" smtClean="0"/>
              <a:t>Fourth level</a:t>
            </a:r>
          </a:p>
          <a:p>
            <a:pPr lvl="4"/>
            <a:r>
              <a:rPr lang="id-ID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8DC1-D84B-4D34-971E-E1E98D2FE180}" type="datetimeFigureOut">
              <a:rPr lang="id-ID" smtClean="0"/>
              <a:pPr/>
              <a:t>09/09/2013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EC1D-FFB4-4DA8-BD14-47E4AA304F8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d-ID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d-ID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d-ID" smtClean="0"/>
              <a:t>Click to edit Master text styles</a:t>
            </a:r>
          </a:p>
          <a:p>
            <a:pPr lvl="1"/>
            <a:r>
              <a:rPr lang="id-ID" smtClean="0"/>
              <a:t>Second level</a:t>
            </a:r>
          </a:p>
          <a:p>
            <a:pPr lvl="2"/>
            <a:r>
              <a:rPr lang="id-ID" smtClean="0"/>
              <a:t>Third level</a:t>
            </a:r>
          </a:p>
          <a:p>
            <a:pPr lvl="3"/>
            <a:r>
              <a:rPr lang="id-ID" smtClean="0"/>
              <a:t>Fourth level</a:t>
            </a:r>
          </a:p>
          <a:p>
            <a:pPr lvl="4"/>
            <a:r>
              <a:rPr lang="id-ID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d-ID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d-ID" smtClean="0"/>
              <a:t>Click to edit Master text styles</a:t>
            </a:r>
          </a:p>
          <a:p>
            <a:pPr lvl="1"/>
            <a:r>
              <a:rPr lang="id-ID" smtClean="0"/>
              <a:t>Second level</a:t>
            </a:r>
          </a:p>
          <a:p>
            <a:pPr lvl="2"/>
            <a:r>
              <a:rPr lang="id-ID" smtClean="0"/>
              <a:t>Third level</a:t>
            </a:r>
          </a:p>
          <a:p>
            <a:pPr lvl="3"/>
            <a:r>
              <a:rPr lang="id-ID" smtClean="0"/>
              <a:t>Fourth level</a:t>
            </a:r>
          </a:p>
          <a:p>
            <a:pPr lvl="4"/>
            <a:r>
              <a:rPr lang="id-ID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8DC1-D84B-4D34-971E-E1E98D2FE180}" type="datetimeFigureOut">
              <a:rPr lang="id-ID" smtClean="0"/>
              <a:pPr/>
              <a:t>09/09/2013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EC1D-FFB4-4DA8-BD14-47E4AA304F8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8DC1-D84B-4D34-971E-E1E98D2FE180}" type="datetimeFigureOut">
              <a:rPr lang="id-ID" smtClean="0"/>
              <a:pPr/>
              <a:t>09/09/2013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EC1D-FFB4-4DA8-BD14-47E4AA304F8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8DC1-D84B-4D34-971E-E1E98D2FE180}" type="datetimeFigureOut">
              <a:rPr lang="id-ID" smtClean="0"/>
              <a:pPr/>
              <a:t>09/09/2013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EC1D-FFB4-4DA8-BD14-47E4AA304F8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d-ID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d-ID" smtClean="0"/>
              <a:t>Click to edit Master text styles</a:t>
            </a:r>
          </a:p>
          <a:p>
            <a:pPr lvl="1"/>
            <a:r>
              <a:rPr lang="id-ID" smtClean="0"/>
              <a:t>Second level</a:t>
            </a:r>
          </a:p>
          <a:p>
            <a:pPr lvl="2"/>
            <a:r>
              <a:rPr lang="id-ID" smtClean="0"/>
              <a:t>Third level</a:t>
            </a:r>
          </a:p>
          <a:p>
            <a:pPr lvl="3"/>
            <a:r>
              <a:rPr lang="id-ID" smtClean="0"/>
              <a:t>Fourth level</a:t>
            </a:r>
          </a:p>
          <a:p>
            <a:pPr lvl="4"/>
            <a:r>
              <a:rPr lang="id-ID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d-ID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8DC1-D84B-4D34-971E-E1E98D2FE180}" type="datetimeFigureOut">
              <a:rPr lang="id-ID" smtClean="0"/>
              <a:pPr/>
              <a:t>09/09/2013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EC1D-FFB4-4DA8-BD14-47E4AA304F8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d-ID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d-ID" smtClean="0"/>
              <a:t>Click icon to add picture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d-ID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8DC1-D84B-4D34-971E-E1E98D2FE180}" type="datetimeFigureOut">
              <a:rPr lang="id-ID" smtClean="0"/>
              <a:pPr/>
              <a:t>09/09/2013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EC1D-FFB4-4DA8-BD14-47E4AA304F8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Documents and Settings\walterl\Local Settings\Temporary Internet Files\Content.IE5\8QFQOUW9\MPj04389420000[1].jpg"/>
          <p:cNvPicPr>
            <a:picLocks noChangeAspect="1" noChangeArrowheads="1"/>
          </p:cNvPicPr>
          <p:nvPr/>
        </p:nvPicPr>
        <p:blipFill>
          <a:blip r:embed="rId13" cstate="print"/>
          <a:srcRect l="10000" t="1052" r="1429"/>
          <a:stretch>
            <a:fillRect/>
          </a:stretch>
        </p:blipFill>
        <p:spPr bwMode="auto">
          <a:xfrm flipH="1">
            <a:off x="-1" y="-11725"/>
            <a:ext cx="9144000" cy="6869725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bg1">
              <a:alpha val="60000"/>
            </a:schemeClr>
          </a:solidFill>
          <a:effectLst>
            <a:softEdge rad="31750"/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d-ID" smtClean="0"/>
              <a:t>Click to edit Master title style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chemeClr val="bg1">
              <a:alpha val="60000"/>
            </a:schemeClr>
          </a:solidFill>
          <a:effectLst>
            <a:softEdge rad="31750"/>
          </a:effectLst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d-ID" smtClean="0"/>
              <a:t>Click to edit Master text styles</a:t>
            </a:r>
          </a:p>
          <a:p>
            <a:pPr lvl="1"/>
            <a:r>
              <a:rPr lang="id-ID" smtClean="0"/>
              <a:t>Second level</a:t>
            </a:r>
          </a:p>
          <a:p>
            <a:pPr lvl="2"/>
            <a:r>
              <a:rPr lang="id-ID" smtClean="0"/>
              <a:t>Third level</a:t>
            </a:r>
          </a:p>
          <a:p>
            <a:pPr lvl="3"/>
            <a:r>
              <a:rPr lang="id-ID" smtClean="0"/>
              <a:t>Fourth level</a:t>
            </a:r>
          </a:p>
          <a:p>
            <a:pPr lvl="4"/>
            <a:r>
              <a:rPr lang="id-ID" smtClean="0"/>
              <a:t>Fifth level</a:t>
            </a:r>
            <a:endParaRPr lang="id-ID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solidFill>
            <a:schemeClr val="bg1">
              <a:alpha val="60000"/>
            </a:schemeClr>
          </a:solidFill>
          <a:effectLst>
            <a:softEdge rad="31750"/>
          </a:effectLst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Maiandra GD" pitchFamily="34" charset="0"/>
              </a:defRPr>
            </a:lvl1pPr>
          </a:lstStyle>
          <a:p>
            <a:fld id="{3FDA8DC1-D84B-4D34-971E-E1E98D2FE180}" type="datetimeFigureOut">
              <a:rPr lang="id-ID" smtClean="0"/>
              <a:pPr/>
              <a:t>09/09/2013</a:t>
            </a:fld>
            <a:endParaRPr lang="id-ID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solidFill>
            <a:schemeClr val="bg1">
              <a:alpha val="60000"/>
            </a:schemeClr>
          </a:solidFill>
          <a:effectLst>
            <a:softEdge rad="31750"/>
          </a:effectLst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Maiandra GD" pitchFamily="34" charset="0"/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solidFill>
            <a:schemeClr val="bg1">
              <a:alpha val="60000"/>
            </a:schemeClr>
          </a:solidFill>
          <a:effectLst>
            <a:softEdge rad="31750"/>
          </a:effectLst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Maiandra GD" pitchFamily="34" charset="0"/>
              </a:defRPr>
            </a:lvl1pPr>
          </a:lstStyle>
          <a:p>
            <a:fld id="{F4E9EC1D-FFB4-4DA8-BD14-47E4AA304F8D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65000"/>
              <a:lumOff val="35000"/>
            </a:schemeClr>
          </a:solidFill>
          <a:latin typeface="Maiandra GD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65000"/>
              <a:lumOff val="35000"/>
            </a:schemeClr>
          </a:solidFill>
          <a:latin typeface="Maiandra GD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65000"/>
              <a:lumOff val="35000"/>
            </a:schemeClr>
          </a:solidFill>
          <a:latin typeface="Maiandra GD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Maiandra GD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65000"/>
              <a:lumOff val="35000"/>
            </a:schemeClr>
          </a:solidFill>
          <a:latin typeface="Maiandra GD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Maiandra GD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d-ID" sz="4000" dirty="0" smtClean="0"/>
              <a:t/>
            </a:r>
            <a:br>
              <a:rPr lang="id-ID" sz="4000" dirty="0" smtClean="0"/>
            </a:br>
            <a:r>
              <a:rPr lang="id-ID" sz="4000" dirty="0" smtClean="0">
                <a:solidFill>
                  <a:schemeClr val="tx1"/>
                </a:solidFill>
              </a:rPr>
              <a:t>Kontrak Perkuliahan dan Pengenalan Riset Operasi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76600" y="3886200"/>
            <a:ext cx="5486400" cy="1270992"/>
          </a:xfrm>
        </p:spPr>
        <p:txBody>
          <a:bodyPr/>
          <a:lstStyle/>
          <a:p>
            <a:r>
              <a:rPr lang="id-ID" dirty="0" smtClean="0">
                <a:solidFill>
                  <a:schemeClr val="tx1"/>
                </a:solidFill>
              </a:rPr>
              <a:t>Pertemuan ke-1</a:t>
            </a:r>
          </a:p>
          <a:p>
            <a:r>
              <a:rPr lang="id-ID" dirty="0" smtClean="0">
                <a:solidFill>
                  <a:schemeClr val="tx1"/>
                </a:solidFill>
              </a:rPr>
              <a:t>Dosen : Ednawati Rainarli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763688" y="260648"/>
            <a:ext cx="5638800" cy="1470025"/>
          </a:xfrm>
          <a:prstGeom prst="rect">
            <a:avLst/>
          </a:prstGeom>
          <a:solidFill>
            <a:schemeClr val="bg1">
              <a:alpha val="60000"/>
            </a:schemeClr>
          </a:solidFill>
          <a:effectLst>
            <a:softEdge rad="31750"/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4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aiandra GD" pitchFamily="34" charset="0"/>
                <a:ea typeface="+mj-ea"/>
                <a:cs typeface="+mj-cs"/>
              </a:rPr>
              <a:t>Riset Operasi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aiandra GD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25760"/>
            <a:ext cx="8229600" cy="1143000"/>
          </a:xfrm>
        </p:spPr>
        <p:txBody>
          <a:bodyPr/>
          <a:lstStyle/>
          <a:p>
            <a:r>
              <a:rPr lang="id-ID" dirty="0" smtClean="0">
                <a:solidFill>
                  <a:schemeClr val="tx1"/>
                </a:solidFill>
              </a:rPr>
              <a:t>Contoh </a:t>
            </a: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69160"/>
          </a:xfrm>
        </p:spPr>
        <p:txBody>
          <a:bodyPr>
            <a:normAutofit fontScale="92500"/>
          </a:bodyPr>
          <a:lstStyle/>
          <a:p>
            <a:r>
              <a:rPr lang="id-ID" dirty="0" smtClean="0">
                <a:solidFill>
                  <a:schemeClr val="tx1"/>
                </a:solidFill>
              </a:rPr>
              <a:t>Keterbatasan bahan baku pembuatan barang yang dikaitkan dengan keuntungan yang ingin dimaksimalkan/biaya yang ingin diminimalkan</a:t>
            </a:r>
          </a:p>
          <a:p>
            <a:r>
              <a:rPr lang="id-ID" dirty="0" smtClean="0">
                <a:solidFill>
                  <a:schemeClr val="tx1"/>
                </a:solidFill>
              </a:rPr>
              <a:t>Perusahaan listrik negara ingin mengkonstruksi lintasan/jalur distribusi listrik dari konsumen ke konsumen</a:t>
            </a:r>
          </a:p>
          <a:p>
            <a:r>
              <a:rPr lang="id-ID" dirty="0" smtClean="0">
                <a:solidFill>
                  <a:schemeClr val="tx1"/>
                </a:solidFill>
              </a:rPr>
              <a:t>Keterbatasan tempat penyimpanan dapat menampung produk-produk yang dihasilkan pabrik sehingga biaya yang digunakan minimal dan penggunaan gudang maksimal</a:t>
            </a:r>
            <a:endParaRPr lang="id-ID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tx1"/>
                </a:solidFill>
              </a:rPr>
              <a:t>Perkembangan RO</a:t>
            </a: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tx1"/>
                </a:solidFill>
              </a:rPr>
              <a:t>Dimulai pada masa perang dunia II di Inggris (mengalokasikan perlengkapan senjata yang terbatas)</a:t>
            </a:r>
          </a:p>
          <a:p>
            <a:r>
              <a:rPr lang="id-ID" dirty="0" smtClean="0">
                <a:solidFill>
                  <a:schemeClr val="tx1"/>
                </a:solidFill>
              </a:rPr>
              <a:t>Memasukkan ilmu politik, matematika, ekonomi, probabilitas dan statistika</a:t>
            </a:r>
          </a:p>
          <a:p>
            <a:r>
              <a:rPr lang="id-ID" dirty="0" smtClean="0">
                <a:solidFill>
                  <a:schemeClr val="tx1"/>
                </a:solidFill>
              </a:rPr>
              <a:t>RO berkembang seiring dengan perkembangan industri</a:t>
            </a:r>
          </a:p>
          <a:p>
            <a:endParaRPr lang="id-ID" dirty="0" smtClean="0">
              <a:solidFill>
                <a:schemeClr val="tx1"/>
              </a:solidFill>
            </a:endParaRPr>
          </a:p>
          <a:p>
            <a:endParaRPr lang="id-ID" dirty="0" smtClean="0">
              <a:solidFill>
                <a:schemeClr val="tx1"/>
              </a:solidFill>
            </a:endParaRPr>
          </a:p>
          <a:p>
            <a:endParaRPr lang="id-ID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tx1"/>
                </a:solidFill>
              </a:rPr>
              <a:t>Faktor yang berkontribusi</a:t>
            </a: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tx1"/>
                </a:solidFill>
              </a:rPr>
              <a:t>Perkembangan teknologi komputer </a:t>
            </a:r>
          </a:p>
          <a:p>
            <a:r>
              <a:rPr lang="id-ID" dirty="0" smtClean="0">
                <a:solidFill>
                  <a:schemeClr val="tx1"/>
                </a:solidFill>
              </a:rPr>
              <a:t>Kemajuan mendasar dalam pengembangan teknik yang ada pada RO</a:t>
            </a:r>
            <a:endParaRPr lang="id-ID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id-ID" dirty="0" smtClean="0">
                <a:solidFill>
                  <a:schemeClr val="tx1"/>
                </a:solidFill>
              </a:rPr>
              <a:t>Penerapan RO</a:t>
            </a: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SzTx/>
              <a:buFont typeface="Wingdings" pitchFamily="2" charset="2"/>
              <a:buChar char="ü"/>
            </a:pPr>
            <a:r>
              <a:rPr lang="id-ID" dirty="0" smtClean="0">
                <a:solidFill>
                  <a:schemeClr val="tx1"/>
                </a:solidFill>
              </a:rPr>
              <a:t>Akuntansi dan Keuangan</a:t>
            </a:r>
          </a:p>
          <a:p>
            <a:pPr marL="514350" indent="-514350">
              <a:buSzTx/>
              <a:buNone/>
            </a:pPr>
            <a:r>
              <a:rPr lang="id-ID" dirty="0" smtClean="0">
                <a:solidFill>
                  <a:schemeClr val="tx1"/>
                </a:solidFill>
              </a:rPr>
              <a:t>	- Pengalokasian modal investasi</a:t>
            </a:r>
          </a:p>
          <a:p>
            <a:pPr marL="514350" indent="-514350">
              <a:buSzTx/>
              <a:buNone/>
            </a:pPr>
            <a:r>
              <a:rPr lang="id-ID" dirty="0" smtClean="0">
                <a:solidFill>
                  <a:schemeClr val="tx1"/>
                </a:solidFill>
              </a:rPr>
              <a:t>	- Penentuan jumlah kelayakan kredit</a:t>
            </a:r>
          </a:p>
          <a:p>
            <a:pPr marL="514350" indent="-514350">
              <a:buSzTx/>
              <a:buNone/>
            </a:pPr>
            <a:endParaRPr lang="id-ID" dirty="0" smtClean="0">
              <a:solidFill>
                <a:schemeClr val="tx1"/>
              </a:solidFill>
            </a:endParaRPr>
          </a:p>
          <a:p>
            <a:pPr marL="514350" indent="-514350">
              <a:buSzTx/>
              <a:buFont typeface="Wingdings" pitchFamily="2" charset="2"/>
              <a:buChar char="ü"/>
            </a:pPr>
            <a:r>
              <a:rPr lang="id-ID" dirty="0" smtClean="0">
                <a:solidFill>
                  <a:schemeClr val="tx1"/>
                </a:solidFill>
              </a:rPr>
              <a:t>Pemasaran</a:t>
            </a:r>
          </a:p>
          <a:p>
            <a:pPr marL="514350" indent="-514350">
              <a:buSzTx/>
              <a:buNone/>
            </a:pPr>
            <a:r>
              <a:rPr lang="id-ID" dirty="0" smtClean="0">
                <a:solidFill>
                  <a:schemeClr val="tx1"/>
                </a:solidFill>
              </a:rPr>
              <a:t>	- Penentuan kombinasi produk terbaik    berdasarkan permintaan pasar</a:t>
            </a:r>
          </a:p>
          <a:p>
            <a:pPr marL="514350" indent="-514350">
              <a:buSzTx/>
              <a:buNone/>
            </a:pPr>
            <a:r>
              <a:rPr lang="id-ID" dirty="0" smtClean="0">
                <a:solidFill>
                  <a:schemeClr val="tx1"/>
                </a:solidFill>
              </a:rPr>
              <a:t>	- Alokasi iklan di berbagai media</a:t>
            </a:r>
          </a:p>
          <a:p>
            <a:pPr marL="514350" indent="-514350">
              <a:buSzTx/>
              <a:buNone/>
            </a:pPr>
            <a:r>
              <a:rPr lang="id-ID" dirty="0" smtClean="0">
                <a:solidFill>
                  <a:schemeClr val="tx1"/>
                </a:solidFill>
              </a:rPr>
              <a:t>	- Penugasan tenaga penjual ke wilayah pemasaran secara efektif</a:t>
            </a:r>
          </a:p>
          <a:p>
            <a:pPr marL="514350" indent="-514350">
              <a:buSzTx/>
              <a:buNone/>
            </a:pPr>
            <a:r>
              <a:rPr lang="id-ID" dirty="0" smtClean="0">
                <a:solidFill>
                  <a:schemeClr val="tx1"/>
                </a:solidFill>
              </a:rPr>
              <a:t>	- Penempatan lokasi gudang yg meminimumkan biaya distribusi</a:t>
            </a:r>
          </a:p>
          <a:p>
            <a:pPr marL="514350" indent="-514350">
              <a:buSzTx/>
              <a:buNone/>
            </a:pPr>
            <a:endParaRPr lang="id-ID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tx1"/>
                </a:solidFill>
              </a:rPr>
              <a:t>Penerapan RO</a:t>
            </a: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04800" indent="-304800">
              <a:buSzTx/>
              <a:buFont typeface="Wingdings" pitchFamily="2" charset="2"/>
              <a:buChar char="ü"/>
            </a:pPr>
            <a:r>
              <a:rPr lang="id-ID" dirty="0" smtClean="0">
                <a:solidFill>
                  <a:schemeClr val="tx1"/>
                </a:solidFill>
              </a:rPr>
              <a:t>Operasi produksi</a:t>
            </a:r>
          </a:p>
          <a:p>
            <a:pPr marL="304800" indent="-304800">
              <a:buSzTx/>
              <a:buNone/>
            </a:pPr>
            <a:r>
              <a:rPr lang="id-ID" dirty="0" smtClean="0">
                <a:solidFill>
                  <a:schemeClr val="tx1"/>
                </a:solidFill>
              </a:rPr>
              <a:t>	- Meminimumkan persediaan</a:t>
            </a:r>
          </a:p>
          <a:p>
            <a:pPr marL="304800" indent="-304800">
              <a:buSzTx/>
              <a:buNone/>
            </a:pPr>
            <a:r>
              <a:rPr lang="id-ID" dirty="0" smtClean="0">
                <a:solidFill>
                  <a:schemeClr val="tx1"/>
                </a:solidFill>
              </a:rPr>
              <a:t>	- Peningkatan kualitas operasi manufaktur</a:t>
            </a:r>
          </a:p>
          <a:p>
            <a:pPr marL="304800" indent="-304800">
              <a:buSzTx/>
              <a:buNone/>
            </a:pPr>
            <a:r>
              <a:rPr lang="id-ID" dirty="0" smtClean="0">
                <a:solidFill>
                  <a:schemeClr val="tx1"/>
                </a:solidFill>
              </a:rPr>
              <a:t>	- Penentuan bahan baku yang paling ekonomis bagi kebutuhan pelanggan</a:t>
            </a:r>
          </a:p>
          <a:p>
            <a:pPr marL="304800" indent="-304800">
              <a:buSzTx/>
              <a:buNone/>
            </a:pPr>
            <a:endParaRPr lang="id-ID" dirty="0" smtClean="0">
              <a:solidFill>
                <a:schemeClr val="tx1"/>
              </a:solidFill>
            </a:endParaRPr>
          </a:p>
          <a:p>
            <a:pPr marL="304800" indent="-304800">
              <a:buSzTx/>
              <a:buNone/>
            </a:pPr>
            <a:r>
              <a:rPr lang="id-ID" sz="4000" dirty="0" smtClean="0">
                <a:solidFill>
                  <a:srgbClr val="002060"/>
                </a:solidFill>
              </a:rPr>
              <a:t>Carilah contoh penggunaan RO dibidang lain</a:t>
            </a:r>
            <a:endParaRPr lang="id-ID" sz="4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>
                <a:solidFill>
                  <a:schemeClr val="tx1"/>
                </a:solidFill>
              </a:rPr>
              <a:t>Pengertian Model</a:t>
            </a: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tx1"/>
                </a:solidFill>
              </a:rPr>
              <a:t>Gambaran Ideal dari situasi nyata sehingga sifatnya yang kompleks dapat disederhanakan</a:t>
            </a:r>
          </a:p>
          <a:p>
            <a:r>
              <a:rPr lang="id-ID" dirty="0" smtClean="0">
                <a:solidFill>
                  <a:schemeClr val="tx1"/>
                </a:solidFill>
              </a:rPr>
              <a:t>OR menggunakan model simbolis/matematis, model simulasi dan model heuristik</a:t>
            </a:r>
            <a:endParaRPr lang="id-ID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>
                <a:solidFill>
                  <a:schemeClr val="tx1"/>
                </a:solidFill>
              </a:rPr>
              <a:t>Kaitan Model dan Penyelesaian Optimal</a:t>
            </a: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pPr>
              <a:buNone/>
            </a:pPr>
            <a:endParaRPr lang="id-ID" dirty="0"/>
          </a:p>
        </p:txBody>
      </p:sp>
      <p:sp>
        <p:nvSpPr>
          <p:cNvPr id="4" name="Rectangle 3"/>
          <p:cNvSpPr/>
          <p:nvPr/>
        </p:nvSpPr>
        <p:spPr>
          <a:xfrm>
            <a:off x="539552" y="1700808"/>
            <a:ext cx="158417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MASALAH</a:t>
            </a:r>
            <a:endParaRPr lang="id-ID" dirty="0"/>
          </a:p>
        </p:txBody>
      </p:sp>
      <p:sp>
        <p:nvSpPr>
          <p:cNvPr id="5" name="Right Arrow 4"/>
          <p:cNvSpPr/>
          <p:nvPr/>
        </p:nvSpPr>
        <p:spPr>
          <a:xfrm>
            <a:off x="2339752" y="1844824"/>
            <a:ext cx="115212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Cloud 5"/>
          <p:cNvSpPr/>
          <p:nvPr/>
        </p:nvSpPr>
        <p:spPr>
          <a:xfrm>
            <a:off x="3707904" y="1628800"/>
            <a:ext cx="2160240" cy="122413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ABSTRAKSI MASALAH KE MODEL</a:t>
            </a:r>
            <a:endParaRPr lang="id-ID" dirty="0"/>
          </a:p>
        </p:txBody>
      </p:sp>
      <p:sp>
        <p:nvSpPr>
          <p:cNvPr id="7" name="Bent Arrow 6"/>
          <p:cNvSpPr/>
          <p:nvPr/>
        </p:nvSpPr>
        <p:spPr>
          <a:xfrm rot="5400000">
            <a:off x="5904148" y="1952836"/>
            <a:ext cx="1008112" cy="93610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868144" y="2996952"/>
            <a:ext cx="158417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MODEL</a:t>
            </a:r>
            <a:endParaRPr lang="id-ID" dirty="0"/>
          </a:p>
        </p:txBody>
      </p:sp>
      <p:sp>
        <p:nvSpPr>
          <p:cNvPr id="9" name="Bent Arrow 8"/>
          <p:cNvSpPr/>
          <p:nvPr/>
        </p:nvSpPr>
        <p:spPr>
          <a:xfrm rot="5400000">
            <a:off x="7560332" y="3248980"/>
            <a:ext cx="936104" cy="1008112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10" name="Cloud 9"/>
          <p:cNvSpPr/>
          <p:nvPr/>
        </p:nvSpPr>
        <p:spPr>
          <a:xfrm>
            <a:off x="6948264" y="4293096"/>
            <a:ext cx="1728192" cy="86409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ANALISIS</a:t>
            </a:r>
            <a:endParaRPr lang="id-ID" dirty="0"/>
          </a:p>
        </p:txBody>
      </p:sp>
      <p:sp>
        <p:nvSpPr>
          <p:cNvPr id="12" name="Rectangle 11"/>
          <p:cNvSpPr/>
          <p:nvPr/>
        </p:nvSpPr>
        <p:spPr>
          <a:xfrm>
            <a:off x="5508104" y="5589240"/>
            <a:ext cx="165618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PENYELESAIAN</a:t>
            </a:r>
            <a:endParaRPr lang="id-ID" dirty="0"/>
          </a:p>
        </p:txBody>
      </p:sp>
      <p:sp>
        <p:nvSpPr>
          <p:cNvPr id="13" name="Bent Arrow 12"/>
          <p:cNvSpPr/>
          <p:nvPr/>
        </p:nvSpPr>
        <p:spPr>
          <a:xfrm rot="10800000">
            <a:off x="7308303" y="5157192"/>
            <a:ext cx="936103" cy="1008112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14" name="Left Arrow 13"/>
          <p:cNvSpPr/>
          <p:nvPr/>
        </p:nvSpPr>
        <p:spPr>
          <a:xfrm>
            <a:off x="4067944" y="5805264"/>
            <a:ext cx="1296144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5" name="Cloud 14"/>
          <p:cNvSpPr/>
          <p:nvPr/>
        </p:nvSpPr>
        <p:spPr>
          <a:xfrm>
            <a:off x="1691680" y="5301208"/>
            <a:ext cx="2376264" cy="108012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INTERPRETASI</a:t>
            </a:r>
            <a:endParaRPr lang="id-ID" dirty="0"/>
          </a:p>
        </p:txBody>
      </p:sp>
      <p:sp>
        <p:nvSpPr>
          <p:cNvPr id="16" name="Rectangle 15"/>
          <p:cNvSpPr/>
          <p:nvPr/>
        </p:nvSpPr>
        <p:spPr>
          <a:xfrm>
            <a:off x="2843808" y="3429000"/>
            <a:ext cx="201622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INTUISI &amp; PENGALAMAN</a:t>
            </a:r>
            <a:endParaRPr lang="id-ID" dirty="0"/>
          </a:p>
        </p:txBody>
      </p:sp>
      <p:sp>
        <p:nvSpPr>
          <p:cNvPr id="17" name="Left Arrow 16"/>
          <p:cNvSpPr/>
          <p:nvPr/>
        </p:nvSpPr>
        <p:spPr>
          <a:xfrm rot="16200000">
            <a:off x="3095836" y="4617132"/>
            <a:ext cx="864096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8" name="Bent Arrow 17"/>
          <p:cNvSpPr/>
          <p:nvPr/>
        </p:nvSpPr>
        <p:spPr>
          <a:xfrm rot="16200000">
            <a:off x="467544" y="4869160"/>
            <a:ext cx="1368152" cy="93610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67544" y="3717032"/>
            <a:ext cx="180020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PEMBUATAN KEPUTUSAN</a:t>
            </a:r>
            <a:endParaRPr lang="id-ID" dirty="0"/>
          </a:p>
        </p:txBody>
      </p:sp>
      <p:sp>
        <p:nvSpPr>
          <p:cNvPr id="20" name="Left Arrow 19"/>
          <p:cNvSpPr/>
          <p:nvPr/>
        </p:nvSpPr>
        <p:spPr>
          <a:xfrm rot="5400000">
            <a:off x="323528" y="2780928"/>
            <a:ext cx="1224136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tx1"/>
                </a:solidFill>
              </a:rPr>
              <a:t>Berdasarkan Ketersediaan Data</a:t>
            </a: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pPr marL="304800" indent="-304800">
              <a:buFont typeface="Wingdings" pitchFamily="2" charset="2"/>
              <a:buChar char="v"/>
            </a:pPr>
            <a:r>
              <a:rPr lang="id-ID" dirty="0" smtClean="0">
                <a:solidFill>
                  <a:schemeClr val="tx1"/>
                </a:solidFill>
              </a:rPr>
              <a:t>Model Deterministik</a:t>
            </a:r>
          </a:p>
          <a:p>
            <a:pPr marL="304800" indent="-304800">
              <a:buNone/>
            </a:pPr>
            <a:r>
              <a:rPr lang="id-ID" dirty="0" smtClean="0">
                <a:solidFill>
                  <a:schemeClr val="tx1"/>
                </a:solidFill>
              </a:rPr>
              <a:t>	- Program Linear</a:t>
            </a:r>
          </a:p>
          <a:p>
            <a:pPr marL="304800" indent="-304800">
              <a:buNone/>
            </a:pPr>
            <a:r>
              <a:rPr lang="id-ID" dirty="0" smtClean="0">
                <a:solidFill>
                  <a:schemeClr val="tx1"/>
                </a:solidFill>
              </a:rPr>
              <a:t>	- Model Transportasi</a:t>
            </a:r>
          </a:p>
          <a:p>
            <a:pPr marL="304800" indent="-304800">
              <a:buNone/>
            </a:pPr>
            <a:r>
              <a:rPr lang="id-ID" dirty="0" smtClean="0">
                <a:solidFill>
                  <a:schemeClr val="tx1"/>
                </a:solidFill>
              </a:rPr>
              <a:t>	- Analisis Jaringan</a:t>
            </a:r>
          </a:p>
          <a:p>
            <a:pPr marL="304800" indent="-304800">
              <a:buNone/>
            </a:pPr>
            <a:endParaRPr lang="id-ID" dirty="0" smtClean="0">
              <a:solidFill>
                <a:schemeClr val="tx1"/>
              </a:solidFill>
            </a:endParaRPr>
          </a:p>
          <a:p>
            <a:pPr marL="304800" indent="-304800">
              <a:buFont typeface="Wingdings" pitchFamily="2" charset="2"/>
              <a:buChar char="v"/>
            </a:pPr>
            <a:r>
              <a:rPr lang="id-ID" dirty="0" smtClean="0">
                <a:solidFill>
                  <a:schemeClr val="tx1"/>
                </a:solidFill>
              </a:rPr>
              <a:t>Model Probabilistik</a:t>
            </a:r>
          </a:p>
          <a:p>
            <a:pPr marL="304800" indent="-304800">
              <a:buNone/>
            </a:pPr>
            <a:r>
              <a:rPr lang="id-ID" dirty="0" smtClean="0">
                <a:solidFill>
                  <a:schemeClr val="tx1"/>
                </a:solidFill>
              </a:rPr>
              <a:t>	- Teori Antrian</a:t>
            </a:r>
          </a:p>
          <a:p>
            <a:pPr marL="304800" indent="-304800">
              <a:buNone/>
            </a:pPr>
            <a:r>
              <a:rPr lang="id-ID" dirty="0" smtClean="0">
                <a:solidFill>
                  <a:schemeClr val="tx1"/>
                </a:solidFill>
              </a:rPr>
              <a:t>	- Teori Permainan</a:t>
            </a:r>
          </a:p>
          <a:p>
            <a:pPr marL="304800" indent="-304800">
              <a:buNone/>
            </a:pPr>
            <a:r>
              <a:rPr lang="id-ID" dirty="0" smtClean="0">
                <a:solidFill>
                  <a:schemeClr val="tx1"/>
                </a:solidFill>
              </a:rPr>
              <a:t>	- Rantai Markov</a:t>
            </a:r>
            <a:endParaRPr lang="id-ID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>
                <a:solidFill>
                  <a:schemeClr val="tx1"/>
                </a:solidFill>
              </a:rPr>
              <a:t>3 Elemen yang harus diidentifikasi</a:t>
            </a: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SzTx/>
              <a:buAutoNum type="arabicPeriod"/>
            </a:pPr>
            <a:r>
              <a:rPr lang="id-ID" dirty="0" smtClean="0">
                <a:solidFill>
                  <a:schemeClr val="tx1"/>
                </a:solidFill>
              </a:rPr>
              <a:t>Tujuan : meminimumkan                   </a:t>
            </a:r>
          </a:p>
          <a:p>
            <a:pPr marL="514350" indent="-514350">
              <a:buSzTx/>
              <a:buNone/>
            </a:pPr>
            <a:r>
              <a:rPr lang="id-ID" dirty="0" smtClean="0">
                <a:solidFill>
                  <a:schemeClr val="tx1"/>
                </a:solidFill>
              </a:rPr>
              <a:t>				biaya, waktu, jarak</a:t>
            </a:r>
          </a:p>
          <a:p>
            <a:pPr marL="514350" indent="-514350">
              <a:buSzTx/>
              <a:buNone/>
            </a:pPr>
            <a:r>
              <a:rPr lang="id-ID" dirty="0" smtClean="0">
                <a:solidFill>
                  <a:schemeClr val="tx1"/>
                </a:solidFill>
              </a:rPr>
              <a:t>			  memaksimumkan</a:t>
            </a:r>
          </a:p>
          <a:p>
            <a:pPr marL="514350" indent="-514350">
              <a:buSzTx/>
              <a:buNone/>
            </a:pPr>
            <a:r>
              <a:rPr lang="id-ID" dirty="0" smtClean="0">
                <a:solidFill>
                  <a:schemeClr val="tx1"/>
                </a:solidFill>
              </a:rPr>
              <a:t>				keuntungan</a:t>
            </a:r>
          </a:p>
          <a:p>
            <a:pPr marL="514350" indent="-514350">
              <a:buSzTx/>
              <a:buNone/>
            </a:pPr>
            <a:r>
              <a:rPr lang="id-ID" dirty="0" smtClean="0">
                <a:solidFill>
                  <a:schemeClr val="tx1"/>
                </a:solidFill>
              </a:rPr>
              <a:t>2. Alternatif/variabel keputusan</a:t>
            </a:r>
          </a:p>
          <a:p>
            <a:pPr marL="514350" indent="-514350">
              <a:buSzTx/>
              <a:buNone/>
            </a:pPr>
            <a:r>
              <a:rPr lang="id-ID" dirty="0" smtClean="0">
                <a:solidFill>
                  <a:schemeClr val="tx1"/>
                </a:solidFill>
              </a:rPr>
              <a:t>	Alternatif keputusan yang tersedia menggunakan sumber daya terbatas yang dimiliki pengambil keputusan</a:t>
            </a:r>
          </a:p>
          <a:p>
            <a:pPr marL="514350" indent="-514350">
              <a:buSzTx/>
              <a:buNone/>
            </a:pPr>
            <a:endParaRPr lang="id-ID" dirty="0" smtClean="0">
              <a:solidFill>
                <a:schemeClr val="tx1"/>
              </a:solidFill>
            </a:endParaRPr>
          </a:p>
          <a:p>
            <a:pPr marL="514350" indent="-514350">
              <a:buSzTx/>
              <a:buNone/>
            </a:pPr>
            <a:endParaRPr lang="id-ID" dirty="0" smtClean="0">
              <a:solidFill>
                <a:schemeClr val="tx1"/>
              </a:solidFill>
            </a:endParaRPr>
          </a:p>
          <a:p>
            <a:pPr marL="514350" indent="-514350">
              <a:buSzTx/>
              <a:buAutoNum type="arabicPeriod"/>
            </a:pPr>
            <a:endParaRPr lang="id-ID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>
                <a:solidFill>
                  <a:schemeClr val="tx1"/>
                </a:solidFill>
              </a:rPr>
              <a:t>3 Elemen yang harus diidentifikasi</a:t>
            </a: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04800" indent="-304800">
              <a:buSzTx/>
              <a:buNone/>
            </a:pPr>
            <a:r>
              <a:rPr lang="id-ID" dirty="0" smtClean="0">
                <a:solidFill>
                  <a:schemeClr val="tx1"/>
                </a:solidFill>
              </a:rPr>
              <a:t>3. Sumber daya yang membatasi/ kendala</a:t>
            </a:r>
            <a:endParaRPr lang="id-ID" dirty="0">
              <a:solidFill>
                <a:schemeClr val="tx1"/>
              </a:solidFill>
            </a:endParaRPr>
          </a:p>
          <a:p>
            <a:pPr marL="304800" indent="-304800">
              <a:buSzTx/>
              <a:buNone/>
            </a:pPr>
            <a:r>
              <a:rPr lang="id-ID" dirty="0" smtClean="0">
                <a:solidFill>
                  <a:schemeClr val="tx1"/>
                </a:solidFill>
              </a:rPr>
              <a:t>    Merupakan pengorbanan yang harus dilakukan </a:t>
            </a:r>
          </a:p>
          <a:p>
            <a:pPr marL="304800" indent="-304800">
              <a:buSzTx/>
              <a:buNone/>
            </a:pPr>
            <a:r>
              <a:rPr lang="id-ID" dirty="0" smtClean="0">
                <a:solidFill>
                  <a:schemeClr val="tx1"/>
                </a:solidFill>
              </a:rPr>
              <a:t>   Contoh sumber daya:</a:t>
            </a:r>
          </a:p>
          <a:p>
            <a:pPr marL="304800" indent="-304800">
              <a:buSzTx/>
              <a:buNone/>
            </a:pPr>
            <a:r>
              <a:rPr lang="id-ID" dirty="0" smtClean="0">
                <a:solidFill>
                  <a:schemeClr val="tx1"/>
                </a:solidFill>
              </a:rPr>
              <a:t>	modal, bahan baku, jam kerja, fasilitas produksi dsb.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tx1"/>
                </a:solidFill>
              </a:rPr>
              <a:t>Identitas Mata Kuliah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>
              <a:alpha val="66000"/>
            </a:schemeClr>
          </a:solidFill>
        </p:spPr>
        <p:txBody>
          <a:bodyPr/>
          <a:lstStyle/>
          <a:p>
            <a:endParaRPr lang="id-ID" dirty="0" smtClean="0"/>
          </a:p>
          <a:p>
            <a:r>
              <a:rPr lang="id-ID" dirty="0" smtClean="0">
                <a:solidFill>
                  <a:schemeClr val="tx1"/>
                </a:solidFill>
              </a:rPr>
              <a:t>Nama Mata Kuliah 	: Riset Operasi</a:t>
            </a:r>
          </a:p>
          <a:p>
            <a:r>
              <a:rPr lang="id-ID" dirty="0" smtClean="0">
                <a:solidFill>
                  <a:schemeClr val="tx1"/>
                </a:solidFill>
              </a:rPr>
              <a:t>Kode Mata Kuliah		: IF </a:t>
            </a:r>
          </a:p>
          <a:p>
            <a:r>
              <a:rPr lang="id-ID" dirty="0" smtClean="0">
                <a:solidFill>
                  <a:schemeClr val="tx1"/>
                </a:solidFill>
              </a:rPr>
              <a:t>Kredit				: 3 SKS</a:t>
            </a:r>
          </a:p>
          <a:p>
            <a:r>
              <a:rPr lang="id-ID" dirty="0" smtClean="0">
                <a:solidFill>
                  <a:schemeClr val="tx1"/>
                </a:solidFill>
              </a:rPr>
              <a:t>Semester 			: V</a:t>
            </a:r>
          </a:p>
          <a:p>
            <a:r>
              <a:rPr lang="id-ID" dirty="0" smtClean="0">
                <a:solidFill>
                  <a:schemeClr val="tx1"/>
                </a:solidFill>
              </a:rPr>
              <a:t>Jurusan 				: Teknik 							  Informatika/S1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tx1"/>
                </a:solidFill>
              </a:rPr>
              <a:t>Contoh Kasus</a:t>
            </a: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04800" indent="-304800">
              <a:buSzTx/>
            </a:pPr>
            <a:r>
              <a:rPr lang="id-ID" dirty="0" smtClean="0">
                <a:solidFill>
                  <a:schemeClr val="tx1"/>
                </a:solidFill>
              </a:rPr>
              <a:t>Seorang mahasiswa harus menempuh perjalanan jauh dari rumah ke kampus setiap hari. Ada beberapa cara yang dapat digunakan untuk sampai ke kampus</a:t>
            </a:r>
          </a:p>
          <a:p>
            <a:pPr marL="304800" indent="-304800">
              <a:buSzTx/>
              <a:buNone/>
            </a:pPr>
            <a:r>
              <a:rPr lang="id-ID" dirty="0" smtClean="0">
                <a:solidFill>
                  <a:schemeClr val="tx1"/>
                </a:solidFill>
              </a:rPr>
              <a:t>Permasalahan : Cara manakah yang paling efektif?</a:t>
            </a:r>
          </a:p>
          <a:p>
            <a:pPr marL="304800" indent="-304800">
              <a:buSzTx/>
              <a:buNone/>
            </a:pPr>
            <a:r>
              <a:rPr lang="id-ID" dirty="0" smtClean="0">
                <a:solidFill>
                  <a:schemeClr val="tx1"/>
                </a:solidFill>
              </a:rPr>
              <a:t>Tentukan pengambil keputusan, tujuan, alternatif keputusan, keterbatasan sumber daya</a:t>
            </a:r>
            <a:endParaRPr lang="id-ID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tx1"/>
                </a:solidFill>
              </a:rPr>
              <a:t>Contoh Kasus</a:t>
            </a: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20000"/>
          </a:bodyPr>
          <a:lstStyle/>
          <a:p>
            <a:pPr marL="304800" indent="-304800">
              <a:buSzTx/>
            </a:pPr>
            <a:r>
              <a:rPr lang="id-ID" dirty="0" smtClean="0">
                <a:solidFill>
                  <a:schemeClr val="tx1"/>
                </a:solidFill>
              </a:rPr>
              <a:t>Sebuah perusahaan menghasilkan 10 jenis produk menggunakan fasilitas produksi yang sama. Produk yang dihasilkan secara bergantian. Fasilitas dioperasikan 8 jam setiap hari dan 6 hari dalam seminggu. Setiap tanggal 1, fasilitas dibersihkan untuk perawatan. Biaya produksi setiap produk berbeda, demikian pula harga jualnya, semua produk menggunakan bahan baku yang hampir sama.</a:t>
            </a:r>
          </a:p>
          <a:p>
            <a:pPr marL="304800" indent="-304800">
              <a:buSzTx/>
              <a:buNone/>
            </a:pPr>
            <a:r>
              <a:rPr lang="id-ID" dirty="0" smtClean="0">
                <a:solidFill>
                  <a:schemeClr val="tx1"/>
                </a:solidFill>
              </a:rPr>
              <a:t>Permasalahan: Berapa unit masing-masing produk dihasilkan untuk mendapatkan keuntungan maksimum</a:t>
            </a:r>
          </a:p>
          <a:p>
            <a:pPr marL="304800" indent="-304800">
              <a:buSzTx/>
              <a:buNone/>
            </a:pPr>
            <a:r>
              <a:rPr lang="id-ID" dirty="0" smtClean="0">
                <a:solidFill>
                  <a:schemeClr val="tx1"/>
                </a:solidFill>
              </a:rPr>
              <a:t>Tentukan pengambil keputusan, tujuan, alternatif keputusan, keterbatasan sumber daya</a:t>
            </a:r>
            <a:endParaRPr lang="id-ID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tx1"/>
                </a:solidFill>
              </a:rPr>
              <a:t>Karakteristik RO</a:t>
            </a: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04800" indent="-304800">
              <a:buSzTx/>
            </a:pPr>
            <a:r>
              <a:rPr lang="id-ID" dirty="0" smtClean="0">
                <a:solidFill>
                  <a:schemeClr val="tx1"/>
                </a:solidFill>
              </a:rPr>
              <a:t>Pendekatan kelompok antar disiplin ilmu dengan tujuan mencari hasil optimum</a:t>
            </a:r>
          </a:p>
          <a:p>
            <a:pPr marL="304800" indent="-304800">
              <a:buSzTx/>
            </a:pPr>
            <a:r>
              <a:rPr lang="id-ID" dirty="0" smtClean="0">
                <a:solidFill>
                  <a:schemeClr val="tx1"/>
                </a:solidFill>
              </a:rPr>
              <a:t>Menggunakan teknik ilmiah untuk mendapatkan solusi optimum</a:t>
            </a:r>
          </a:p>
          <a:p>
            <a:pPr marL="304800" indent="-304800">
              <a:buSzTx/>
            </a:pPr>
            <a:r>
              <a:rPr lang="id-ID" dirty="0" smtClean="0">
                <a:solidFill>
                  <a:schemeClr val="tx1"/>
                </a:solidFill>
              </a:rPr>
              <a:t>Tidak memberikan jawaban yang sempurna (hanya memperbaiki kualitas solusi)</a:t>
            </a:r>
          </a:p>
          <a:p>
            <a:pPr marL="304800" indent="-304800">
              <a:buSzTx/>
            </a:pPr>
            <a:endParaRPr lang="id-ID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>
                <a:solidFill>
                  <a:schemeClr val="tx1"/>
                </a:solidFill>
              </a:rPr>
              <a:t>Buatlah model matematika dari masalah berikut ini</a:t>
            </a: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tx1"/>
                </a:solidFill>
              </a:rPr>
              <a:t>Sebuah perusahaan elektronik memproduksi tape recorder dan amplifier yang prosesnya dikerjakan di dua stasiun kerja, yaitu perakitan dan pengetesan. Setiap unit tape recorder memerlukan 2 jam perakitan dan 2 jam pengetesan, sedangkan setiap unit amplifier memerlukan 4 jam perakitan dan 3 jam pengetesan. </a:t>
            </a:r>
            <a:endParaRPr lang="id-ID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>
              <a:buNone/>
            </a:pPr>
            <a:r>
              <a:rPr lang="id-ID" dirty="0" smtClean="0">
                <a:solidFill>
                  <a:schemeClr val="tx1"/>
                </a:solidFill>
              </a:rPr>
              <a:t>Waktu yang tersedia di departemen perakitan adalah 72 jam/minggu sedangkan di departemen pengetesan adalah 48 jam/minggu. Kontribusi profit dari tape recorder adalah Rp. 25.000/unit dan dari setiap unit amplifier adalah Rp. 50.000/unit. Buatlah model matematika untuk menentukan strategi terbaik yang memberikan kontribusi profit maksimum.</a:t>
            </a:r>
          </a:p>
          <a:p>
            <a:pPr>
              <a:buNone/>
            </a:pPr>
            <a:r>
              <a:rPr lang="id-ID" dirty="0" smtClean="0">
                <a:solidFill>
                  <a:schemeClr val="tx1"/>
                </a:solidFill>
              </a:rPr>
              <a:t>(Hint: fungsi tujuan, variabel keputusan, variabel nonegatif) </a:t>
            </a:r>
            <a:endParaRPr lang="id-ID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>
                <a:solidFill>
                  <a:schemeClr val="tx1"/>
                </a:solidFill>
              </a:rPr>
              <a:t>Review Persamaan &amp; Pertidaksamaan Linear</a:t>
            </a: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04800" indent="-304800">
              <a:buSzTx/>
            </a:pPr>
            <a:r>
              <a:rPr lang="id-ID" dirty="0" smtClean="0">
                <a:solidFill>
                  <a:schemeClr val="tx1"/>
                </a:solidFill>
              </a:rPr>
              <a:t>Gambarkan grafik 4x+3y   =12, </a:t>
            </a:r>
            <a:br>
              <a:rPr lang="id-ID" dirty="0" smtClean="0">
                <a:solidFill>
                  <a:schemeClr val="tx1"/>
                </a:solidFill>
              </a:rPr>
            </a:br>
            <a:r>
              <a:rPr lang="id-ID" dirty="0" smtClean="0">
                <a:solidFill>
                  <a:schemeClr val="tx1"/>
                </a:solidFill>
              </a:rPr>
              <a:t>			       4x+3y&lt;=12, </a:t>
            </a:r>
          </a:p>
          <a:p>
            <a:pPr marL="304800" indent="-304800">
              <a:buSzTx/>
              <a:buNone/>
            </a:pPr>
            <a:r>
              <a:rPr lang="id-ID" dirty="0" smtClean="0">
                <a:solidFill>
                  <a:schemeClr val="tx1"/>
                </a:solidFill>
              </a:rPr>
              <a:t>	 			       4x+3y&gt;=12</a:t>
            </a:r>
          </a:p>
          <a:p>
            <a:pPr marL="304800" indent="-304800">
              <a:buSzTx/>
              <a:buNone/>
            </a:pPr>
            <a:endParaRPr lang="id-ID" dirty="0" smtClean="0">
              <a:solidFill>
                <a:schemeClr val="tx1"/>
              </a:solidFill>
            </a:endParaRPr>
          </a:p>
          <a:p>
            <a:pPr marL="304800" indent="-304800">
              <a:buSzTx/>
            </a:pPr>
            <a:r>
              <a:rPr lang="id-ID" dirty="0" smtClean="0">
                <a:solidFill>
                  <a:schemeClr val="tx1"/>
                </a:solidFill>
              </a:rPr>
              <a:t>Gambarkan grafik </a:t>
            </a:r>
            <a:r>
              <a:rPr lang="id-ID" smtClean="0">
                <a:solidFill>
                  <a:schemeClr val="tx1"/>
                </a:solidFill>
              </a:rPr>
              <a:t>2x      &lt;=</a:t>
            </a:r>
            <a:r>
              <a:rPr lang="id-ID" dirty="0" smtClean="0">
                <a:solidFill>
                  <a:schemeClr val="tx1"/>
                </a:solidFill>
              </a:rPr>
              <a:t>8</a:t>
            </a:r>
          </a:p>
          <a:p>
            <a:pPr marL="304800" indent="-304800">
              <a:buSzTx/>
              <a:buNone/>
            </a:pPr>
            <a:r>
              <a:rPr lang="id-ID" dirty="0" smtClean="0">
                <a:solidFill>
                  <a:schemeClr val="tx1"/>
                </a:solidFill>
              </a:rPr>
              <a:t>                              3y      &lt;=15</a:t>
            </a:r>
          </a:p>
          <a:p>
            <a:pPr marL="304800" indent="-304800">
              <a:buSzTx/>
              <a:buNone/>
            </a:pPr>
            <a:r>
              <a:rPr lang="id-ID" dirty="0" smtClean="0">
                <a:solidFill>
                  <a:schemeClr val="tx1"/>
                </a:solidFill>
              </a:rPr>
              <a:t>                              6x+5y&lt;=30</a:t>
            </a:r>
            <a:endParaRPr lang="id-ID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tx1"/>
                </a:solidFill>
              </a:rPr>
              <a:t>Latihan</a:t>
            </a: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id-ID" dirty="0" smtClean="0">
                <a:solidFill>
                  <a:schemeClr val="tx1"/>
                </a:solidFill>
              </a:rPr>
              <a:t>Sebuah perusahaan ingin membeli paling banyak 1800 unit perabot. Perabot jenis A membutuhkan ruangan sebesar 2m</a:t>
            </a:r>
            <a:r>
              <a:rPr lang="id-ID" baseline="30000" dirty="0" smtClean="0">
                <a:solidFill>
                  <a:schemeClr val="tx1"/>
                </a:solidFill>
              </a:rPr>
              <a:t>2 </a:t>
            </a:r>
            <a:r>
              <a:rPr lang="id-ID" dirty="0" smtClean="0">
                <a:solidFill>
                  <a:schemeClr val="tx1"/>
                </a:solidFill>
              </a:rPr>
              <a:t> seharga Rp 12 (dalam ratusan ribu) dan akan memberikan keuntungan sebesar Rp 3 (ratusan ribu). Untuk perabot jenis B membutuhkan ruangan sebesar 3m</a:t>
            </a:r>
            <a:r>
              <a:rPr lang="id-ID" baseline="30000" dirty="0" smtClean="0">
                <a:solidFill>
                  <a:schemeClr val="tx1"/>
                </a:solidFill>
              </a:rPr>
              <a:t>2 </a:t>
            </a:r>
            <a:r>
              <a:rPr lang="id-ID" dirty="0" smtClean="0">
                <a:solidFill>
                  <a:schemeClr val="tx1"/>
                </a:solidFill>
              </a:rPr>
              <a:t> seharga Rp 15 (dalam ratusan ribu) dan akan memberikan keuntungan sebesar Rp 4 (ratusan ribu). Jika perusahaan memiliki dana sebesar Rp 15.000 (ratusan ribu) dan memiliki gudang seluas 3000m</a:t>
            </a:r>
            <a:r>
              <a:rPr lang="id-ID" baseline="30000" dirty="0" smtClean="0">
                <a:solidFill>
                  <a:schemeClr val="tx1"/>
                </a:solidFill>
              </a:rPr>
              <a:t>2 </a:t>
            </a:r>
            <a:r>
              <a:rPr lang="id-ID" dirty="0" smtClean="0">
                <a:solidFill>
                  <a:schemeClr val="tx1"/>
                </a:solidFill>
              </a:rPr>
              <a:t>untuk menyimpan kedua jenis perabot tersebut maka buatlah model matematika untuk permasalahan diatas.</a:t>
            </a:r>
          </a:p>
          <a:p>
            <a:endParaRPr lang="id-ID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tx1"/>
                </a:solidFill>
              </a:rPr>
              <a:t>Minggu Depan</a:t>
            </a: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04800" indent="-304800">
              <a:buSzTx/>
            </a:pPr>
            <a:r>
              <a:rPr lang="id-ID" dirty="0" smtClean="0">
                <a:solidFill>
                  <a:schemeClr val="tx1"/>
                </a:solidFill>
              </a:rPr>
              <a:t>Milimeter block, penggaris</a:t>
            </a:r>
          </a:p>
          <a:p>
            <a:pPr marL="304800" indent="-304800">
              <a:buSzTx/>
            </a:pPr>
            <a:r>
              <a:rPr lang="id-ID" dirty="0" smtClean="0">
                <a:solidFill>
                  <a:schemeClr val="tx1"/>
                </a:solidFill>
              </a:rPr>
              <a:t>Pelajari Program Linear</a:t>
            </a:r>
          </a:p>
          <a:p>
            <a:pPr marL="304800" indent="-304800">
              <a:buSzTx/>
            </a:pPr>
            <a:r>
              <a:rPr lang="id-ID" dirty="0" smtClean="0">
                <a:solidFill>
                  <a:schemeClr val="tx1"/>
                </a:solidFill>
              </a:rPr>
              <a:t>Group</a:t>
            </a:r>
          </a:p>
          <a:p>
            <a:pPr marL="304800" indent="-304800">
              <a:buSzTx/>
            </a:pPr>
            <a:r>
              <a:rPr lang="id-ID" dirty="0" smtClean="0">
                <a:solidFill>
                  <a:schemeClr val="tx1"/>
                </a:solidFill>
              </a:rPr>
              <a:t>Pelajari cara memodelkan dan modelkan permasalahan yang diberikan berikut ini</a:t>
            </a:r>
            <a:endParaRPr lang="id-ID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id-ID" dirty="0" smtClean="0">
                <a:solidFill>
                  <a:schemeClr val="tx1"/>
                </a:solidFill>
              </a:rPr>
              <a:t>Deskripsi Mata Kuliah</a:t>
            </a: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/>
          <a:lstStyle/>
          <a:p>
            <a:r>
              <a:rPr lang="id-ID" dirty="0" smtClean="0">
                <a:solidFill>
                  <a:schemeClr val="tx1"/>
                </a:solidFill>
              </a:rPr>
              <a:t>Mata kuliah ini membahas tentang teknik-teknik riset operasi yang digunakan sebagai dasar pengambilan keputusan</a:t>
            </a:r>
          </a:p>
          <a:p>
            <a:r>
              <a:rPr lang="id-ID" dirty="0" smtClean="0">
                <a:solidFill>
                  <a:schemeClr val="tx1"/>
                </a:solidFill>
              </a:rPr>
              <a:t>Konsep dasar ilmu matematika (himpunan, bilangan, persamaan, pertidaksamaan, fungsi)</a:t>
            </a:r>
          </a:p>
          <a:p>
            <a:r>
              <a:rPr lang="id-ID" dirty="0" smtClean="0">
                <a:solidFill>
                  <a:schemeClr val="tx1"/>
                </a:solidFill>
              </a:rPr>
              <a:t>Aljabar Linear (matriks,vektor, Gauss)</a:t>
            </a:r>
          </a:p>
          <a:p>
            <a:r>
              <a:rPr lang="id-ID" dirty="0" smtClean="0">
                <a:solidFill>
                  <a:schemeClr val="tx1"/>
                </a:solidFill>
              </a:rPr>
              <a:t>Matematika Diskrit (logika dan graf) </a:t>
            </a:r>
            <a:endParaRPr lang="id-ID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tx1"/>
                </a:solidFill>
              </a:rPr>
              <a:t>Tools yang dapat digunakan</a:t>
            </a: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tx1"/>
                </a:solidFill>
              </a:rPr>
              <a:t>Kalkulator</a:t>
            </a:r>
          </a:p>
          <a:p>
            <a:r>
              <a:rPr lang="id-ID" dirty="0" smtClean="0">
                <a:solidFill>
                  <a:schemeClr val="tx1"/>
                </a:solidFill>
              </a:rPr>
              <a:t>Software yang sudah ada WinQSB, QM For Windows, LINDO</a:t>
            </a:r>
          </a:p>
          <a:p>
            <a:r>
              <a:rPr lang="id-ID" dirty="0" smtClean="0">
                <a:solidFill>
                  <a:schemeClr val="tx1"/>
                </a:solidFill>
              </a:rPr>
              <a:t> Excel dengan bantuan Solver</a:t>
            </a:r>
          </a:p>
          <a:p>
            <a:r>
              <a:rPr lang="id-ID" dirty="0" smtClean="0">
                <a:solidFill>
                  <a:schemeClr val="tx1"/>
                </a:solidFill>
              </a:rPr>
              <a:t>Menggunakan bahasa pemrograman (Pascal, Basic, C++)</a:t>
            </a:r>
          </a:p>
          <a:p>
            <a:r>
              <a:rPr lang="id-ID" dirty="0" smtClean="0">
                <a:solidFill>
                  <a:schemeClr val="tx1"/>
                </a:solidFill>
              </a:rPr>
              <a:t>Software MATLAB</a:t>
            </a:r>
            <a:endParaRPr lang="id-ID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tx1"/>
                </a:solidFill>
              </a:rPr>
              <a:t>Tujuan Mata Kuliah </a:t>
            </a: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5069160"/>
          </a:xfrm>
        </p:spPr>
        <p:txBody>
          <a:bodyPr>
            <a:normAutofit lnSpcReduction="10000"/>
          </a:bodyPr>
          <a:lstStyle/>
          <a:p>
            <a:r>
              <a:rPr lang="en-US" dirty="0" err="1" smtClean="0">
                <a:solidFill>
                  <a:schemeClr val="tx1"/>
                </a:solidFill>
              </a:rPr>
              <a:t>Mahasiswa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id-ID" dirty="0" smtClean="0">
                <a:solidFill>
                  <a:schemeClr val="tx1"/>
                </a:solidFill>
              </a:rPr>
              <a:t> dapat memodelkan perma-salahan yang berkaitan dengan optimasi ke dalam bentuk model matematika, </a:t>
            </a:r>
          </a:p>
          <a:p>
            <a:r>
              <a:rPr lang="id-ID" dirty="0" smtClean="0">
                <a:solidFill>
                  <a:schemeClr val="tx1"/>
                </a:solidFill>
              </a:rPr>
              <a:t>Menggunakan teknik-teknik operasi untuk menyelesaikan permasalahan Program Linear, Transportasi , Analisis Jaringan dan Teori Antrian</a:t>
            </a:r>
          </a:p>
          <a:p>
            <a:r>
              <a:rPr lang="id-ID" dirty="0" smtClean="0">
                <a:solidFill>
                  <a:schemeClr val="tx1"/>
                </a:solidFill>
              </a:rPr>
              <a:t>Menginterpretasikan hasil penyelesaian dari model matematika sebagai langkah awal dalam mengambil keputusan.</a:t>
            </a:r>
            <a:endParaRPr lang="id-ID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id-ID" dirty="0" smtClean="0">
                <a:solidFill>
                  <a:schemeClr val="tx1"/>
                </a:solidFill>
              </a:rPr>
              <a:t>Referensi</a:t>
            </a: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8760"/>
            <a:ext cx="8147248" cy="5256584"/>
          </a:xfrm>
        </p:spPr>
        <p:txBody>
          <a:bodyPr>
            <a:noAutofit/>
          </a:bodyPr>
          <a:lstStyle/>
          <a:p>
            <a:r>
              <a:rPr lang="id-ID" sz="2200" dirty="0" smtClean="0">
                <a:solidFill>
                  <a:schemeClr val="tx1"/>
                </a:solidFill>
              </a:rPr>
              <a:t>Tjutju. T, Achmad D, Operations Research (Model-model pengambilan Keputusan ), Sinar Baru Algensindo, Bandung 2002.</a:t>
            </a:r>
          </a:p>
          <a:p>
            <a:pPr>
              <a:buNone/>
            </a:pPr>
            <a:endParaRPr lang="id-ID" sz="2200" dirty="0" smtClean="0">
              <a:solidFill>
                <a:schemeClr val="tx1"/>
              </a:solidFill>
            </a:endParaRPr>
          </a:p>
          <a:p>
            <a:r>
              <a:rPr lang="id-ID" sz="2200" dirty="0" smtClean="0">
                <a:solidFill>
                  <a:schemeClr val="tx1"/>
                </a:solidFill>
              </a:rPr>
              <a:t>Bronson, R., Hans J. Wospakrik (Alih bahasa), Teori dan Soal-Soal Operation Research, Seri Buku Schaum, Erlangga </a:t>
            </a:r>
          </a:p>
          <a:p>
            <a:endParaRPr lang="id-ID" sz="2200" dirty="0" smtClean="0">
              <a:solidFill>
                <a:schemeClr val="tx1"/>
              </a:solidFill>
            </a:endParaRPr>
          </a:p>
          <a:p>
            <a:r>
              <a:rPr lang="en-US" sz="2200" dirty="0" err="1" smtClean="0">
                <a:solidFill>
                  <a:schemeClr val="tx1"/>
                </a:solidFill>
              </a:rPr>
              <a:t>Taha</a:t>
            </a:r>
            <a:r>
              <a:rPr lang="en-US" sz="2200" dirty="0" smtClean="0">
                <a:solidFill>
                  <a:schemeClr val="tx1"/>
                </a:solidFill>
              </a:rPr>
              <a:t>, </a:t>
            </a:r>
            <a:r>
              <a:rPr lang="en-US" sz="2200" dirty="0" err="1" smtClean="0">
                <a:solidFill>
                  <a:schemeClr val="tx1"/>
                </a:solidFill>
              </a:rPr>
              <a:t>Hamdy</a:t>
            </a:r>
            <a:r>
              <a:rPr lang="en-US" sz="2200" dirty="0" smtClean="0">
                <a:solidFill>
                  <a:schemeClr val="tx1"/>
                </a:solidFill>
              </a:rPr>
              <a:t> A. Operation Research, An Introduction. McMillan </a:t>
            </a:r>
            <a:r>
              <a:rPr lang="en-US" sz="2200" dirty="0" err="1" smtClean="0">
                <a:solidFill>
                  <a:schemeClr val="tx1"/>
                </a:solidFill>
              </a:rPr>
              <a:t>Publisihing</a:t>
            </a:r>
            <a:r>
              <a:rPr lang="en-US" sz="2200" dirty="0" smtClean="0">
                <a:solidFill>
                  <a:schemeClr val="tx1"/>
                </a:solidFill>
              </a:rPr>
              <a:t> Co,</a:t>
            </a:r>
            <a:r>
              <a:rPr lang="id-ID" sz="2200" dirty="0" smtClean="0">
                <a:solidFill>
                  <a:schemeClr val="tx1"/>
                </a:solidFill>
              </a:rPr>
              <a:t> 1992</a:t>
            </a:r>
          </a:p>
          <a:p>
            <a:pPr>
              <a:buNone/>
            </a:pPr>
            <a:endParaRPr lang="id-ID" sz="2200" dirty="0" smtClean="0">
              <a:solidFill>
                <a:schemeClr val="tx1"/>
              </a:solidFill>
            </a:endParaRPr>
          </a:p>
          <a:p>
            <a:r>
              <a:rPr lang="id-ID" sz="2200" dirty="0" smtClean="0">
                <a:solidFill>
                  <a:schemeClr val="tx1"/>
                </a:solidFill>
              </a:rPr>
              <a:t>FrederickS. Hiller &amp; Gerald J. Lieberman, Introduction to Operation Research Jilid 1, Terjemahan, Penerbit Andi, </a:t>
            </a:r>
            <a:r>
              <a:rPr lang="id-ID" sz="2200" dirty="0" smtClean="0">
                <a:solidFill>
                  <a:schemeClr val="tx1"/>
                </a:solidFill>
              </a:rPr>
              <a:t>2008</a:t>
            </a:r>
          </a:p>
          <a:p>
            <a:endParaRPr lang="id-ID" sz="2200" dirty="0" smtClean="0">
              <a:solidFill>
                <a:schemeClr val="tx1"/>
              </a:solidFill>
            </a:endParaRPr>
          </a:p>
          <a:p>
            <a:r>
              <a:rPr lang="id-ID" sz="2200" dirty="0" smtClean="0">
                <a:solidFill>
                  <a:schemeClr val="tx1"/>
                </a:solidFill>
              </a:rPr>
              <a:t>Siswanto, Operation Research jilid 1, Erlangga, 2010</a:t>
            </a:r>
          </a:p>
          <a:p>
            <a:endParaRPr lang="id-ID" sz="2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50106"/>
          </a:xfrm>
        </p:spPr>
        <p:txBody>
          <a:bodyPr/>
          <a:lstStyle/>
          <a:p>
            <a:r>
              <a:rPr lang="id-ID" dirty="0" smtClean="0">
                <a:solidFill>
                  <a:schemeClr val="tx1"/>
                </a:solidFill>
              </a:rPr>
              <a:t>Materi Kuliah</a:t>
            </a: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5400600"/>
          </a:xfrm>
        </p:spPr>
        <p:txBody>
          <a:bodyPr>
            <a:normAutofit fontScale="77500" lnSpcReduction="20000"/>
          </a:bodyPr>
          <a:lstStyle/>
          <a:p>
            <a:r>
              <a:rPr lang="id-ID" dirty="0" smtClean="0">
                <a:solidFill>
                  <a:schemeClr val="tx1"/>
                </a:solidFill>
              </a:rPr>
              <a:t>Gambaran Umum Riset Operasi</a:t>
            </a:r>
          </a:p>
          <a:p>
            <a:pPr>
              <a:buNone/>
            </a:pPr>
            <a:endParaRPr lang="id-ID" dirty="0" smtClean="0">
              <a:solidFill>
                <a:schemeClr val="tx1"/>
              </a:solidFill>
            </a:endParaRPr>
          </a:p>
          <a:p>
            <a:r>
              <a:rPr lang="id-ID" dirty="0" smtClean="0">
                <a:solidFill>
                  <a:schemeClr val="tx1"/>
                </a:solidFill>
              </a:rPr>
              <a:t>Program Linear (PL)</a:t>
            </a:r>
          </a:p>
          <a:p>
            <a:pPr>
              <a:buNone/>
            </a:pPr>
            <a:r>
              <a:rPr lang="id-ID" dirty="0" smtClean="0">
                <a:solidFill>
                  <a:schemeClr val="tx1"/>
                </a:solidFill>
              </a:rPr>
              <a:t>	- Pemodelan Matematika</a:t>
            </a:r>
          </a:p>
          <a:p>
            <a:pPr>
              <a:buNone/>
            </a:pPr>
            <a:endParaRPr lang="id-ID" dirty="0" smtClean="0">
              <a:solidFill>
                <a:schemeClr val="tx1"/>
              </a:solidFill>
            </a:endParaRPr>
          </a:p>
          <a:p>
            <a:r>
              <a:rPr lang="id-ID" dirty="0" smtClean="0">
                <a:solidFill>
                  <a:schemeClr val="tx1"/>
                </a:solidFill>
              </a:rPr>
              <a:t>Pemecahan Masalah Program Linear</a:t>
            </a:r>
          </a:p>
          <a:p>
            <a:pPr>
              <a:buNone/>
            </a:pPr>
            <a:r>
              <a:rPr lang="id-ID" dirty="0" smtClean="0">
                <a:solidFill>
                  <a:schemeClr val="tx1"/>
                </a:solidFill>
              </a:rPr>
              <a:t>	- Metode penyelesaian PL     (Grafis,Simpleks,Big M, Dua Phase)</a:t>
            </a:r>
          </a:p>
          <a:p>
            <a:pPr>
              <a:buNone/>
            </a:pPr>
            <a:endParaRPr lang="id-ID" dirty="0" smtClean="0">
              <a:solidFill>
                <a:schemeClr val="tx1"/>
              </a:solidFill>
            </a:endParaRPr>
          </a:p>
          <a:p>
            <a:r>
              <a:rPr lang="id-ID" dirty="0" smtClean="0">
                <a:solidFill>
                  <a:schemeClr val="tx1"/>
                </a:solidFill>
              </a:rPr>
              <a:t>Tansportasi</a:t>
            </a:r>
          </a:p>
          <a:p>
            <a:pPr lvl="0">
              <a:buNone/>
            </a:pPr>
            <a:r>
              <a:rPr lang="id-ID" dirty="0" smtClean="0">
                <a:solidFill>
                  <a:schemeClr val="tx1"/>
                </a:solidFill>
              </a:rPr>
              <a:t>	- </a:t>
            </a:r>
            <a:r>
              <a:rPr lang="en-US" dirty="0" err="1" smtClean="0">
                <a:solidFill>
                  <a:schemeClr val="tx1"/>
                </a:solidFill>
              </a:rPr>
              <a:t>Penentuan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Solusi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fisibel</a:t>
            </a:r>
            <a:r>
              <a:rPr lang="en-US" dirty="0" smtClean="0">
                <a:solidFill>
                  <a:schemeClr val="tx1"/>
                </a:solidFill>
              </a:rPr>
              <a:t> basis </a:t>
            </a:r>
            <a:r>
              <a:rPr lang="en-US" dirty="0" err="1" smtClean="0">
                <a:solidFill>
                  <a:schemeClr val="tx1"/>
                </a:solidFill>
              </a:rPr>
              <a:t>awal</a:t>
            </a:r>
            <a:endParaRPr lang="id-ID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en-US" dirty="0" err="1" smtClean="0">
                <a:solidFill>
                  <a:schemeClr val="tx1"/>
                </a:solidFill>
              </a:rPr>
              <a:t>Metode</a:t>
            </a:r>
            <a:r>
              <a:rPr lang="en-US" dirty="0" smtClean="0">
                <a:solidFill>
                  <a:schemeClr val="tx1"/>
                </a:solidFill>
              </a:rPr>
              <a:t> Northwest corner</a:t>
            </a:r>
            <a:r>
              <a:rPr lang="id-ID" dirty="0" smtClean="0">
                <a:solidFill>
                  <a:schemeClr val="tx1"/>
                </a:solidFill>
              </a:rPr>
              <a:t>, Least Cost, Vogel</a:t>
            </a:r>
          </a:p>
          <a:p>
            <a:pPr>
              <a:buNone/>
            </a:pPr>
            <a:r>
              <a:rPr lang="id-ID" dirty="0" smtClean="0">
                <a:solidFill>
                  <a:schemeClr val="tx1"/>
                </a:solidFill>
              </a:rPr>
              <a:t>	- Penentuan </a:t>
            </a:r>
            <a:r>
              <a:rPr lang="en-US" dirty="0" smtClean="0">
                <a:solidFill>
                  <a:schemeClr val="tx1"/>
                </a:solidFill>
              </a:rPr>
              <a:t>entering &amp; leaving variable</a:t>
            </a:r>
            <a:endParaRPr lang="id-ID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en-US" dirty="0" err="1" smtClean="0">
                <a:solidFill>
                  <a:schemeClr val="tx1"/>
                </a:solidFill>
              </a:rPr>
              <a:t>Metode</a:t>
            </a:r>
            <a:r>
              <a:rPr lang="en-US" dirty="0" smtClean="0">
                <a:solidFill>
                  <a:schemeClr val="tx1"/>
                </a:solidFill>
              </a:rPr>
              <a:t> S</a:t>
            </a:r>
            <a:r>
              <a:rPr lang="id-ID" dirty="0" smtClean="0">
                <a:solidFill>
                  <a:schemeClr val="tx1"/>
                </a:solidFill>
              </a:rPr>
              <a:t>tepping Stone, Multiplier</a:t>
            </a:r>
          </a:p>
          <a:p>
            <a:pPr>
              <a:buNone/>
            </a:pPr>
            <a:endParaRPr lang="id-ID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id-ID" dirty="0" smtClean="0">
              <a:solidFill>
                <a:schemeClr val="tx1"/>
              </a:solidFill>
            </a:endParaRPr>
          </a:p>
          <a:p>
            <a:endParaRPr lang="id-ID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50106"/>
          </a:xfrm>
        </p:spPr>
        <p:txBody>
          <a:bodyPr/>
          <a:lstStyle/>
          <a:p>
            <a:r>
              <a:rPr lang="id-ID" dirty="0" smtClean="0">
                <a:solidFill>
                  <a:schemeClr val="tx1"/>
                </a:solidFill>
              </a:rPr>
              <a:t>Materi Kuliah</a:t>
            </a: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472608"/>
          </a:xfrm>
        </p:spPr>
        <p:txBody>
          <a:bodyPr>
            <a:normAutofit/>
          </a:bodyPr>
          <a:lstStyle/>
          <a:p>
            <a:pPr lvl="1">
              <a:buNone/>
            </a:pPr>
            <a:endParaRPr lang="id-ID" dirty="0" smtClean="0">
              <a:solidFill>
                <a:schemeClr val="tx1"/>
              </a:solidFill>
            </a:endParaRPr>
          </a:p>
          <a:p>
            <a:r>
              <a:rPr lang="id-ID" dirty="0" smtClean="0">
                <a:solidFill>
                  <a:schemeClr val="tx1"/>
                </a:solidFill>
              </a:rPr>
              <a:t>Model Penugasan</a:t>
            </a:r>
          </a:p>
          <a:p>
            <a:pPr>
              <a:buNone/>
            </a:pPr>
            <a:r>
              <a:rPr lang="id-ID" dirty="0" smtClean="0">
                <a:solidFill>
                  <a:schemeClr val="tx1"/>
                </a:solidFill>
              </a:rPr>
              <a:t>	- Metode Hungarian</a:t>
            </a:r>
          </a:p>
          <a:p>
            <a:pPr>
              <a:buNone/>
            </a:pPr>
            <a:endParaRPr lang="id-ID" dirty="0" smtClean="0">
              <a:solidFill>
                <a:schemeClr val="tx1"/>
              </a:solidFill>
            </a:endParaRPr>
          </a:p>
          <a:p>
            <a:r>
              <a:rPr lang="id-ID" dirty="0" smtClean="0">
                <a:solidFill>
                  <a:schemeClr val="tx1"/>
                </a:solidFill>
              </a:rPr>
              <a:t>Analisis Jaringan</a:t>
            </a:r>
          </a:p>
          <a:p>
            <a:pPr>
              <a:buNone/>
            </a:pPr>
            <a:r>
              <a:rPr lang="id-ID" dirty="0" smtClean="0">
                <a:solidFill>
                  <a:schemeClr val="tx1"/>
                </a:solidFill>
              </a:rPr>
              <a:t>	- Minimum Spanning Tree, Rute terpendek, Aliran Maksimum</a:t>
            </a:r>
          </a:p>
          <a:p>
            <a:pPr>
              <a:buNone/>
            </a:pPr>
            <a:endParaRPr lang="id-ID" dirty="0" smtClean="0">
              <a:solidFill>
                <a:schemeClr val="tx1"/>
              </a:solidFill>
            </a:endParaRPr>
          </a:p>
          <a:p>
            <a:r>
              <a:rPr lang="id-ID" dirty="0" smtClean="0">
                <a:solidFill>
                  <a:schemeClr val="tx1"/>
                </a:solidFill>
              </a:rPr>
              <a:t>Teori Antrian</a:t>
            </a:r>
          </a:p>
          <a:p>
            <a:pPr>
              <a:buNone/>
            </a:pPr>
            <a:endParaRPr lang="id-ID" dirty="0" smtClean="0">
              <a:solidFill>
                <a:schemeClr val="tx1"/>
              </a:solidFill>
            </a:endParaRPr>
          </a:p>
          <a:p>
            <a:endParaRPr lang="id-ID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tx1"/>
                </a:solidFill>
              </a:rPr>
              <a:t>Pengenalan Riset Operasi</a:t>
            </a: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3"/>
          </a:xfrm>
        </p:spPr>
        <p:txBody>
          <a:bodyPr>
            <a:normAutofit/>
          </a:bodyPr>
          <a:lstStyle/>
          <a:p>
            <a:pPr marL="304800" indent="-304800"/>
            <a:r>
              <a:rPr lang="id-ID" dirty="0" smtClean="0">
                <a:solidFill>
                  <a:schemeClr val="tx1"/>
                </a:solidFill>
              </a:rPr>
              <a:t>A</a:t>
            </a:r>
            <a:r>
              <a:rPr lang="en-US" dirty="0" err="1" smtClean="0">
                <a:solidFill>
                  <a:schemeClr val="tx1"/>
                </a:solidFill>
              </a:rPr>
              <a:t>plikasi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suatu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metode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dalam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sebuah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ilmu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untuk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id-ID" dirty="0" smtClean="0">
                <a:solidFill>
                  <a:schemeClr val="tx1"/>
                </a:solidFill>
              </a:rPr>
              <a:t>menetapkan arah tindakan terbaik (optimum) dari sebuah keputusan dimana ada keterbatasan dalam sumber daya</a:t>
            </a:r>
          </a:p>
          <a:p>
            <a:pPr marL="304800" indent="-304800">
              <a:buNone/>
            </a:pPr>
            <a:endParaRPr lang="id-ID" dirty="0" smtClean="0">
              <a:solidFill>
                <a:schemeClr val="tx1"/>
              </a:solidFill>
            </a:endParaRPr>
          </a:p>
          <a:p>
            <a:pPr marL="304800" indent="-304800">
              <a:buNone/>
            </a:pPr>
            <a:r>
              <a:rPr lang="id-ID" sz="3600" dirty="0" smtClean="0">
                <a:solidFill>
                  <a:srgbClr val="002060"/>
                </a:solidFill>
              </a:rPr>
              <a:t>   Carilah pengertian dari Riset Operasi</a:t>
            </a:r>
          </a:p>
          <a:p>
            <a:pPr marL="304800" indent="-304800"/>
            <a:endParaRPr lang="id-ID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theme1.xml><?xml version="1.0" encoding="utf-8"?>
<a:theme xmlns:a="http://schemas.openxmlformats.org/drawingml/2006/main" name="TS03000631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33" ma:contentTypeDescription="Create a new document." ma:contentTypeScope="" ma:versionID="37d3ec2b48d53e45b233ad8f52fe1b11"/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Props1.xml><?xml version="1.0" encoding="utf-8"?>
<ds:datastoreItem xmlns:ds="http://schemas.openxmlformats.org/officeDocument/2006/customXml" ds:itemID="{10AFEB04-2B9D-43AB-A824-8FB811CCE8B4}">
  <ds:schemaRefs>
    <ds:schemaRef ds:uri="http://schemas.microsoft.com/office/2006/metadata/contentType"/>
    <ds:schemaRef ds:uri="http://schemas.microsoft.com/office/2006/metadata/properties/metaAttributes"/>
  </ds:schemaRefs>
</ds:datastoreItem>
</file>

<file path=customXml/itemProps2.xml><?xml version="1.0" encoding="utf-8"?>
<ds:datastoreItem xmlns:ds="http://schemas.openxmlformats.org/officeDocument/2006/customXml" ds:itemID="{1147132C-F623-4A4A-AD2B-FE5FD58081E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FE025DB-F0B2-4269-8E14-F3EBC6C6AD3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TS030006319</Template>
  <TotalTime>691</TotalTime>
  <Words>890</Words>
  <Application>Microsoft Office PowerPoint</Application>
  <PresentationFormat>On-screen Show (4:3)</PresentationFormat>
  <Paragraphs>185</Paragraphs>
  <Slides>27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TS030006319</vt:lpstr>
      <vt:lpstr> Kontrak Perkuliahan dan Pengenalan Riset Operasi </vt:lpstr>
      <vt:lpstr>Identitas Mata Kuliah</vt:lpstr>
      <vt:lpstr>Deskripsi Mata Kuliah</vt:lpstr>
      <vt:lpstr>Tools yang dapat digunakan</vt:lpstr>
      <vt:lpstr>Tujuan Mata Kuliah </vt:lpstr>
      <vt:lpstr>Referensi</vt:lpstr>
      <vt:lpstr>Materi Kuliah</vt:lpstr>
      <vt:lpstr>Materi Kuliah</vt:lpstr>
      <vt:lpstr>Pengenalan Riset Operasi</vt:lpstr>
      <vt:lpstr>Contoh </vt:lpstr>
      <vt:lpstr>Perkembangan RO</vt:lpstr>
      <vt:lpstr>Faktor yang berkontribusi</vt:lpstr>
      <vt:lpstr>Penerapan RO</vt:lpstr>
      <vt:lpstr>Penerapan RO</vt:lpstr>
      <vt:lpstr>Pengertian Model</vt:lpstr>
      <vt:lpstr>Kaitan Model dan Penyelesaian Optimal</vt:lpstr>
      <vt:lpstr>Berdasarkan Ketersediaan Data</vt:lpstr>
      <vt:lpstr>3 Elemen yang harus diidentifikasi</vt:lpstr>
      <vt:lpstr>3 Elemen yang harus diidentifikasi</vt:lpstr>
      <vt:lpstr>Contoh Kasus</vt:lpstr>
      <vt:lpstr>Contoh Kasus</vt:lpstr>
      <vt:lpstr>Karakteristik RO</vt:lpstr>
      <vt:lpstr>Buatlah model matematika dari masalah berikut ini</vt:lpstr>
      <vt:lpstr>Slide 24</vt:lpstr>
      <vt:lpstr>Review Persamaan &amp; Pertidaksamaan Linear</vt:lpstr>
      <vt:lpstr>Latihan</vt:lpstr>
      <vt:lpstr>Minggu Depan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Edna</dc:creator>
  <cp:lastModifiedBy>Edna</cp:lastModifiedBy>
  <cp:revision>24</cp:revision>
  <dcterms:created xsi:type="dcterms:W3CDTF">2011-07-14T04:20:40Z</dcterms:created>
  <dcterms:modified xsi:type="dcterms:W3CDTF">2013-09-09T07:39:28Z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TC300063199990</vt:lpwstr>
  </property>
</Properties>
</file>