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67" r:id="rId18"/>
  </p:sldIdLst>
  <p:sldSz cx="10150475" cy="75898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4131" autoAdjust="0"/>
    <p:restoredTop sz="90929"/>
  </p:normalViewPr>
  <p:slideViewPr>
    <p:cSldViewPr>
      <p:cViewPr varScale="1">
        <p:scale>
          <a:sx n="63" d="100"/>
          <a:sy n="63" d="100"/>
        </p:scale>
        <p:origin x="-1620" y="-114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286000"/>
            <a:ext cx="6934200" cy="1263650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3429000" cy="990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915150"/>
            <a:ext cx="3213100" cy="506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638" y="691515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fld id="{3B975E45-5521-4551-9D43-0E670C142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F8D11-5285-4E11-B057-7B4985C88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2350" y="457200"/>
            <a:ext cx="2228850" cy="6289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534150" cy="6289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A9A4C-C298-428E-B562-AD02C0C91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91" y="75548"/>
            <a:ext cx="9753973" cy="7256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9091" y="1294841"/>
            <a:ext cx="9753973" cy="541127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90E95-18D5-4E46-870F-0D9EAA45D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FB072-D2BE-4DB5-B6F1-772EA03F7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1129D-F0F7-48CE-88A8-1895CE9B7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237038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600200"/>
            <a:ext cx="4237037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E0891-253F-4612-B075-51F61222B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04F1A-4B87-4583-B8F3-EE3ECCEBC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22C91-1D09-4FA3-979F-99E8472C6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E364-035F-496E-A4BC-183F386F2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510EA-CEE8-4CF7-B41E-17BBD35A2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032FD-7439-42C3-9C3C-6B7EE5374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6264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39F0F75A-4356-4A38-86C6-04424AFE61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Arsip/Studium%20Generale/name%20tag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FISIKA DASAR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065837" y="6309519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id-ID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Iman Imanuddin, S.Si</a:t>
            </a:r>
            <a:endParaRPr kumimoji="0" lang="id-ID" sz="2400" b="0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 Adler, </a:t>
            </a:r>
            <a:r>
              <a:rPr kumimoji="0" lang="en-US" sz="24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S.Si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M.Si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91" y="478517"/>
            <a:ext cx="9753973" cy="725602"/>
          </a:xfrm>
        </p:spPr>
        <p:txBody>
          <a:bodyPr/>
          <a:lstStyle/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3238" y="1204120"/>
            <a:ext cx="9296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Tanggal</a:t>
            </a:r>
            <a:r>
              <a:rPr kumimoji="0" 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merah</a:t>
            </a:r>
            <a:endParaRPr kumimoji="0" lang="en-US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100" kern="0" dirty="0" err="1" smtClean="0">
                <a:latin typeface="Berlin Sans FB" pitchFamily="34" charset="0"/>
              </a:rPr>
              <a:t>Kuliah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pengganti</a:t>
            </a:r>
            <a:r>
              <a:rPr lang="en-US" sz="3100" kern="0" dirty="0" smtClean="0">
                <a:latin typeface="Berlin Sans FB" pitchFamily="34" charset="0"/>
              </a:rPr>
              <a:t> (</a:t>
            </a:r>
            <a:r>
              <a:rPr lang="en-US" sz="3100" kern="0" dirty="0" err="1" smtClean="0">
                <a:latin typeface="Berlin Sans FB" pitchFamily="34" charset="0"/>
              </a:rPr>
              <a:t>dua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dosen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berhalangan</a:t>
            </a:r>
            <a:r>
              <a:rPr lang="en-US" sz="3100" kern="0" dirty="0" smtClean="0">
                <a:latin typeface="Berlin Sans FB" pitchFamily="34" charset="0"/>
              </a:rPr>
              <a:t>)</a:t>
            </a:r>
            <a:endParaRPr kumimoji="0" lang="en-US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indent="-379413" defTabSz="1014413">
              <a:spcBef>
                <a:spcPct val="20000"/>
              </a:spcBef>
            </a:pPr>
            <a:endParaRPr kumimoji="0" lang="en-US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indent="-379413" defTabSz="1014413">
              <a:spcBef>
                <a:spcPct val="20000"/>
              </a:spcBef>
            </a:pPr>
            <a:r>
              <a:rPr lang="en-US" sz="3100" kern="0" dirty="0" err="1" smtClean="0">
                <a:solidFill>
                  <a:srgbClr val="FF0000"/>
                </a:solidFill>
                <a:latin typeface="Berlin Sans FB" pitchFamily="34" charset="0"/>
              </a:rPr>
              <a:t>Kecuali</a:t>
            </a:r>
            <a:r>
              <a:rPr lang="en-US" sz="3100" kern="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 marL="379413" indent="-379413" defTabSz="1014413">
              <a:spcBef>
                <a:spcPct val="20000"/>
              </a:spcBef>
              <a:buFontTx/>
              <a:buChar char="•"/>
            </a:pPr>
            <a:r>
              <a:rPr kumimoji="0" lang="en-US" sz="3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Praktikum</a:t>
            </a:r>
            <a:r>
              <a:rPr kumimoji="0" 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susulan</a:t>
            </a:r>
            <a:r>
              <a:rPr lang="en-US" sz="3100" kern="0" dirty="0" smtClean="0">
                <a:latin typeface="Berlin Sans FB" pitchFamily="34" charset="0"/>
              </a:rPr>
              <a:t>, </a:t>
            </a:r>
            <a:r>
              <a:rPr lang="en-US" sz="3100" kern="0" dirty="0" err="1" smtClean="0">
                <a:latin typeface="Berlin Sans FB" pitchFamily="34" charset="0"/>
              </a:rPr>
              <a:t>maksimum</a:t>
            </a:r>
            <a:r>
              <a:rPr lang="en-US" sz="3100" kern="0" dirty="0" smtClean="0">
                <a:latin typeface="Berlin Sans FB" pitchFamily="34" charset="0"/>
              </a:rPr>
              <a:t> 2 </a:t>
            </a:r>
            <a:r>
              <a:rPr lang="en-US" sz="3100" kern="0" dirty="0" err="1" smtClean="0">
                <a:latin typeface="Berlin Sans FB" pitchFamily="34" charset="0"/>
              </a:rPr>
              <a:t>modul</a:t>
            </a:r>
            <a:endParaRPr lang="en-US" sz="3100" kern="0" dirty="0">
              <a:latin typeface="Berlin Sans FB" pitchFamily="34" charset="0"/>
            </a:endParaRPr>
          </a:p>
          <a:p>
            <a:pPr marL="379413" indent="-379413" defTabSz="1014413">
              <a:spcBef>
                <a:spcPct val="20000"/>
              </a:spcBef>
              <a:buFontTx/>
              <a:buChar char="•"/>
            </a:pPr>
            <a:r>
              <a:rPr kumimoji="0" 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Yang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termasuk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susulan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: </a:t>
            </a:r>
            <a:b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</a:b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a. </a:t>
            </a:r>
            <a:r>
              <a:rPr kumimoji="0" lang="en-US" sz="31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telat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&gt; 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10 </a:t>
            </a:r>
            <a:r>
              <a:rPr kumimoji="0" lang="en-US" sz="31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menit</a:t>
            </a:r>
            <a:endParaRPr kumimoji="0" lang="en-US" sz="31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100" kern="0" dirty="0" smtClean="0">
                <a:latin typeface="Berlin Sans FB" pitchFamily="34" charset="0"/>
              </a:rPr>
              <a:t>    b. </a:t>
            </a:r>
            <a:r>
              <a:rPr lang="en-US" sz="3100" kern="0" dirty="0" err="1" smtClean="0">
                <a:latin typeface="Berlin Sans FB" pitchFamily="34" charset="0"/>
              </a:rPr>
              <a:t>tidak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pake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jas</a:t>
            </a:r>
            <a:r>
              <a:rPr lang="en-US" sz="3100" kern="0" dirty="0" smtClean="0">
                <a:latin typeface="Berlin Sans FB" pitchFamily="34" charset="0"/>
              </a:rPr>
              <a:t> lab</a:t>
            </a:r>
            <a:r>
              <a:rPr lang="id-ID" sz="3100" kern="0" dirty="0" smtClean="0">
                <a:latin typeface="Berlin Sans FB" pitchFamily="34" charset="0"/>
              </a:rPr>
              <a:t> </a:t>
            </a:r>
            <a:endParaRPr lang="en-US" sz="3100" kern="0" dirty="0" smtClean="0">
              <a:latin typeface="Berlin Sans FB" pitchFamily="34" charset="0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1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   c. </a:t>
            </a:r>
            <a:r>
              <a:rPr kumimoji="0" lang="en-US" sz="31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sakit</a:t>
            </a:r>
            <a:endParaRPr kumimoji="0" lang="en-US" sz="31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100" kern="0" dirty="0">
                <a:latin typeface="Berlin Sans FB" pitchFamily="34" charset="0"/>
              </a:rPr>
              <a:t> </a:t>
            </a:r>
            <a:r>
              <a:rPr lang="en-US" sz="3100" kern="0" dirty="0" smtClean="0">
                <a:latin typeface="Berlin Sans FB" pitchFamily="34" charset="0"/>
              </a:rPr>
              <a:t>   d. </a:t>
            </a:r>
            <a:r>
              <a:rPr lang="en-US" sz="3100" kern="0" dirty="0" err="1" smtClean="0">
                <a:latin typeface="Berlin Sans FB" pitchFamily="34" charset="0"/>
              </a:rPr>
              <a:t>tidak</a:t>
            </a:r>
            <a:r>
              <a:rPr lang="en-US" sz="3100" kern="0" dirty="0" smtClean="0">
                <a:latin typeface="Berlin Sans FB" pitchFamily="34" charset="0"/>
              </a:rPr>
              <a:t> </a:t>
            </a:r>
            <a:r>
              <a:rPr lang="en-US" sz="3100" kern="0" dirty="0" err="1" smtClean="0">
                <a:latin typeface="Berlin Sans FB" pitchFamily="34" charset="0"/>
              </a:rPr>
              <a:t>membawa</a:t>
            </a:r>
            <a:r>
              <a:rPr lang="en-US" sz="3100" kern="0" dirty="0" smtClean="0">
                <a:latin typeface="Berlin Sans FB" pitchFamily="34" charset="0"/>
              </a:rPr>
              <a:t> name tag</a:t>
            </a:r>
          </a:p>
          <a:p>
            <a:pPr marL="379413" indent="-379413" defTabSz="1014413">
              <a:spcBef>
                <a:spcPct val="20000"/>
              </a:spcBef>
              <a:defRPr/>
            </a:pPr>
            <a:r>
              <a:rPr lang="en-US" sz="3100" kern="0" dirty="0" smtClean="0">
                <a:solidFill>
                  <a:srgbClr val="FF0000"/>
                </a:solidFill>
                <a:latin typeface="Berlin Sans FB" pitchFamily="34" charset="0"/>
              </a:rPr>
              <a:t>(modul-1 </a:t>
            </a:r>
            <a:r>
              <a:rPr lang="en-US" sz="3100" kern="0" dirty="0" err="1" smtClean="0">
                <a:solidFill>
                  <a:srgbClr val="FF0000"/>
                </a:solidFill>
                <a:latin typeface="Berlin Sans FB" pitchFamily="34" charset="0"/>
              </a:rPr>
              <a:t>dikurangi</a:t>
            </a:r>
            <a:r>
              <a:rPr lang="en-US" sz="3100" kern="0" dirty="0" smtClean="0">
                <a:solidFill>
                  <a:srgbClr val="FF0000"/>
                </a:solidFill>
                <a:latin typeface="Berlin Sans FB" pitchFamily="34" charset="0"/>
              </a:rPr>
              <a:t> 25% &amp; modul-2 </a:t>
            </a:r>
            <a:r>
              <a:rPr lang="en-US" sz="3100" kern="0" dirty="0" err="1" smtClean="0">
                <a:solidFill>
                  <a:srgbClr val="FF0000"/>
                </a:solidFill>
                <a:latin typeface="Berlin Sans FB" pitchFamily="34" charset="0"/>
              </a:rPr>
              <a:t>dikurangi</a:t>
            </a:r>
            <a:r>
              <a:rPr lang="en-US" sz="3100" kern="0" dirty="0" smtClean="0">
                <a:solidFill>
                  <a:srgbClr val="FF0000"/>
                </a:solidFill>
                <a:latin typeface="Berlin Sans FB" pitchFamily="34" charset="0"/>
              </a:rPr>
              <a:t> 50%) :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1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1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1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119"/>
            <a:ext cx="8915400" cy="990600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Pendahuluan</a:t>
            </a:r>
            <a:r>
              <a:rPr lang="en-US" dirty="0" smtClean="0">
                <a:latin typeface="Berlin Sans FB" pitchFamily="34" charset="0"/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159149"/>
            <a:ext cx="9296400" cy="6385719"/>
          </a:xfrm>
        </p:spPr>
        <p:txBody>
          <a:bodyPr/>
          <a:lstStyle/>
          <a:p>
            <a:pPr lvl="0"/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LULUS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Akhir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D</a:t>
            </a:r>
          </a:p>
          <a:p>
            <a:pPr lvl="0"/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2 JAM</a:t>
            </a:r>
          </a:p>
          <a:p>
            <a:pPr lvl="0"/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Kehadiran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100%,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kurang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lulus (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E,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mengulang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tahun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depan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>
              <a:buNone/>
            </a:pPr>
            <a:endParaRPr lang="en-US" sz="26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None/>
            </a:pP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PERLENGKAPAN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WAJIB DIPAKAI MAHASISWA (PRAKTIKAN) :</a:t>
            </a:r>
          </a:p>
          <a:p>
            <a:pPr lvl="0">
              <a:buNone/>
            </a:pP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A. ASSESORIS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: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  <a:hlinkClick r:id="rId2" action="ppaction://hlinkfile"/>
              </a:rPr>
              <a:t>Name Tag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+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Kartu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Absensi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Praktek</a:t>
            </a:r>
            <a:endParaRPr lang="en-US" sz="26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None/>
            </a:pP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B. PERLENGKAPAN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PRAKTIKUM : Jas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Warna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Putih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Berlin Sans FB" pitchFamily="34" charset="0"/>
              </a:rPr>
              <a:t>Rp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id-ID" sz="2600" dirty="0" smtClean="0">
                <a:latin typeface="Berlin Sans FB" pitchFamily="34" charset="0"/>
              </a:rPr>
              <a:t>................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en-US" sz="26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None/>
            </a:pP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C. MODUL </a:t>
            </a:r>
            <a:r>
              <a:rPr lang="en-US" sz="2600" dirty="0">
                <a:solidFill>
                  <a:schemeClr val="tx1"/>
                </a:solidFill>
                <a:latin typeface="Berlin Sans FB" pitchFamily="34" charset="0"/>
              </a:rPr>
              <a:t>PRAKTIKUM : 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Harga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Rp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id-ID" sz="2600" dirty="0" smtClean="0">
                <a:latin typeface="Berlin Sans FB" pitchFamily="34" charset="0"/>
              </a:rPr>
              <a:t>....................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en-US" sz="26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None/>
            </a:pPr>
            <a:endParaRPr lang="en-US" sz="26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POINT A, B, C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dikoordinir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Berlin Sans FB" pitchFamily="34" charset="0"/>
              </a:rPr>
              <a:t>ke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ketua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kelas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perwakilan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disetor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ke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asisten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dosen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kurang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1</a:t>
            </a:r>
            <a:r>
              <a:rPr lang="id-ID" sz="2600" dirty="0" smtClean="0">
                <a:solidFill>
                  <a:schemeClr val="tx1"/>
                </a:solidFill>
                <a:latin typeface="Berlin Sans FB" pitchFamily="34" charset="0"/>
              </a:rPr>
              <a:t>5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Berlin Sans FB" pitchFamily="34" charset="0"/>
              </a:rPr>
              <a:t>asisten</a:t>
            </a:r>
            <a:r>
              <a:rPr lang="en-US" sz="26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>
              <a:buNone/>
            </a:pP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119"/>
            <a:ext cx="8915400" cy="990600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Pendahuluan</a:t>
            </a:r>
            <a:r>
              <a:rPr lang="en-US" dirty="0" smtClean="0">
                <a:latin typeface="Berlin Sans FB" pitchFamily="34" charset="0"/>
              </a:rPr>
              <a:t> (Contd.)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204119"/>
            <a:ext cx="9296400" cy="6385719"/>
          </a:xfrm>
        </p:spPr>
        <p:txBody>
          <a:bodyPr/>
          <a:lstStyle/>
          <a:p>
            <a:pPr lvl="0"/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akan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dibagi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2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Grup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: GANJIL &amp; GENAP</a:t>
            </a:r>
          </a:p>
          <a:p>
            <a:pPr lvl="0"/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Tiap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grup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terdiri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kelompok-kelompok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Grup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GANJIL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kelompok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1, 3, 5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dst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nya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Grup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GENAP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kelompok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2, 4, 6,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dstnya</a:t>
            </a:r>
            <a:endParaRPr lang="en-US" sz="32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Satu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kelompok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maksimal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4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orang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mahasiswa</a:t>
            </a:r>
            <a:endParaRPr lang="en-US" sz="32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setiap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2 MINGGU SEKALI</a:t>
            </a:r>
          </a:p>
          <a:p>
            <a:pPr lvl="0"/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wajib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erlin Sans FB" pitchFamily="34" charset="0"/>
              </a:rPr>
              <a:t>datang</a:t>
            </a:r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 TEPAT 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WAKTU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Berpakaian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rapih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memakai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sepatu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dilarang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makan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minum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merokok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None/>
            </a:pP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119"/>
            <a:ext cx="8915400" cy="990600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Pendahuluan</a:t>
            </a:r>
            <a:r>
              <a:rPr lang="en-US" dirty="0" smtClean="0">
                <a:latin typeface="Berlin Sans FB" pitchFamily="34" charset="0"/>
              </a:rPr>
              <a:t> (Contd.)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204119"/>
            <a:ext cx="9296400" cy="6385719"/>
          </a:xfrm>
        </p:spPr>
        <p:txBody>
          <a:bodyPr/>
          <a:lstStyle/>
          <a:p>
            <a:pPr lvl="0">
              <a:buNone/>
            </a:pP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Pre-test </a:t>
            </a:r>
          </a:p>
          <a:p>
            <a:pPr lvl="0"/>
            <a:r>
              <a:rPr lang="en-US" sz="2400" dirty="0" err="1" smtClean="0">
                <a:latin typeface="Berlin Sans FB" pitchFamily="34" charset="0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elama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10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menit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sebelum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praktek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sekitar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10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soal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pilihan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berganda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(A / B /C ),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menguji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kesiapan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memahami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materi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modul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dipraktikumkan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penambahan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datang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TELAT</a:t>
            </a: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Berlin Sans FB" pitchFamily="34" charset="0"/>
              </a:rPr>
              <a:t>Jika praktikan baru hadir setelah waktu pre-test selesai,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praktikan tidak diperkenankan mengikuti praktikum.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Berlin Sans FB" pitchFamily="34" charset="0"/>
              </a:rPr>
              <a:t>Praktikan 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yang salah mengerjakan tipe soal pre-test (bukan karena kelalaian asisten, tetapi karena praktikan tidak tahu modul yang akan dikerjakan), maka </a:t>
            </a:r>
            <a:r>
              <a:rPr lang="id-ID" sz="2400" dirty="0">
                <a:solidFill>
                  <a:srgbClr val="FF0000"/>
                </a:solidFill>
                <a:latin typeface="Berlin Sans FB" pitchFamily="34" charset="0"/>
              </a:rPr>
              <a:t>nilai pre-test-nya diberi nilai 0 dan praktikan tidak diperkenankan mengikuti praktikum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Praktikan yang ketahuan mencontek, nilai pre-test-nya akan diberi nilai </a:t>
            </a:r>
            <a:r>
              <a:rPr lang="id-ID" sz="2400" dirty="0" smtClean="0">
                <a:solidFill>
                  <a:schemeClr val="tx1"/>
                </a:solidFill>
                <a:latin typeface="Berlin Sans FB" pitchFamily="34" charset="0"/>
              </a:rPr>
              <a:t>0.</a:t>
            </a:r>
            <a:endParaRPr lang="en-US" sz="2400" dirty="0">
              <a:latin typeface="Berlin Sans FB" pitchFamily="34" charset="0"/>
            </a:endParaRPr>
          </a:p>
          <a:p>
            <a:pPr lvl="0"/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Pendahuluan</a:t>
            </a:r>
            <a:r>
              <a:rPr lang="en-US" dirty="0" smtClean="0">
                <a:latin typeface="Berlin Sans FB" pitchFamily="34" charset="0"/>
              </a:rPr>
              <a:t> (Contd.)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15244"/>
            <a:ext cx="8626475" cy="5146675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diperkenankan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meninggalkan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ruangan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selama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dilaksanakan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kecuali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izin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Dosen</a:t>
            </a:r>
            <a:endParaRPr lang="en-US" sz="24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tanggung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jawab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sepenuhnya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bagi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Praktikan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wajib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membawa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kalkulator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membuat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JURNAL AKHIR KELOMPOK, &amp;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menyerahkannya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Dosen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setelah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dilaksanakan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Praktikan yang berhalangan hadir karena sakit harus menunjukkan surat </a:t>
            </a:r>
            <a:r>
              <a:rPr lang="id-ID" sz="2400" u="sng" dirty="0">
                <a:solidFill>
                  <a:schemeClr val="tx1"/>
                </a:solidFill>
                <a:latin typeface="Berlin Sans FB" pitchFamily="34" charset="0"/>
              </a:rPr>
              <a:t>keterangan sakit dari dokter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 kepada dosen.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id-ID" sz="2400" u="sng" dirty="0">
                <a:solidFill>
                  <a:schemeClr val="tx1"/>
                </a:solidFill>
                <a:latin typeface="Berlin Sans FB" pitchFamily="34" charset="0"/>
              </a:rPr>
              <a:t>Praktikum Susulan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 akan diselenggarakan </a:t>
            </a:r>
            <a:r>
              <a:rPr lang="id-ID" sz="2400" dirty="0" smtClean="0">
                <a:solidFill>
                  <a:schemeClr val="tx1"/>
                </a:solidFill>
                <a:latin typeface="Berlin Sans FB" pitchFamily="34" charset="0"/>
              </a:rPr>
              <a:t>pada minggu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ke-15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2400" u="sng" dirty="0" err="1">
                <a:solidFill>
                  <a:schemeClr val="tx1"/>
                </a:solidFill>
                <a:latin typeface="Berlin Sans FB" pitchFamily="34" charset="0"/>
              </a:rPr>
              <a:t>Konsekuensi</a:t>
            </a:r>
            <a:r>
              <a:rPr lang="en-US" sz="2400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pengurangan nilai, yaitu </a:t>
            </a:r>
            <a:r>
              <a:rPr lang="id-ID" sz="2400" b="1" dirty="0">
                <a:solidFill>
                  <a:schemeClr val="tx1"/>
                </a:solidFill>
                <a:latin typeface="Berlin Sans FB" pitchFamily="34" charset="0"/>
              </a:rPr>
              <a:t>25% untuk susulan 1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, dan </a:t>
            </a:r>
            <a:r>
              <a:rPr lang="id-ID" sz="2400" b="1" dirty="0">
                <a:solidFill>
                  <a:schemeClr val="tx1"/>
                </a:solidFill>
                <a:latin typeface="Berlin Sans FB" pitchFamily="34" charset="0"/>
              </a:rPr>
              <a:t>50 % untuk susulan 2 </a:t>
            </a:r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dari nilai modul yang diperoleh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Pendahuluan</a:t>
            </a:r>
            <a:r>
              <a:rPr lang="en-US" dirty="0" smtClean="0">
                <a:latin typeface="Berlin Sans FB" pitchFamily="34" charset="0"/>
              </a:rPr>
              <a:t> (Contd.)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PEMBAGIAN KELOMPOK :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dosen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utama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urutan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NIM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terkecil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sampai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terbesar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Dosen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utama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dosen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pedamping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BERHAK MENOLAK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mahasiswa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remedial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jadwal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khusus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tersendiri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(</a:t>
            </a:r>
            <a:r>
              <a:rPr lang="id-ID" sz="2400" dirty="0" smtClean="0">
                <a:latin typeface="Berlin Sans FB" pitchFamily="34" charset="0"/>
              </a:rPr>
              <a:t>Jum’at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jam </a:t>
            </a:r>
            <a:r>
              <a:rPr lang="id-ID" sz="2400" dirty="0" smtClean="0">
                <a:latin typeface="Berlin Sans FB" pitchFamily="34" charset="0"/>
              </a:rPr>
              <a:t>13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.00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jam </a:t>
            </a:r>
            <a:r>
              <a:rPr lang="id-ID" sz="2400" dirty="0" smtClean="0">
                <a:latin typeface="Berlin Sans FB" pitchFamily="34" charset="0"/>
              </a:rPr>
              <a:t>15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.00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lvl="0">
              <a:buNone/>
            </a:pPr>
            <a:endParaRPr lang="en-US" sz="24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UJIAN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: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Ujian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Tengah semester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menguji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2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modul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).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Ujian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Akhir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Semester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menguji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3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modul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sisa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praktikum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r>
              <a:rPr lang="en-US" sz="2400" b="1" i="1" u="sng" dirty="0" err="1">
                <a:solidFill>
                  <a:schemeClr val="tx1"/>
                </a:solidFill>
                <a:latin typeface="Berlin Sans FB" pitchFamily="34" charset="0"/>
              </a:rPr>
              <a:t>Tipe</a:t>
            </a:r>
            <a:r>
              <a:rPr lang="en-US" sz="2400" b="1" i="1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Berlin Sans FB" pitchFamily="34" charset="0"/>
              </a:rPr>
              <a:t>Soal</a:t>
            </a:r>
            <a:r>
              <a:rPr lang="en-US" sz="2400" b="1" i="1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Berlin Sans FB" pitchFamily="34" charset="0"/>
              </a:rPr>
              <a:t>Objektif</a:t>
            </a:r>
            <a:r>
              <a:rPr lang="en-US" sz="2400" b="1" i="1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b="1" i="1" u="sng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Berlin Sans FB" pitchFamily="34" charset="0"/>
              </a:rPr>
              <a:t>pilihan</a:t>
            </a:r>
            <a:r>
              <a:rPr lang="en-US" sz="2400" b="1" i="1" u="sng" dirty="0">
                <a:solidFill>
                  <a:schemeClr val="tx1"/>
                </a:solidFill>
                <a:latin typeface="Berlin Sans FB" pitchFamily="34" charset="0"/>
              </a:rPr>
              <a:t> A/ B/ C/ D</a:t>
            </a:r>
            <a:r>
              <a:rPr lang="en-US" sz="2400" b="1" i="1" u="sng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</a:rPr>
              <a:t>Minggu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Depan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LEAST SQUARE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Harap</a:t>
            </a:r>
            <a:r>
              <a:rPr lang="en-US" dirty="0" smtClean="0"/>
              <a:t> …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 + </a:t>
            </a:r>
            <a:r>
              <a:rPr lang="en-US" dirty="0" err="1" smtClean="0"/>
              <a:t>penggaris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id-ID" dirty="0" smtClean="0"/>
              <a:t>Bawa juga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milimeterblock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9519"/>
            <a:ext cx="9753973" cy="2097202"/>
          </a:xfrm>
        </p:spPr>
        <p:txBody>
          <a:bodyPr/>
          <a:lstStyle/>
          <a:p>
            <a:r>
              <a:rPr lang="en-US" sz="8800" dirty="0" smtClean="0">
                <a:solidFill>
                  <a:srgbClr val="7030A0"/>
                </a:solidFill>
              </a:rPr>
              <a:t>TERIMA KASIH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119"/>
            <a:ext cx="8915400" cy="990600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Praktikum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Fisika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Dasar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127919"/>
            <a:ext cx="9296400" cy="6385719"/>
          </a:xfrm>
        </p:spPr>
        <p:txBody>
          <a:bodyPr/>
          <a:lstStyle/>
          <a:p>
            <a:r>
              <a:rPr lang="en-US" sz="3400" dirty="0" err="1">
                <a:latin typeface="Berlin Sans FB" pitchFamily="34" charset="0"/>
              </a:rPr>
              <a:t>Dosen</a:t>
            </a:r>
            <a:r>
              <a:rPr lang="en-US" sz="3400" dirty="0">
                <a:latin typeface="Berlin Sans FB" pitchFamily="34" charset="0"/>
              </a:rPr>
              <a:t>		</a:t>
            </a:r>
            <a:r>
              <a:rPr lang="id-ID" sz="3400" dirty="0" smtClean="0">
                <a:latin typeface="Berlin Sans FB" pitchFamily="34" charset="0"/>
              </a:rPr>
              <a:t>	</a:t>
            </a:r>
            <a:r>
              <a:rPr lang="en-US" sz="3400" dirty="0" smtClean="0">
                <a:latin typeface="Berlin Sans FB" pitchFamily="34" charset="0"/>
              </a:rPr>
              <a:t>:</a:t>
            </a:r>
            <a:r>
              <a:rPr lang="id-ID" sz="3400" dirty="0" smtClean="0">
                <a:latin typeface="Berlin Sans FB" pitchFamily="34" charset="0"/>
              </a:rPr>
              <a:t> </a:t>
            </a:r>
            <a:r>
              <a:rPr lang="id-ID" sz="3400" dirty="0" smtClean="0">
                <a:latin typeface="Berlin Sans FB" pitchFamily="34" charset="0"/>
              </a:rPr>
              <a:t>Iman Imanuddin, S.Si</a:t>
            </a:r>
            <a:endParaRPr lang="id-ID" sz="3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Berlin Sans FB" pitchFamily="34" charset="0"/>
              </a:rPr>
              <a:t>					  John Adler, M.Si</a:t>
            </a:r>
            <a:endParaRPr lang="en-US" sz="3400" dirty="0">
              <a:latin typeface="Berlin Sans FB" pitchFamily="34" charset="0"/>
            </a:endParaRPr>
          </a:p>
          <a:p>
            <a:r>
              <a:rPr lang="en-US" sz="3400" dirty="0" err="1" smtClean="0">
                <a:latin typeface="Berlin Sans FB" pitchFamily="34" charset="0"/>
              </a:rPr>
              <a:t>Beban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>
                <a:latin typeface="Berlin Sans FB" pitchFamily="34" charset="0"/>
              </a:rPr>
              <a:t>SKS		: </a:t>
            </a:r>
            <a:r>
              <a:rPr lang="en-US" sz="3400" dirty="0" smtClean="0">
                <a:latin typeface="Berlin Sans FB" pitchFamily="34" charset="0"/>
              </a:rPr>
              <a:t>1 SKS (0-3)</a:t>
            </a:r>
            <a:endParaRPr lang="en-US" sz="3400" dirty="0">
              <a:latin typeface="Berlin Sans FB" pitchFamily="34" charset="0"/>
            </a:endParaRPr>
          </a:p>
          <a:p>
            <a:r>
              <a:rPr lang="en-US" sz="3400" dirty="0" err="1">
                <a:latin typeface="Berlin Sans FB" pitchFamily="34" charset="0"/>
              </a:rPr>
              <a:t>Sifat</a:t>
            </a:r>
            <a:r>
              <a:rPr lang="en-US" sz="3400" dirty="0">
                <a:latin typeface="Berlin Sans FB" pitchFamily="34" charset="0"/>
              </a:rPr>
              <a:t> MK		</a:t>
            </a:r>
            <a:r>
              <a:rPr lang="id-ID" sz="3400" dirty="0" smtClean="0">
                <a:latin typeface="Berlin Sans FB" pitchFamily="34" charset="0"/>
              </a:rPr>
              <a:t>	</a:t>
            </a:r>
            <a:r>
              <a:rPr lang="en-US" sz="3400" dirty="0" smtClean="0">
                <a:latin typeface="Berlin Sans FB" pitchFamily="34" charset="0"/>
              </a:rPr>
              <a:t>: </a:t>
            </a:r>
            <a:r>
              <a:rPr lang="en-US" sz="3400" dirty="0" err="1">
                <a:latin typeface="Berlin Sans FB" pitchFamily="34" charset="0"/>
              </a:rPr>
              <a:t>Wajib</a:t>
            </a:r>
            <a:r>
              <a:rPr lang="en-US" sz="3400" dirty="0">
                <a:latin typeface="Berlin Sans FB" pitchFamily="34" charset="0"/>
              </a:rPr>
              <a:t> </a:t>
            </a:r>
          </a:p>
          <a:p>
            <a:r>
              <a:rPr lang="en-US" sz="3400" dirty="0" err="1">
                <a:latin typeface="Berlin Sans FB" pitchFamily="34" charset="0"/>
              </a:rPr>
              <a:t>Kehadiran</a:t>
            </a:r>
            <a:r>
              <a:rPr lang="en-US" sz="3400" dirty="0">
                <a:latin typeface="Berlin Sans FB" pitchFamily="34" charset="0"/>
              </a:rPr>
              <a:t>		: minimal </a:t>
            </a:r>
            <a:r>
              <a:rPr lang="en-US" sz="3400" dirty="0" smtClean="0">
                <a:latin typeface="Berlin Sans FB" pitchFamily="34" charset="0"/>
              </a:rPr>
              <a:t>100</a:t>
            </a:r>
            <a:r>
              <a:rPr lang="en-US" sz="3400" dirty="0">
                <a:latin typeface="Berlin Sans FB" pitchFamily="34" charset="0"/>
              </a:rPr>
              <a:t>% </a:t>
            </a:r>
          </a:p>
          <a:p>
            <a:r>
              <a:rPr lang="en-US" sz="3400" dirty="0" err="1">
                <a:latin typeface="Berlin Sans FB" pitchFamily="34" charset="0"/>
              </a:rPr>
              <a:t>Jumlah</a:t>
            </a:r>
            <a:r>
              <a:rPr lang="en-US" sz="3400" dirty="0">
                <a:latin typeface="Berlin Sans FB" pitchFamily="34" charset="0"/>
              </a:rPr>
              <a:t> </a:t>
            </a:r>
            <a:r>
              <a:rPr lang="en-US" sz="3400" dirty="0" err="1" smtClean="0">
                <a:latin typeface="Berlin Sans FB" pitchFamily="34" charset="0"/>
              </a:rPr>
              <a:t>Pertemuan</a:t>
            </a:r>
            <a:r>
              <a:rPr lang="id-ID" sz="3400" dirty="0" smtClean="0">
                <a:latin typeface="Berlin Sans FB" pitchFamily="34" charset="0"/>
              </a:rPr>
              <a:t>	</a:t>
            </a:r>
            <a:r>
              <a:rPr lang="en-US" sz="3400" dirty="0" smtClean="0">
                <a:latin typeface="Berlin Sans FB" pitchFamily="34" charset="0"/>
              </a:rPr>
              <a:t>: </a:t>
            </a:r>
            <a:r>
              <a:rPr lang="en-US" sz="3400" dirty="0">
                <a:latin typeface="Berlin Sans FB" pitchFamily="34" charset="0"/>
              </a:rPr>
              <a:t>16x </a:t>
            </a:r>
            <a:endParaRPr lang="id-ID" sz="3400" dirty="0" smtClean="0">
              <a:latin typeface="Berlin Sans FB" pitchFamily="34" charset="0"/>
            </a:endParaRPr>
          </a:p>
          <a:p>
            <a:r>
              <a:rPr lang="en-US" sz="3400" dirty="0" smtClean="0">
                <a:latin typeface="Berlin Sans FB" pitchFamily="34" charset="0"/>
              </a:rPr>
              <a:t>[</a:t>
            </a:r>
            <a:r>
              <a:rPr lang="id-ID" sz="3400" dirty="0" smtClean="0">
                <a:latin typeface="Berlin Sans FB" pitchFamily="34" charset="0"/>
              </a:rPr>
              <a:t>Minggu-1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id-ID" sz="3400" dirty="0" smtClean="0">
                <a:latin typeface="Berlin Sans FB" pitchFamily="34" charset="0"/>
              </a:rPr>
              <a:t>pelatihan Modul buat dosen &amp; Asisten,</a:t>
            </a:r>
          </a:p>
          <a:p>
            <a:r>
              <a:rPr lang="id-ID" sz="3400" dirty="0" smtClean="0">
                <a:latin typeface="Berlin Sans FB" pitchFamily="34" charset="0"/>
              </a:rPr>
              <a:t>Minggu-2 pengarahan &amp; penjelasan Tata Tertib, pembagian kelompok praktikum, pemesanan jas lab, kartu nama &amp; kartu absensi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119"/>
            <a:ext cx="8915400" cy="990600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Praktikum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Fisika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Dasar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24000"/>
            <a:ext cx="9296400" cy="6385719"/>
          </a:xfrm>
        </p:spPr>
        <p:txBody>
          <a:bodyPr/>
          <a:lstStyle/>
          <a:p>
            <a:r>
              <a:rPr lang="id-ID" sz="3400" dirty="0" smtClean="0">
                <a:latin typeface="Berlin Sans FB" pitchFamily="34" charset="0"/>
              </a:rPr>
              <a:t>Minggu ke-3 Teori Least Square</a:t>
            </a:r>
            <a:r>
              <a:rPr lang="en-US" sz="3400" dirty="0" smtClean="0">
                <a:latin typeface="Berlin Sans FB" pitchFamily="34" charset="0"/>
              </a:rPr>
              <a:t>, </a:t>
            </a:r>
            <a:endParaRPr lang="id-ID" sz="3400" dirty="0" smtClean="0">
              <a:latin typeface="Berlin Sans FB" pitchFamily="34" charset="0"/>
            </a:endParaRPr>
          </a:p>
          <a:p>
            <a:r>
              <a:rPr lang="id-ID" sz="3400" dirty="0" smtClean="0">
                <a:latin typeface="Berlin Sans FB" pitchFamily="34" charset="0"/>
              </a:rPr>
              <a:t>Minggu-4 sd 7 Praktikum</a:t>
            </a:r>
            <a:r>
              <a:rPr lang="en-US" sz="3400" dirty="0" smtClean="0">
                <a:latin typeface="Berlin Sans FB" pitchFamily="34" charset="0"/>
              </a:rPr>
              <a:t>, </a:t>
            </a:r>
            <a:endParaRPr lang="id-ID" sz="3400" dirty="0" smtClean="0">
              <a:latin typeface="Berlin Sans FB" pitchFamily="34" charset="0"/>
            </a:endParaRPr>
          </a:p>
          <a:p>
            <a:r>
              <a:rPr lang="id-ID" sz="3400" dirty="0" smtClean="0">
                <a:latin typeface="Berlin Sans FB" pitchFamily="34" charset="0"/>
              </a:rPr>
              <a:t>Minggu ke-8 UTS, </a:t>
            </a:r>
          </a:p>
          <a:p>
            <a:r>
              <a:rPr lang="id-ID" sz="3400" dirty="0" smtClean="0">
                <a:latin typeface="Berlin Sans FB" pitchFamily="34" charset="0"/>
              </a:rPr>
              <a:t>Minggu ke-9 sd 14 Praktikum,</a:t>
            </a:r>
            <a:r>
              <a:rPr lang="en-US" sz="3400" dirty="0" smtClean="0">
                <a:latin typeface="Berlin Sans FB" pitchFamily="34" charset="0"/>
              </a:rPr>
              <a:t> </a:t>
            </a:r>
            <a:endParaRPr lang="id-ID" sz="3400" dirty="0" smtClean="0">
              <a:latin typeface="Berlin Sans FB" pitchFamily="34" charset="0"/>
            </a:endParaRPr>
          </a:p>
          <a:p>
            <a:r>
              <a:rPr lang="id-ID" sz="3400" dirty="0" smtClean="0">
                <a:latin typeface="Berlin Sans FB" pitchFamily="34" charset="0"/>
              </a:rPr>
              <a:t>Minggu ke-15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id-ID" sz="3400" dirty="0" smtClean="0">
                <a:latin typeface="Berlin Sans FB" pitchFamily="34" charset="0"/>
              </a:rPr>
              <a:t>Praktikum </a:t>
            </a:r>
            <a:r>
              <a:rPr lang="en-US" sz="3400" dirty="0" err="1" smtClean="0">
                <a:latin typeface="Berlin Sans FB" pitchFamily="34" charset="0"/>
              </a:rPr>
              <a:t>susulan</a:t>
            </a:r>
            <a:r>
              <a:rPr lang="id-ID" sz="3400" dirty="0" smtClean="0">
                <a:latin typeface="Berlin Sans FB" pitchFamily="34" charset="0"/>
              </a:rPr>
              <a:t>, </a:t>
            </a:r>
          </a:p>
          <a:p>
            <a:r>
              <a:rPr lang="id-ID" sz="3400" dirty="0" smtClean="0">
                <a:latin typeface="Berlin Sans FB" pitchFamily="34" charset="0"/>
              </a:rPr>
              <a:t>Minggu ke-16 UAS</a:t>
            </a:r>
            <a:r>
              <a:rPr lang="en-US" sz="3400" dirty="0" smtClean="0">
                <a:latin typeface="Berlin Sans FB" pitchFamily="34" charset="0"/>
              </a:rPr>
              <a:t>]</a:t>
            </a:r>
            <a:endParaRPr lang="en-US" sz="3400" dirty="0">
              <a:latin typeface="Berlin Sans FB" pitchFamily="34" charset="0"/>
            </a:endParaRPr>
          </a:p>
          <a:p>
            <a:pPr>
              <a:buNone/>
            </a:pPr>
            <a:r>
              <a:rPr lang="en-US" sz="3400" dirty="0" err="1">
                <a:latin typeface="Berlin Sans FB" pitchFamily="34" charset="0"/>
              </a:rPr>
              <a:t>Waktu</a:t>
            </a:r>
            <a:r>
              <a:rPr lang="en-US" sz="3400" dirty="0">
                <a:latin typeface="Berlin Sans FB" pitchFamily="34" charset="0"/>
              </a:rPr>
              <a:t> </a:t>
            </a:r>
            <a:r>
              <a:rPr lang="en-US" sz="3400" dirty="0" err="1">
                <a:latin typeface="Berlin Sans FB" pitchFamily="34" charset="0"/>
              </a:rPr>
              <a:t>Kuliah</a:t>
            </a:r>
            <a:r>
              <a:rPr lang="en-US" sz="3400" dirty="0">
                <a:latin typeface="Berlin Sans FB" pitchFamily="34" charset="0"/>
              </a:rPr>
              <a:t>	</a:t>
            </a:r>
            <a:r>
              <a:rPr lang="en-US" sz="3400" dirty="0" smtClean="0">
                <a:latin typeface="Berlin Sans FB" pitchFamily="34" charset="0"/>
              </a:rPr>
              <a:t>:</a:t>
            </a:r>
            <a:r>
              <a:rPr lang="id-ID" sz="3400" dirty="0" smtClean="0">
                <a:latin typeface="Berlin Sans FB" pitchFamily="34" charset="0"/>
              </a:rPr>
              <a:t> Sesuai jadwal</a:t>
            </a:r>
            <a:endParaRPr lang="en-US" sz="3400" dirty="0">
              <a:latin typeface="Berlin Sans FB" pitchFamily="34" charset="0"/>
            </a:endParaRPr>
          </a:p>
          <a:p>
            <a:pPr>
              <a:buNone/>
            </a:pPr>
            <a:r>
              <a:rPr lang="en-US" sz="3400" dirty="0" err="1">
                <a:latin typeface="Berlin Sans FB" pitchFamily="34" charset="0"/>
              </a:rPr>
              <a:t>Tempat</a:t>
            </a:r>
            <a:r>
              <a:rPr lang="en-US" sz="3400" dirty="0">
                <a:latin typeface="Berlin Sans FB" pitchFamily="34" charset="0"/>
              </a:rPr>
              <a:t>		: </a:t>
            </a:r>
            <a:r>
              <a:rPr lang="en-US" sz="3400" dirty="0" smtClean="0">
                <a:latin typeface="Berlin Sans FB" pitchFamily="34" charset="0"/>
              </a:rPr>
              <a:t>Lab </a:t>
            </a:r>
            <a:r>
              <a:rPr lang="en-US" sz="3400" dirty="0" err="1" smtClean="0">
                <a:latin typeface="Berlin Sans FB" pitchFamily="34" charset="0"/>
              </a:rPr>
              <a:t>Fisika</a:t>
            </a:r>
            <a:endParaRPr lang="en-US" sz="3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Jadwal</a:t>
            </a:r>
            <a:r>
              <a:rPr lang="en-US" dirty="0" smtClean="0"/>
              <a:t> Semester </a:t>
            </a:r>
            <a:r>
              <a:rPr lang="en-US" dirty="0" err="1" smtClean="0"/>
              <a:t>Ganjil</a:t>
            </a:r>
            <a:r>
              <a:rPr lang="en-US" dirty="0" smtClean="0"/>
              <a:t> 201</a:t>
            </a:r>
            <a:r>
              <a:rPr lang="id-ID" dirty="0" smtClean="0"/>
              <a:t>3</a:t>
            </a:r>
            <a:r>
              <a:rPr lang="en-US" dirty="0" smtClean="0"/>
              <a:t>-1</a:t>
            </a:r>
            <a:r>
              <a:rPr lang="id-ID" dirty="0" smtClean="0"/>
              <a:t>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437" y="1356519"/>
          <a:ext cx="9677402" cy="6000925"/>
        </p:xfrm>
        <a:graphic>
          <a:graphicData uri="http://schemas.openxmlformats.org/drawingml/2006/table">
            <a:tbl>
              <a:tblPr/>
              <a:tblGrid>
                <a:gridCol w="1092610"/>
                <a:gridCol w="1404784"/>
                <a:gridCol w="1541206"/>
                <a:gridCol w="1447800"/>
                <a:gridCol w="1447800"/>
                <a:gridCol w="1371600"/>
                <a:gridCol w="1371602"/>
              </a:tblGrid>
              <a:tr h="356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JAM LAB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SENIN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SELASA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RABU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KAMIS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JUM'AT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SABTU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1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7--9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TK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-1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/D3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TS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TE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8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2SK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9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9--11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3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6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2SK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7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TI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11--13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9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4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JUM'ATAN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13—15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-1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-1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REM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57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nn-NO" sz="1700" b="0" i="0" u="none" strike="noStrike" dirty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15--17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SK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3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IF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-1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Praktikum Fisika Dasar I                        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REM</a:t>
                      </a:r>
                      <a:r>
                        <a:rPr lang="nn-NO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-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2</a:t>
                      </a:r>
                      <a:endParaRPr lang="nn-NO" sz="1800" b="0" i="0" u="none" strike="noStrike" dirty="0" smtClean="0">
                        <a:solidFill>
                          <a:srgbClr val="000000"/>
                        </a:solidFill>
                        <a:latin typeface="Berlin Sans FB" pitchFamily="34" charset="0"/>
                      </a:endParaRPr>
                    </a:p>
                  </a:txBody>
                  <a:tcPr marL="7833" marR="7833" marT="7833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Berlin Sans FB" pitchFamily="34" charset="0"/>
                        </a:rPr>
                        <a:t> </a:t>
                      </a:r>
                    </a:p>
                  </a:txBody>
                  <a:tcPr marL="7833" marR="7833" marT="7833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936" y="289719"/>
            <a:ext cx="9135428" cy="1264973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Aturan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Penilaian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13038" y="1737519"/>
            <a:ext cx="9491399" cy="117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en-US" sz="3500" dirty="0" smtClean="0">
                <a:latin typeface="Tahoma" charset="0"/>
              </a:rPr>
              <a:t>KEHADIRAN</a:t>
            </a:r>
            <a:r>
              <a:rPr lang="id-ID" sz="3500" dirty="0" smtClean="0">
                <a:latin typeface="Tahoma" charset="0"/>
              </a:rPr>
              <a:t> (optional)</a:t>
            </a:r>
            <a:r>
              <a:rPr lang="en-US" sz="3500" dirty="0" smtClean="0">
                <a:latin typeface="Tahoma" charset="0"/>
              </a:rPr>
              <a:t>	:  1 </a:t>
            </a:r>
            <a:r>
              <a:rPr lang="en-US" sz="3500" dirty="0">
                <a:latin typeface="Tahoma" charset="0"/>
              </a:rPr>
              <a:t>% (</a:t>
            </a:r>
            <a:r>
              <a:rPr lang="en-US" sz="3500" dirty="0" err="1">
                <a:latin typeface="Tahoma" charset="0"/>
              </a:rPr>
              <a:t>Jika</a:t>
            </a:r>
            <a:r>
              <a:rPr lang="en-US" sz="3500" dirty="0">
                <a:latin typeface="Tahoma" charset="0"/>
              </a:rPr>
              <a:t> </a:t>
            </a:r>
            <a:r>
              <a:rPr lang="en-US" sz="3500" dirty="0" err="1" smtClean="0">
                <a:latin typeface="Tahoma" charset="0"/>
              </a:rPr>
              <a:t>hadir</a:t>
            </a:r>
            <a:r>
              <a:rPr lang="en-US" sz="3500" dirty="0" smtClean="0">
                <a:latin typeface="Tahoma" charset="0"/>
              </a:rPr>
              <a:t> 2</a:t>
            </a:r>
            <a:r>
              <a:rPr lang="id-ID" sz="3500" dirty="0" smtClean="0">
                <a:latin typeface="Tahoma" charset="0"/>
              </a:rPr>
              <a:t>x</a:t>
            </a:r>
            <a:r>
              <a:rPr lang="en-US" sz="3500" dirty="0" smtClean="0">
                <a:latin typeface="Tahoma" charset="0"/>
              </a:rPr>
              <a:t> </a:t>
            </a:r>
            <a:r>
              <a:rPr lang="id-ID" sz="3500" dirty="0" smtClean="0">
                <a:latin typeface="Tahoma" charset="0"/>
              </a:rPr>
              <a:t>dalam </a:t>
            </a:r>
            <a:r>
              <a:rPr lang="en-US" sz="3500" dirty="0" err="1" smtClean="0">
                <a:latin typeface="Tahoma" charset="0"/>
              </a:rPr>
              <a:t>pertemuan</a:t>
            </a:r>
            <a:r>
              <a:rPr lang="en-US" sz="3500" dirty="0" smtClean="0">
                <a:latin typeface="Tahoma" charset="0"/>
              </a:rPr>
              <a:t> </a:t>
            </a:r>
            <a:r>
              <a:rPr lang="en-US" sz="3500" dirty="0" err="1" smtClean="0">
                <a:latin typeface="Tahoma" charset="0"/>
              </a:rPr>
              <a:t>awal</a:t>
            </a:r>
            <a:r>
              <a:rPr lang="id-ID" sz="3500" dirty="0" smtClean="0">
                <a:latin typeface="Tahoma" charset="0"/>
              </a:rPr>
              <a:t>, Minggu ke-2 &amp; 3</a:t>
            </a:r>
            <a:r>
              <a:rPr lang="en-US" sz="3500" dirty="0" smtClean="0">
                <a:latin typeface="Tahoma" charset="0"/>
              </a:rPr>
              <a:t>)</a:t>
            </a:r>
            <a:endParaRPr lang="en-US" sz="3500" dirty="0">
              <a:latin typeface="Tahoma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59077" y="2900655"/>
            <a:ext cx="9491399" cy="6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en-US" sz="3500" dirty="0" smtClean="0">
                <a:latin typeface="Tahoma" charset="0"/>
              </a:rPr>
              <a:t>Pre-Test    </a:t>
            </a:r>
            <a:r>
              <a:rPr lang="en-US" sz="3500" dirty="0">
                <a:latin typeface="Tahoma" charset="0"/>
              </a:rPr>
              <a:t>	</a:t>
            </a:r>
            <a:r>
              <a:rPr lang="en-US" sz="3500" dirty="0" smtClean="0">
                <a:latin typeface="Tahoma" charset="0"/>
              </a:rPr>
              <a:t>  	: 25 %</a:t>
            </a:r>
            <a:r>
              <a:rPr lang="id-ID" sz="3500" dirty="0" smtClean="0">
                <a:latin typeface="Tahoma" charset="0"/>
              </a:rPr>
              <a:t> (Total 5 buah Modul)</a:t>
            </a:r>
            <a:endParaRPr lang="en-US" sz="3500" dirty="0">
              <a:latin typeface="Tahoma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76699" y="3743970"/>
            <a:ext cx="9491399" cy="6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en-US" sz="3500" dirty="0" err="1" smtClean="0">
                <a:latin typeface="Tahoma" charset="0"/>
              </a:rPr>
              <a:t>Jurnal</a:t>
            </a:r>
            <a:r>
              <a:rPr lang="en-US" sz="3500" dirty="0" smtClean="0">
                <a:latin typeface="Tahoma" charset="0"/>
              </a:rPr>
              <a:t> </a:t>
            </a:r>
            <a:r>
              <a:rPr lang="en-US" sz="3500" dirty="0" err="1" smtClean="0">
                <a:latin typeface="Tahoma" charset="0"/>
              </a:rPr>
              <a:t>Akhir</a:t>
            </a:r>
            <a:r>
              <a:rPr lang="en-US" sz="3500" dirty="0">
                <a:latin typeface="Tahoma" charset="0"/>
              </a:rPr>
              <a:t>	: </a:t>
            </a:r>
            <a:r>
              <a:rPr lang="en-US" sz="3500" dirty="0" smtClean="0">
                <a:latin typeface="Tahoma" charset="0"/>
              </a:rPr>
              <a:t>50 %</a:t>
            </a:r>
            <a:r>
              <a:rPr lang="id-ID" sz="3500" dirty="0" smtClean="0">
                <a:latin typeface="Tahoma" charset="0"/>
              </a:rPr>
              <a:t> (Total 5 buah Modul)</a:t>
            </a:r>
            <a:endParaRPr lang="en-US" sz="3500" dirty="0">
              <a:latin typeface="Tahoma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76699" y="4755948"/>
            <a:ext cx="9491399" cy="6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UTS		</a:t>
            </a:r>
            <a:r>
              <a:rPr lang="en-US" sz="3500" dirty="0" smtClean="0">
                <a:latin typeface="Tahoma" charset="0"/>
              </a:rPr>
              <a:t>	: 10 </a:t>
            </a:r>
            <a:r>
              <a:rPr lang="en-US" sz="3500" dirty="0">
                <a:latin typeface="Tahoma" charset="0"/>
              </a:rPr>
              <a:t>% (2 </a:t>
            </a:r>
            <a:r>
              <a:rPr lang="en-US" sz="3500" dirty="0" err="1" smtClean="0">
                <a:latin typeface="Tahoma" charset="0"/>
              </a:rPr>
              <a:t>Modul</a:t>
            </a:r>
            <a:r>
              <a:rPr lang="en-US" sz="3500" dirty="0" smtClean="0">
                <a:latin typeface="Tahoma" charset="0"/>
              </a:rPr>
              <a:t>)</a:t>
            </a:r>
            <a:endParaRPr lang="en-US" sz="3500" dirty="0">
              <a:latin typeface="Tahoma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76699" y="5767927"/>
            <a:ext cx="9491399" cy="6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UAS		</a:t>
            </a:r>
            <a:r>
              <a:rPr lang="en-US" sz="3500" dirty="0" smtClean="0">
                <a:latin typeface="Tahoma" charset="0"/>
              </a:rPr>
              <a:t>	: 15 </a:t>
            </a:r>
            <a:r>
              <a:rPr lang="en-US" sz="3500" dirty="0">
                <a:latin typeface="Tahoma" charset="0"/>
              </a:rPr>
              <a:t>% </a:t>
            </a:r>
            <a:r>
              <a:rPr lang="en-US" sz="3500" dirty="0" smtClean="0">
                <a:latin typeface="Tahoma" charset="0"/>
              </a:rPr>
              <a:t>(3 </a:t>
            </a:r>
            <a:r>
              <a:rPr lang="en-US" sz="3500" dirty="0" err="1" smtClean="0">
                <a:latin typeface="Tahoma" charset="0"/>
              </a:rPr>
              <a:t>Modul</a:t>
            </a:r>
            <a:r>
              <a:rPr lang="en-US" sz="3500" dirty="0" smtClean="0">
                <a:latin typeface="Tahoma" charset="0"/>
              </a:rPr>
              <a:t>)</a:t>
            </a:r>
            <a:endParaRPr lang="en-US" sz="35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  <p:bldP spid="93188" grpId="0"/>
      <p:bldP spid="93189" grpId="0"/>
      <p:bldP spid="93190" grpId="0"/>
      <p:bldP spid="931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Aturan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Penilaian</a:t>
            </a:r>
            <a:r>
              <a:rPr lang="en-US" dirty="0" smtClean="0">
                <a:solidFill>
                  <a:srgbClr val="FF0000"/>
                </a:solidFill>
              </a:rPr>
              <a:t> (Contd.)</a:t>
            </a:r>
            <a:endParaRPr lang="en-US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091" y="1294841"/>
            <a:ext cx="9753973" cy="1031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ikut</a:t>
            </a:r>
            <a:r>
              <a:rPr lang="en-US" sz="3100" dirty="0" smtClean="0"/>
              <a:t> </a:t>
            </a: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modul</a:t>
            </a:r>
            <a:r>
              <a:rPr lang="en-US" sz="3100" dirty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NA </a:t>
            </a:r>
            <a:r>
              <a:rPr lang="en-US" sz="3100" dirty="0" err="1" smtClean="0"/>
              <a:t>dibawah</a:t>
            </a:r>
            <a:r>
              <a:rPr lang="en-US" sz="3100" dirty="0" smtClean="0"/>
              <a:t> 30</a:t>
            </a:r>
            <a:r>
              <a:rPr lang="id-ID" sz="3100" dirty="0" smtClean="0"/>
              <a:t> </a:t>
            </a:r>
            <a:r>
              <a:rPr lang="id-ID" sz="3100" b="1" dirty="0"/>
              <a:t>Nilai E</a:t>
            </a:r>
            <a:endParaRPr lang="id-ID" sz="3100" dirty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98437" y="3409721"/>
            <a:ext cx="7612856" cy="320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380139" indent="-380139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d-ID" sz="3100" dirty="0"/>
              <a:t>Penentuan Huruf Mutu :</a:t>
            </a:r>
            <a:endParaRPr lang="en-US" sz="3100" dirty="0"/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r>
              <a:rPr lang="en-US" sz="3100" dirty="0"/>
              <a:t>	</a:t>
            </a:r>
            <a:r>
              <a:rPr lang="id-ID" sz="3100" dirty="0"/>
              <a:t>75&lt;= NA &lt;= 100</a:t>
            </a:r>
            <a:r>
              <a:rPr lang="en-US" sz="3100" dirty="0"/>
              <a:t>  </a:t>
            </a:r>
            <a:r>
              <a:rPr lang="id-ID" sz="3100" dirty="0"/>
              <a:t>HURUF MUTU  A</a:t>
            </a:r>
            <a:endParaRPr lang="en-US" sz="3100" dirty="0"/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r>
              <a:rPr lang="en-US" sz="3100" dirty="0"/>
              <a:t>	</a:t>
            </a:r>
            <a:r>
              <a:rPr lang="id-ID" sz="3100" dirty="0"/>
              <a:t>60&lt;= NA &lt;</a:t>
            </a:r>
            <a:r>
              <a:rPr lang="en-US" sz="3100" dirty="0"/>
              <a:t>  </a:t>
            </a:r>
            <a:r>
              <a:rPr lang="id-ID" sz="3100" dirty="0"/>
              <a:t>   </a:t>
            </a:r>
            <a:r>
              <a:rPr lang="en-US" sz="3100" dirty="0"/>
              <a:t>75  </a:t>
            </a:r>
            <a:r>
              <a:rPr lang="id-ID" sz="3100" dirty="0"/>
              <a:t>HURUF MUTU </a:t>
            </a:r>
            <a:r>
              <a:rPr lang="en-US" sz="3100" dirty="0"/>
              <a:t> </a:t>
            </a:r>
            <a:r>
              <a:rPr lang="id-ID" sz="3100" dirty="0"/>
              <a:t>B</a:t>
            </a:r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r>
              <a:rPr lang="en-US" sz="3100" dirty="0"/>
              <a:t>	</a:t>
            </a:r>
            <a:r>
              <a:rPr lang="id-ID" sz="3100" dirty="0"/>
              <a:t>45&lt;= NA &lt;</a:t>
            </a:r>
            <a:r>
              <a:rPr lang="en-US" sz="3100" dirty="0"/>
              <a:t>  </a:t>
            </a:r>
            <a:r>
              <a:rPr lang="id-ID" sz="3100" dirty="0"/>
              <a:t>   </a:t>
            </a:r>
            <a:r>
              <a:rPr lang="en-US" sz="3100" dirty="0"/>
              <a:t>60</a:t>
            </a:r>
            <a:r>
              <a:rPr lang="id-ID" sz="3100" dirty="0"/>
              <a:t> </a:t>
            </a:r>
            <a:r>
              <a:rPr lang="en-US" sz="3100" dirty="0"/>
              <a:t> </a:t>
            </a:r>
            <a:r>
              <a:rPr lang="id-ID" sz="3100" dirty="0"/>
              <a:t>HURUF MUTU </a:t>
            </a:r>
            <a:r>
              <a:rPr lang="en-US" sz="3100" dirty="0"/>
              <a:t> </a:t>
            </a:r>
            <a:r>
              <a:rPr lang="id-ID" sz="3100" dirty="0"/>
              <a:t>C</a:t>
            </a:r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r>
              <a:rPr lang="en-US" sz="3100" dirty="0"/>
              <a:t>    </a:t>
            </a:r>
            <a:r>
              <a:rPr lang="id-ID" sz="3100" dirty="0"/>
              <a:t>30&lt;= NA &lt;</a:t>
            </a:r>
            <a:r>
              <a:rPr lang="en-US" sz="3100" dirty="0"/>
              <a:t>  </a:t>
            </a:r>
            <a:r>
              <a:rPr lang="id-ID" sz="3100" dirty="0"/>
              <a:t>  4</a:t>
            </a:r>
            <a:r>
              <a:rPr lang="en-US" sz="3100" dirty="0"/>
              <a:t>5   </a:t>
            </a:r>
            <a:r>
              <a:rPr lang="id-ID" sz="3100" dirty="0"/>
              <a:t>HURUF MUTU D</a:t>
            </a:r>
            <a:r>
              <a:rPr lang="en-US" sz="3100" dirty="0"/>
              <a:t>    </a:t>
            </a:r>
            <a:endParaRPr lang="id-ID" sz="3100" dirty="0"/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r>
              <a:rPr lang="en-US" sz="3100" dirty="0"/>
              <a:t>	  </a:t>
            </a:r>
            <a:r>
              <a:rPr lang="id-ID" sz="3100" dirty="0"/>
              <a:t>0&lt;= NA &lt;</a:t>
            </a:r>
            <a:r>
              <a:rPr lang="en-US" sz="3100" dirty="0"/>
              <a:t> </a:t>
            </a:r>
            <a:r>
              <a:rPr lang="id-ID" sz="3100" dirty="0"/>
              <a:t>   </a:t>
            </a:r>
            <a:r>
              <a:rPr lang="en-US" sz="3100" dirty="0"/>
              <a:t>30</a:t>
            </a:r>
            <a:r>
              <a:rPr lang="id-ID" sz="3100" dirty="0"/>
              <a:t>   HURUF MUTU E</a:t>
            </a:r>
            <a:endParaRPr lang="en-US" sz="3100" dirty="0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53762" y="2361283"/>
            <a:ext cx="8627904" cy="75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380139" indent="-380139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boleh</a:t>
            </a:r>
            <a:r>
              <a:rPr lang="en-US" sz="3100" dirty="0" smtClean="0"/>
              <a:t> t</a:t>
            </a:r>
            <a:r>
              <a:rPr lang="id-ID" sz="3100" dirty="0" smtClean="0"/>
              <a:t>elat</a:t>
            </a:r>
            <a:endParaRPr lang="id-ID" sz="3100" dirty="0"/>
          </a:p>
          <a:p>
            <a:pPr marL="380139" indent="-380139">
              <a:lnSpc>
                <a:spcPct val="90000"/>
              </a:lnSpc>
              <a:spcBef>
                <a:spcPct val="20000"/>
              </a:spcBef>
            </a:pP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  <p:bldP spid="942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4" y="243946"/>
            <a:ext cx="9135428" cy="1264973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Materi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Kuliah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59076" y="1889919"/>
            <a:ext cx="3547815" cy="5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370" tIns="50685" rIns="101370" bIns="50685">
            <a:spAutoFit/>
          </a:bodyPr>
          <a:lstStyle/>
          <a:p>
            <a:pPr marL="506852" indent="-506852">
              <a:buFontTx/>
              <a:buAutoNum type="arabicPeriod"/>
            </a:pPr>
            <a:r>
              <a:rPr lang="en-US" sz="3100" dirty="0" smtClean="0">
                <a:latin typeface="Tahoma" charset="0"/>
              </a:rPr>
              <a:t>LEAST SQUARE</a:t>
            </a:r>
            <a:endParaRPr lang="en-US" sz="3100" dirty="0">
              <a:latin typeface="Tahoma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76698" y="2782941"/>
            <a:ext cx="9122939" cy="10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370" tIns="50685" rIns="101370" bIns="50685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3100" dirty="0" smtClean="0">
                <a:latin typeface="Tahoma" charset="0"/>
              </a:rPr>
              <a:t>MODUL A : </a:t>
            </a:r>
            <a:r>
              <a:rPr lang="en-US" sz="3100" dirty="0" err="1" smtClean="0">
                <a:latin typeface="Tahoma" charset="0"/>
              </a:rPr>
              <a:t>Dasar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Pengukuran</a:t>
            </a:r>
            <a:r>
              <a:rPr lang="en-US" sz="3100" dirty="0" smtClean="0">
                <a:latin typeface="Tahoma" charset="0"/>
              </a:rPr>
              <a:t> &amp; </a:t>
            </a:r>
            <a:r>
              <a:rPr lang="en-US" sz="3100" dirty="0" err="1" smtClean="0">
                <a:latin typeface="Tahoma" charset="0"/>
              </a:rPr>
              <a:t>Ketidakpastian</a:t>
            </a:r>
            <a:r>
              <a:rPr lang="en-US" sz="3100" dirty="0" smtClean="0">
                <a:latin typeface="Tahoma" charset="0"/>
              </a:rPr>
              <a:t>   </a:t>
            </a:r>
          </a:p>
          <a:p>
            <a:pPr marL="514350" indent="-514350"/>
            <a:r>
              <a:rPr lang="en-US" sz="3100" dirty="0">
                <a:latin typeface="Tahoma" charset="0"/>
              </a:rPr>
              <a:t>	</a:t>
            </a:r>
            <a:r>
              <a:rPr lang="en-US" sz="3100" dirty="0" smtClean="0">
                <a:latin typeface="Tahoma" charset="0"/>
              </a:rPr>
              <a:t>		      </a:t>
            </a:r>
            <a:r>
              <a:rPr lang="en-US" sz="3100" dirty="0" err="1" smtClean="0">
                <a:latin typeface="Tahoma" charset="0"/>
              </a:rPr>
              <a:t>dalam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pengukuran</a:t>
            </a:r>
            <a:endParaRPr lang="en-US" sz="3100" dirty="0">
              <a:latin typeface="Tahoma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711308" y="3947319"/>
            <a:ext cx="5735529" cy="5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370" tIns="50685" rIns="101370" bIns="50685">
            <a:spAutoFit/>
          </a:bodyPr>
          <a:lstStyle/>
          <a:p>
            <a:pPr marL="506852" indent="-506852"/>
            <a:r>
              <a:rPr lang="en-US" sz="3100" dirty="0">
                <a:latin typeface="Tahoma" charset="0"/>
              </a:rPr>
              <a:t>3.  </a:t>
            </a:r>
            <a:r>
              <a:rPr lang="en-US" sz="3100" dirty="0" smtClean="0">
                <a:latin typeface="Tahoma" charset="0"/>
              </a:rPr>
              <a:t>MODUL B : </a:t>
            </a:r>
            <a:r>
              <a:rPr lang="en-US" sz="3100" dirty="0" err="1" smtClean="0">
                <a:latin typeface="Tahoma" charset="0"/>
              </a:rPr>
              <a:t>Pesawat</a:t>
            </a:r>
            <a:r>
              <a:rPr lang="en-US" sz="3100" dirty="0" smtClean="0">
                <a:latin typeface="Tahoma" charset="0"/>
              </a:rPr>
              <a:t> Atwood</a:t>
            </a:r>
            <a:endParaRPr lang="en-US" sz="3100" dirty="0">
              <a:latin typeface="Tahom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5637" y="4709319"/>
            <a:ext cx="4861636" cy="5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370" tIns="50685" rIns="101370" bIns="50685">
            <a:spAutoFit/>
          </a:bodyPr>
          <a:lstStyle/>
          <a:p>
            <a:pPr marL="506852" indent="-506852"/>
            <a:r>
              <a:rPr lang="en-US" sz="3100" dirty="0" smtClean="0">
                <a:latin typeface="Tahoma" charset="0"/>
              </a:rPr>
              <a:t>4.  MODUL C : </a:t>
            </a:r>
            <a:r>
              <a:rPr lang="en-US" sz="3100" dirty="0" err="1" smtClean="0">
                <a:latin typeface="Tahoma" charset="0"/>
              </a:rPr>
              <a:t>Kalorimeter</a:t>
            </a:r>
            <a:endParaRPr lang="en-US" sz="3100" dirty="0">
              <a:latin typeface="Tahoma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11308" y="5547519"/>
            <a:ext cx="7683114" cy="5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370" tIns="50685" rIns="101370" bIns="50685">
            <a:spAutoFit/>
          </a:bodyPr>
          <a:lstStyle/>
          <a:p>
            <a:pPr marL="506852" indent="-506852"/>
            <a:r>
              <a:rPr lang="en-US" sz="3100" dirty="0" smtClean="0">
                <a:latin typeface="Tahoma" charset="0"/>
              </a:rPr>
              <a:t>5.  MODUL D : </a:t>
            </a:r>
            <a:r>
              <a:rPr lang="en-US" sz="3100" dirty="0" err="1" smtClean="0">
                <a:latin typeface="Tahoma" charset="0"/>
              </a:rPr>
              <a:t>Gerak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Harmonis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Sederhana</a:t>
            </a:r>
            <a:endParaRPr lang="en-US" sz="3100" dirty="0">
              <a:latin typeface="Tahoma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837" y="6309519"/>
            <a:ext cx="7810263" cy="5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370" tIns="50685" rIns="101370" bIns="50685">
            <a:spAutoFit/>
          </a:bodyPr>
          <a:lstStyle/>
          <a:p>
            <a:pPr marL="506852" indent="-506852"/>
            <a:r>
              <a:rPr lang="en-US" sz="3100" dirty="0" smtClean="0">
                <a:latin typeface="Tahoma" charset="0"/>
              </a:rPr>
              <a:t>6.  MODUL E : </a:t>
            </a:r>
            <a:r>
              <a:rPr lang="en-US" sz="3100" dirty="0" err="1" smtClean="0">
                <a:latin typeface="Tahoma" charset="0"/>
              </a:rPr>
              <a:t>Resonansi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Gelombang</a:t>
            </a:r>
            <a:r>
              <a:rPr lang="en-US" sz="3100" dirty="0" smtClean="0">
                <a:latin typeface="Tahoma" charset="0"/>
              </a:rPr>
              <a:t> </a:t>
            </a:r>
            <a:r>
              <a:rPr lang="en-US" sz="3100" dirty="0" err="1" smtClean="0">
                <a:latin typeface="Tahoma" charset="0"/>
              </a:rPr>
              <a:t>Bunyi</a:t>
            </a:r>
            <a:endParaRPr lang="en-US" sz="31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/>
      <p:bldP spid="96260" grpId="0"/>
      <p:bldP spid="96261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198437" y="1051719"/>
          <a:ext cx="9753600" cy="57819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7030A0"/>
                  </a:outerShdw>
                </a:effectLst>
              </a:tblPr>
              <a:tblGrid>
                <a:gridCol w="1447800"/>
                <a:gridCol w="2762956"/>
                <a:gridCol w="5542844"/>
              </a:tblGrid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PERTEMUAN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MATERI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9-14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LIBUR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hari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ini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)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6-21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Pendahuluan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Tata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Tertib-Pembagian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Kelompok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3-28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Least Square 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Teori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Latihan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Soal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)</a:t>
                      </a:r>
                      <a:endParaRPr kumimoji="0" lang="nb-NO" sz="2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30 Sept – 5 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Okt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A/B Kelompok Ganjil [Modul-1]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7-12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A/B Kelompok Genap [Modul-1]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4-19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B/A Kelompok Ganjil [Modul-2]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Selasa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Hari Raya Idul Adha)</a:t>
                      </a:r>
                      <a:endParaRPr kumimoji="0" lang="it-IT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1-26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B/A Kelompok Genap [Modul-2]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Okt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– 2 Nov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LIBUR UTS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Pekan ke-1</a:t>
                      </a:r>
                      <a:endParaRPr kumimoji="0" lang="sv-S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4-9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Nov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UTS (2 Modul : Modul A &amp; B) </a:t>
                      </a:r>
                      <a:endParaRPr kumimoji="0" lang="id-ID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Selasa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Nov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Tahun Baru Hijriah)</a:t>
                      </a:r>
                      <a:endParaRPr kumimoji="0" lang="it-IT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4" y="167746"/>
            <a:ext cx="9135428" cy="1264973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Rencana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Kuliah</a:t>
            </a:r>
            <a:r>
              <a:rPr lang="en-US" dirty="0" smtClean="0">
                <a:solidFill>
                  <a:schemeClr val="accent1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198437" y="1204119"/>
          <a:ext cx="9753600" cy="6416330"/>
        </p:xfrm>
        <a:graphic>
          <a:graphicData uri="http://schemas.openxmlformats.org/drawingml/2006/table">
            <a:tbl>
              <a:tblPr/>
              <a:tblGrid>
                <a:gridCol w="1447800"/>
                <a:gridCol w="2286000"/>
                <a:gridCol w="6019800"/>
              </a:tblGrid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PERTEMUAN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MATERI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1-16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Nov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C/D/E Kelompok Ganjil [Modul-3]</a:t>
                      </a:r>
                      <a:endParaRPr kumimoji="0" lang="nb-NO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8-23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Nov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C/D/E Kelompok Genap [Modul-3]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5-30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Nov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D/E/C Kelompok Ganjil [Modul-4]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2-7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Des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D/E/C Kelompok Genap [Modul-4]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13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9-14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Des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E/C/D Kelompok Ganjil [Modul-5]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14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6-21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Des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Modul E/C/D Kelompok Genap [Modul-5]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3-28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Des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Praktikum 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Susulan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bu</a:t>
                      </a:r>
                      <a:r>
                        <a:rPr kumimoji="0" lang="it-I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, 25 Des 12 Hari Raya Natal)</a:t>
                      </a:r>
                      <a:endParaRPr kumimoji="0" lang="it-IT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Des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2013 –  4 Jan 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MINGGU TENANG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Rabu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, 1 Jan 1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 Tahun Baru Masehi)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6-11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Jan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LIBUR UAS</a:t>
                      </a:r>
                      <a:endParaRPr kumimoji="0" lang="sv-S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16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3-18</a:t>
                      </a: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Jan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</a:t>
                      </a: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UAS (3 Modul : Modul C,D &amp; E)</a:t>
                      </a:r>
                      <a:endParaRPr kumimoji="0" lang="id-ID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Selasa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, 1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 Jan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Maulid Nabi</a:t>
                      </a: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entury Gothic" pitchFamily="34" charset="0"/>
                        </a:rPr>
                        <a:t>)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24" y="243946"/>
            <a:ext cx="9135428" cy="1264973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Rencana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Kuliah</a:t>
            </a:r>
            <a:r>
              <a:rPr lang="en-US" dirty="0" smtClean="0">
                <a:solidFill>
                  <a:schemeClr val="accent1"/>
                </a:solidFill>
              </a:rPr>
              <a:t> (Contd.):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PPP_STRAN_PRT_Air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PPP_STRAN_PRT_Air</Template>
  <TotalTime>2741</TotalTime>
  <Words>1093</Words>
  <Application>Microsoft PowerPoint</Application>
  <PresentationFormat>Custom</PresentationFormat>
  <Paragraphs>220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PPP_STRAN_PRT_Air</vt:lpstr>
      <vt:lpstr>PRAKTIKUM FISIKA DASAR</vt:lpstr>
      <vt:lpstr>Praktikum Fisika Dasar</vt:lpstr>
      <vt:lpstr>Praktikum Fisika Dasar</vt:lpstr>
      <vt:lpstr>Jadwal Semester Ganjil 2013-14</vt:lpstr>
      <vt:lpstr>Aturan Penilaian</vt:lpstr>
      <vt:lpstr>Aturan Penilaian (Contd.)</vt:lpstr>
      <vt:lpstr>Materi Kuliah :</vt:lpstr>
      <vt:lpstr>Rencana Kuliah :</vt:lpstr>
      <vt:lpstr>Rencana Kuliah (Contd.):</vt:lpstr>
      <vt:lpstr>Jadwal Susulan :</vt:lpstr>
      <vt:lpstr>Pendahuluan </vt:lpstr>
      <vt:lpstr>Pendahuluan (Contd.) </vt:lpstr>
      <vt:lpstr>Pendahuluan (Contd.) </vt:lpstr>
      <vt:lpstr>Pendahuluan (Contd.) </vt:lpstr>
      <vt:lpstr>Pendahuluan (Contd.) </vt:lpstr>
      <vt:lpstr>Minggu Depan…</vt:lpstr>
      <vt:lpstr>TERIMA KASIH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FISIKA DASAR</dc:title>
  <dc:creator>Acer</dc:creator>
  <cp:lastModifiedBy>John A</cp:lastModifiedBy>
  <cp:revision>31</cp:revision>
  <dcterms:created xsi:type="dcterms:W3CDTF">2012-09-09T10:44:47Z</dcterms:created>
  <dcterms:modified xsi:type="dcterms:W3CDTF">2013-09-16T13:23:13Z</dcterms:modified>
</cp:coreProperties>
</file>