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6"/>
  </p:notesMasterIdLst>
  <p:handoutMasterIdLst>
    <p:handoutMasterId r:id="rId17"/>
  </p:handoutMasterIdLst>
  <p:sldIdLst>
    <p:sldId id="271" r:id="rId2"/>
    <p:sldId id="272" r:id="rId3"/>
    <p:sldId id="257" r:id="rId4"/>
    <p:sldId id="264" r:id="rId5"/>
    <p:sldId id="265" r:id="rId6"/>
    <p:sldId id="266" r:id="rId7"/>
    <p:sldId id="267" r:id="rId8"/>
    <p:sldId id="277" r:id="rId9"/>
    <p:sldId id="270" r:id="rId10"/>
    <p:sldId id="260" r:id="rId11"/>
    <p:sldId id="261" r:id="rId12"/>
    <p:sldId id="262" r:id="rId13"/>
    <p:sldId id="263" r:id="rId14"/>
    <p:sldId id="269" r:id="rId15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15620"/>
    <p:restoredTop sz="94660"/>
  </p:normalViewPr>
  <p:slideViewPr>
    <p:cSldViewPr>
      <p:cViewPr>
        <p:scale>
          <a:sx n="76" d="100"/>
          <a:sy n="76" d="100"/>
        </p:scale>
        <p:origin x="-143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92C1F9-FC9B-46F5-8C83-607E50FC5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0EF3B04-5643-4E01-BA8E-6D7DEAE0F44A}" type="datetimeFigureOut">
              <a:rPr lang="id-ID"/>
              <a:pPr>
                <a:defRPr/>
              </a:pPr>
              <a:t>16/09/2013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A947926-437A-4A90-AC3B-252A04DF67B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380993-0061-4880-B84D-D6E8CE6107A9}" type="slidenum">
              <a:rPr lang="id-ID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900" y="1033463"/>
            <a:ext cx="5024438" cy="13081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56088" y="4268788"/>
            <a:ext cx="4598987" cy="11017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375" y="6334125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225" y="6346825"/>
            <a:ext cx="3049588" cy="4587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5513" y="6338888"/>
            <a:ext cx="1677987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E7DB77-3FB0-4AB8-A76C-041858E305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19939-8F44-4A5C-92B6-6A7661670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8263"/>
            <a:ext cx="2195513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" y="68263"/>
            <a:ext cx="6438900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D76B-50D5-4F9E-8D0B-195ECE95B3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68263"/>
            <a:ext cx="8786813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6375" y="1169988"/>
            <a:ext cx="8786813" cy="4889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1F20-FF1E-40EC-843F-6685BFD6FC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5AD13-FCA8-4A32-88E2-CF8D9E8AB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15F65-244E-42A3-93E2-EA76AA0DD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169988"/>
            <a:ext cx="4316413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169988"/>
            <a:ext cx="4318000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8181-0440-4CB5-9E0A-48F016D669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5DDB-2148-4742-A058-37765C7F8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16817-08AF-4C44-B4E2-223FFFDC4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60239-A7A0-405D-9B96-689AC92E9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4ABB8-5AF9-4263-98F6-D37EB2F0F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310BC-845C-4230-838F-F4F8EE18AD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68263"/>
            <a:ext cx="87868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169988"/>
            <a:ext cx="8786813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6375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25800" y="62658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3898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AA67EA8-6D5F-4BCC-A78B-729809939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VISUALISASI%202.MPG" TargetMode="External"/><Relationship Id="rId2" Type="http://schemas.openxmlformats.org/officeDocument/2006/relationships/hyperlink" Target="power%20of%20ten%202.fl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VISUALISASI.M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Curriculum Vitae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901700"/>
            <a:ext cx="8786813" cy="4889500"/>
          </a:xfrm>
        </p:spPr>
        <p:txBody>
          <a:bodyPr/>
          <a:lstStyle/>
          <a:p>
            <a:r>
              <a:rPr lang="en-US" sz="2800" smtClean="0">
                <a:latin typeface="Berlin Sans FB" pitchFamily="34" charset="0"/>
              </a:rPr>
              <a:t>Nama			: John Adler, S.Si, M.Si</a:t>
            </a:r>
          </a:p>
          <a:p>
            <a:r>
              <a:rPr lang="en-US" sz="2800" smtClean="0">
                <a:latin typeface="Berlin Sans FB" pitchFamily="34" charset="0"/>
              </a:rPr>
              <a:t>Status			: Dosen Tetap Teknik Komputer</a:t>
            </a:r>
            <a:endParaRPr lang="id-ID" sz="2800" smtClean="0">
              <a:latin typeface="Berlin Sans FB" pitchFamily="34" charset="0"/>
            </a:endParaRPr>
          </a:p>
          <a:p>
            <a:r>
              <a:rPr lang="en-US" sz="2800" smtClean="0">
                <a:latin typeface="Berlin Sans FB" pitchFamily="34" charset="0"/>
              </a:rPr>
              <a:t>Pendidikan terakhir	: SMAN 1 Bukittinggi-Sumbar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				: S1-Fisika FMIPA ITB 1994-1999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				: S2-Fisika FMIPA ITB 2002-2005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				: S3-Fisika FMIPA ITB 2007-</a:t>
            </a:r>
            <a:r>
              <a:rPr lang="id-ID" sz="2800" smtClean="0">
                <a:latin typeface="Berlin Sans FB" pitchFamily="34" charset="0"/>
              </a:rPr>
              <a:t>2012</a:t>
            </a:r>
            <a:endParaRPr lang="en-US" sz="2800" smtClean="0">
              <a:latin typeface="Berlin Sans FB" pitchFamily="34" charset="0"/>
            </a:endParaRPr>
          </a:p>
          <a:p>
            <a:r>
              <a:rPr lang="id-ID" sz="2800" smtClean="0">
                <a:latin typeface="Berlin Sans FB" pitchFamily="34" charset="0"/>
              </a:rPr>
              <a:t>Bergabung w/</a:t>
            </a:r>
            <a:r>
              <a:rPr lang="en-US" sz="2800" smtClean="0">
                <a:latin typeface="Berlin Sans FB" pitchFamily="34" charset="0"/>
              </a:rPr>
              <a:t> UNIKOM		</a:t>
            </a:r>
            <a:r>
              <a:rPr lang="id-ID" sz="2800" smtClean="0">
                <a:latin typeface="Berlin Sans FB" pitchFamily="34" charset="0"/>
              </a:rPr>
              <a:t>							</a:t>
            </a:r>
            <a:r>
              <a:rPr lang="en-US" sz="2800" smtClean="0">
                <a:latin typeface="Berlin Sans FB" pitchFamily="34" charset="0"/>
              </a:rPr>
              <a:t>: Agustus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Fisika Mempelajari Apa?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Hukum-hukum yang “mengatur” alam semesta</a:t>
            </a:r>
          </a:p>
          <a:p>
            <a:r>
              <a:rPr lang="en-US" smtClean="0">
                <a:latin typeface="Berlin Sans FB" pitchFamily="34" charset="0"/>
              </a:rPr>
              <a:t>Benda, fenomena, gejala alam mulai dari quark (partikel terkecil) hingga galaksi dan jagat raya.</a:t>
            </a:r>
          </a:p>
          <a:p>
            <a:r>
              <a:rPr lang="en-US" smtClean="0">
                <a:latin typeface="Berlin Sans FB" pitchFamily="34" charset="0"/>
              </a:rPr>
              <a:t>Dalam bidang sains, </a:t>
            </a:r>
            <a:r>
              <a:rPr lang="en-US" smtClean="0">
                <a:latin typeface="Berlin Sans FB" pitchFamily="34" charset="0"/>
                <a:hlinkClick r:id="rId2" action="ppaction://hlinkfile"/>
              </a:rPr>
              <a:t>Fisika merupakan ilmu sains yang paling luas (ekstensif) dibanding Biologi dan Kimia</a:t>
            </a:r>
            <a:endParaRPr lang="en-US" smtClean="0">
              <a:latin typeface="Berlin Sans FB" pitchFamily="34" charset="0"/>
            </a:endParaRPr>
          </a:p>
          <a:p>
            <a:r>
              <a:rPr lang="en-US" smtClean="0">
                <a:latin typeface="Berlin Sans FB" pitchFamily="34" charset="0"/>
              </a:rPr>
              <a:t>Untuk Memperoleh gambaran, betapa luasnya Ilmu Fisika, mari kita saksikan klip </a:t>
            </a:r>
            <a:r>
              <a:rPr lang="en-US" smtClean="0">
                <a:latin typeface="Berlin Sans FB" pitchFamily="34" charset="0"/>
                <a:hlinkClick r:id="rId3" action="ppaction://hlinkfile"/>
              </a:rPr>
              <a:t>berikut:</a:t>
            </a:r>
            <a:endParaRPr lang="en-US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789363" y="533400"/>
            <a:ext cx="1638300" cy="815975"/>
            <a:chOff x="4860" y="6840"/>
            <a:chExt cx="2700" cy="1440"/>
          </a:xfrm>
        </p:grpSpPr>
        <p:sp>
          <p:nvSpPr>
            <p:cNvPr id="14421" name="AutoShape 12"/>
            <p:cNvSpPr>
              <a:spLocks noChangeArrowheads="1"/>
            </p:cNvSpPr>
            <p:nvPr/>
          </p:nvSpPr>
          <p:spPr bwMode="auto">
            <a:xfrm>
              <a:off x="4860" y="6840"/>
              <a:ext cx="2700" cy="1440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422" name="Text Box 13"/>
            <p:cNvSpPr txBox="1">
              <a:spLocks noChangeArrowheads="1"/>
            </p:cNvSpPr>
            <p:nvPr/>
          </p:nvSpPr>
          <p:spPr bwMode="auto">
            <a:xfrm>
              <a:off x="4860" y="6840"/>
              <a:ext cx="270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400" b="1">
                  <a:latin typeface="Berlin Sans FB" pitchFamily="34" charset="0"/>
                </a:rPr>
                <a:t>Kinematika :</a:t>
              </a:r>
            </a:p>
            <a:p>
              <a:pPr algn="just">
                <a:buFont typeface="Arial" charset="0"/>
                <a:buChar char="1"/>
              </a:pPr>
              <a:r>
                <a:rPr lang="en-US" sz="1200" b="1">
                  <a:latin typeface="Berlin Sans FB" pitchFamily="34" charset="0"/>
                </a:rPr>
                <a:t>Gerak Lurus</a:t>
              </a:r>
            </a:p>
            <a:p>
              <a:pPr>
                <a:buFont typeface="Arial" charset="0"/>
                <a:buChar char="2"/>
              </a:pPr>
              <a:r>
                <a:rPr lang="en-US" sz="1200" b="1">
                  <a:latin typeface="Berlin Sans FB" pitchFamily="34" charset="0"/>
                </a:rPr>
                <a:t>Gerak Parabolik</a:t>
              </a:r>
            </a:p>
            <a:p>
              <a:pPr>
                <a:buFont typeface="Arial" charset="0"/>
                <a:buChar char="3"/>
              </a:pPr>
              <a:r>
                <a:rPr lang="en-US" sz="1200" b="1">
                  <a:latin typeface="Berlin Sans FB" pitchFamily="34" charset="0"/>
                </a:rPr>
                <a:t>Gerak Melingkar</a:t>
              </a:r>
              <a:endParaRPr lang="en-US" sz="1200">
                <a:latin typeface="Berlin Sans FB" pitchFamily="34" charset="0"/>
              </a:endParaRP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3729038" y="1350963"/>
            <a:ext cx="1654175" cy="496887"/>
            <a:chOff x="2349" y="851"/>
            <a:chExt cx="1042" cy="313"/>
          </a:xfrm>
        </p:grpSpPr>
        <p:grpSp>
          <p:nvGrpSpPr>
            <p:cNvPr id="14417" name="Group 14"/>
            <p:cNvGrpSpPr>
              <a:grpSpLocks/>
            </p:cNvGrpSpPr>
            <p:nvPr/>
          </p:nvGrpSpPr>
          <p:grpSpPr bwMode="auto">
            <a:xfrm>
              <a:off x="2349" y="976"/>
              <a:ext cx="1042" cy="188"/>
              <a:chOff x="7740" y="6840"/>
              <a:chExt cx="2160" cy="540"/>
            </a:xfrm>
          </p:grpSpPr>
          <p:sp>
            <p:nvSpPr>
              <p:cNvPr id="14419" name="AutoShape 15"/>
              <p:cNvSpPr>
                <a:spLocks noChangeArrowheads="1"/>
              </p:cNvSpPr>
              <p:nvPr/>
            </p:nvSpPr>
            <p:spPr bwMode="auto">
              <a:xfrm>
                <a:off x="7740" y="6840"/>
                <a:ext cx="2160" cy="54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20" name="Text Box 16"/>
              <p:cNvSpPr txBox="1">
                <a:spLocks noChangeArrowheads="1"/>
              </p:cNvSpPr>
              <p:nvPr/>
            </p:nvSpPr>
            <p:spPr bwMode="auto">
              <a:xfrm>
                <a:off x="7740" y="6840"/>
                <a:ext cx="21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Hukum Newton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418" name="Line 53"/>
            <p:cNvSpPr>
              <a:spLocks noChangeShapeType="1"/>
            </p:cNvSpPr>
            <p:nvPr/>
          </p:nvSpPr>
          <p:spPr bwMode="auto">
            <a:xfrm>
              <a:off x="2903" y="851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3429000" y="1846263"/>
            <a:ext cx="2366963" cy="582612"/>
            <a:chOff x="2160" y="1163"/>
            <a:chExt cx="1491" cy="367"/>
          </a:xfrm>
        </p:grpSpPr>
        <p:grpSp>
          <p:nvGrpSpPr>
            <p:cNvPr id="14413" name="Group 20"/>
            <p:cNvGrpSpPr>
              <a:grpSpLocks/>
            </p:cNvGrpSpPr>
            <p:nvPr/>
          </p:nvGrpSpPr>
          <p:grpSpPr bwMode="auto">
            <a:xfrm>
              <a:off x="2160" y="1289"/>
              <a:ext cx="1491" cy="241"/>
              <a:chOff x="7740" y="8640"/>
              <a:chExt cx="2160" cy="900"/>
            </a:xfrm>
          </p:grpSpPr>
          <p:sp>
            <p:nvSpPr>
              <p:cNvPr id="14415" name="AutoShape 21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16" name="Text Box 22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Momentum &amp; Impuls</a:t>
                </a:r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414" name="Line 54"/>
            <p:cNvSpPr>
              <a:spLocks noChangeShapeType="1"/>
            </p:cNvSpPr>
            <p:nvPr/>
          </p:nvSpPr>
          <p:spPr bwMode="auto">
            <a:xfrm>
              <a:off x="2903" y="1163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" name="Group 89"/>
          <p:cNvGrpSpPr>
            <a:grpSpLocks/>
          </p:cNvGrpSpPr>
          <p:nvPr/>
        </p:nvGrpSpPr>
        <p:grpSpPr bwMode="auto">
          <a:xfrm>
            <a:off x="3671888" y="2444750"/>
            <a:ext cx="1871662" cy="496888"/>
            <a:chOff x="2313" y="1540"/>
            <a:chExt cx="1179" cy="313"/>
          </a:xfrm>
        </p:grpSpPr>
        <p:grpSp>
          <p:nvGrpSpPr>
            <p:cNvPr id="14409" name="Group 38"/>
            <p:cNvGrpSpPr>
              <a:grpSpLocks/>
            </p:cNvGrpSpPr>
            <p:nvPr/>
          </p:nvGrpSpPr>
          <p:grpSpPr bwMode="auto">
            <a:xfrm>
              <a:off x="2313" y="1665"/>
              <a:ext cx="1179" cy="188"/>
              <a:chOff x="7740" y="8640"/>
              <a:chExt cx="2160" cy="900"/>
            </a:xfrm>
          </p:grpSpPr>
          <p:sp>
            <p:nvSpPr>
              <p:cNvPr id="14411" name="AutoShape 39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12" name="Text Box 40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Rotasi Benda Tegar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410" name="Line 55"/>
            <p:cNvSpPr>
              <a:spLocks noChangeShapeType="1"/>
            </p:cNvSpPr>
            <p:nvPr/>
          </p:nvSpPr>
          <p:spPr bwMode="auto">
            <a:xfrm>
              <a:off x="2903" y="1540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3452813" y="3494088"/>
            <a:ext cx="2166937" cy="506412"/>
            <a:chOff x="2175" y="2201"/>
            <a:chExt cx="1365" cy="319"/>
          </a:xfrm>
        </p:grpSpPr>
        <p:grpSp>
          <p:nvGrpSpPr>
            <p:cNvPr id="14405" name="Group 29"/>
            <p:cNvGrpSpPr>
              <a:grpSpLocks/>
            </p:cNvGrpSpPr>
            <p:nvPr/>
          </p:nvGrpSpPr>
          <p:grpSpPr bwMode="auto">
            <a:xfrm>
              <a:off x="2175" y="2331"/>
              <a:ext cx="1365" cy="189"/>
              <a:chOff x="7740" y="8640"/>
              <a:chExt cx="2160" cy="900"/>
            </a:xfrm>
          </p:grpSpPr>
          <p:sp>
            <p:nvSpPr>
              <p:cNvPr id="14407" name="AutoShape 30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08" name="Text Box 31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Gerak Harmonik</a:t>
                </a:r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406" name="Line 56"/>
            <p:cNvSpPr>
              <a:spLocks noChangeShapeType="1"/>
            </p:cNvSpPr>
            <p:nvPr/>
          </p:nvSpPr>
          <p:spPr bwMode="auto">
            <a:xfrm>
              <a:off x="2903" y="2201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3905250" y="3992563"/>
            <a:ext cx="1404938" cy="496887"/>
            <a:chOff x="2460" y="2515"/>
            <a:chExt cx="885" cy="313"/>
          </a:xfrm>
        </p:grpSpPr>
        <p:grpSp>
          <p:nvGrpSpPr>
            <p:cNvPr id="14401" name="Group 32"/>
            <p:cNvGrpSpPr>
              <a:grpSpLocks/>
            </p:cNvGrpSpPr>
            <p:nvPr/>
          </p:nvGrpSpPr>
          <p:grpSpPr bwMode="auto">
            <a:xfrm>
              <a:off x="2460" y="2640"/>
              <a:ext cx="885" cy="188"/>
              <a:chOff x="7740" y="8640"/>
              <a:chExt cx="2160" cy="900"/>
            </a:xfrm>
          </p:grpSpPr>
          <p:sp>
            <p:nvSpPr>
              <p:cNvPr id="14403" name="AutoShape 33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04" name="Text Box 34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Gelombang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402" name="Line 57"/>
            <p:cNvSpPr>
              <a:spLocks noChangeShapeType="1"/>
            </p:cNvSpPr>
            <p:nvPr/>
          </p:nvSpPr>
          <p:spPr bwMode="auto">
            <a:xfrm>
              <a:off x="2903" y="2515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3" name="Group 82"/>
          <p:cNvGrpSpPr>
            <a:grpSpLocks/>
          </p:cNvGrpSpPr>
          <p:nvPr/>
        </p:nvGrpSpPr>
        <p:grpSpPr bwMode="auto">
          <a:xfrm>
            <a:off x="3657600" y="4489450"/>
            <a:ext cx="1905000" cy="498475"/>
            <a:chOff x="2304" y="2828"/>
            <a:chExt cx="1200" cy="314"/>
          </a:xfrm>
        </p:grpSpPr>
        <p:grpSp>
          <p:nvGrpSpPr>
            <p:cNvPr id="14397" name="Group 35"/>
            <p:cNvGrpSpPr>
              <a:grpSpLocks/>
            </p:cNvGrpSpPr>
            <p:nvPr/>
          </p:nvGrpSpPr>
          <p:grpSpPr bwMode="auto">
            <a:xfrm>
              <a:off x="2304" y="2954"/>
              <a:ext cx="1200" cy="188"/>
              <a:chOff x="7740" y="8640"/>
              <a:chExt cx="2160" cy="900"/>
            </a:xfrm>
          </p:grpSpPr>
          <p:sp>
            <p:nvSpPr>
              <p:cNvPr id="14399" name="AutoShape 36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00" name="Text Box 37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Gelombang Suara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98" name="Line 58"/>
            <p:cNvSpPr>
              <a:spLocks noChangeShapeType="1"/>
            </p:cNvSpPr>
            <p:nvPr/>
          </p:nvSpPr>
          <p:spPr bwMode="auto">
            <a:xfrm>
              <a:off x="2903" y="2828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5" name="Group 87"/>
          <p:cNvGrpSpPr>
            <a:grpSpLocks/>
          </p:cNvGrpSpPr>
          <p:nvPr/>
        </p:nvGrpSpPr>
        <p:grpSpPr bwMode="auto">
          <a:xfrm>
            <a:off x="4022725" y="5484813"/>
            <a:ext cx="1169988" cy="538162"/>
            <a:chOff x="2534" y="3455"/>
            <a:chExt cx="737" cy="339"/>
          </a:xfrm>
        </p:grpSpPr>
        <p:grpSp>
          <p:nvGrpSpPr>
            <p:cNvPr id="14393" name="Group 44"/>
            <p:cNvGrpSpPr>
              <a:grpSpLocks/>
            </p:cNvGrpSpPr>
            <p:nvPr/>
          </p:nvGrpSpPr>
          <p:grpSpPr bwMode="auto">
            <a:xfrm>
              <a:off x="2534" y="3580"/>
              <a:ext cx="737" cy="214"/>
              <a:chOff x="7740" y="8640"/>
              <a:chExt cx="2160" cy="900"/>
            </a:xfrm>
          </p:grpSpPr>
          <p:sp>
            <p:nvSpPr>
              <p:cNvPr id="14395" name="AutoShape 45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96" name="Text Box 46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Kalor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94" name="Line 59"/>
            <p:cNvSpPr>
              <a:spLocks noChangeShapeType="1"/>
            </p:cNvSpPr>
            <p:nvPr/>
          </p:nvSpPr>
          <p:spPr bwMode="auto">
            <a:xfrm>
              <a:off x="2903" y="3455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3729038" y="6062663"/>
            <a:ext cx="1790700" cy="566737"/>
            <a:chOff x="2349" y="3819"/>
            <a:chExt cx="1128" cy="357"/>
          </a:xfrm>
        </p:grpSpPr>
        <p:grpSp>
          <p:nvGrpSpPr>
            <p:cNvPr id="14389" name="Group 47"/>
            <p:cNvGrpSpPr>
              <a:grpSpLocks/>
            </p:cNvGrpSpPr>
            <p:nvPr/>
          </p:nvGrpSpPr>
          <p:grpSpPr bwMode="auto">
            <a:xfrm>
              <a:off x="2349" y="3957"/>
              <a:ext cx="1128" cy="219"/>
              <a:chOff x="7740" y="8640"/>
              <a:chExt cx="2160" cy="900"/>
            </a:xfrm>
          </p:grpSpPr>
          <p:sp>
            <p:nvSpPr>
              <p:cNvPr id="14391" name="AutoShape 48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92" name="Text Box 49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Termodinamika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90" name="Line 60"/>
            <p:cNvSpPr>
              <a:spLocks noChangeShapeType="1"/>
            </p:cNvSpPr>
            <p:nvPr/>
          </p:nvSpPr>
          <p:spPr bwMode="auto">
            <a:xfrm>
              <a:off x="2909" y="3819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9" name="Group 79"/>
          <p:cNvGrpSpPr>
            <a:grpSpLocks/>
          </p:cNvGrpSpPr>
          <p:nvPr/>
        </p:nvGrpSpPr>
        <p:grpSpPr bwMode="auto">
          <a:xfrm>
            <a:off x="3905250" y="2941638"/>
            <a:ext cx="1504950" cy="563562"/>
            <a:chOff x="2460" y="1853"/>
            <a:chExt cx="948" cy="355"/>
          </a:xfrm>
        </p:grpSpPr>
        <p:grpSp>
          <p:nvGrpSpPr>
            <p:cNvPr id="14385" name="Group 23"/>
            <p:cNvGrpSpPr>
              <a:grpSpLocks/>
            </p:cNvGrpSpPr>
            <p:nvPr/>
          </p:nvGrpSpPr>
          <p:grpSpPr bwMode="auto">
            <a:xfrm>
              <a:off x="2460" y="1978"/>
              <a:ext cx="948" cy="230"/>
              <a:chOff x="7740" y="8640"/>
              <a:chExt cx="2160" cy="900"/>
            </a:xfrm>
          </p:grpSpPr>
          <p:sp>
            <p:nvSpPr>
              <p:cNvPr id="14387" name="AutoShape 24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88" name="Text Box 25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Kerja &amp; Energi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86" name="Line 61"/>
            <p:cNvSpPr>
              <a:spLocks noChangeShapeType="1"/>
            </p:cNvSpPr>
            <p:nvPr/>
          </p:nvSpPr>
          <p:spPr bwMode="auto">
            <a:xfrm>
              <a:off x="2903" y="1853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1" name="Group 85"/>
          <p:cNvGrpSpPr>
            <a:grpSpLocks/>
          </p:cNvGrpSpPr>
          <p:nvPr/>
        </p:nvGrpSpPr>
        <p:grpSpPr bwMode="auto">
          <a:xfrm>
            <a:off x="1663700" y="3992563"/>
            <a:ext cx="1914525" cy="2065337"/>
            <a:chOff x="1048" y="2515"/>
            <a:chExt cx="1206" cy="1301"/>
          </a:xfrm>
        </p:grpSpPr>
        <p:grpSp>
          <p:nvGrpSpPr>
            <p:cNvPr id="14381" name="Group 50"/>
            <p:cNvGrpSpPr>
              <a:grpSpLocks/>
            </p:cNvGrpSpPr>
            <p:nvPr/>
          </p:nvGrpSpPr>
          <p:grpSpPr bwMode="auto">
            <a:xfrm>
              <a:off x="1048" y="3249"/>
              <a:ext cx="1206" cy="567"/>
              <a:chOff x="7740" y="8640"/>
              <a:chExt cx="2160" cy="900"/>
            </a:xfrm>
          </p:grpSpPr>
          <p:sp>
            <p:nvSpPr>
              <p:cNvPr id="14383" name="AutoShape 51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84" name="Text Box 52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>
                    <a:latin typeface="Berlin Sans FB" pitchFamily="34" charset="0"/>
                  </a:rPr>
                  <a:t>Fluida</a:t>
                </a:r>
              </a:p>
              <a:p>
                <a:pPr>
                  <a:buFont typeface="Arial" charset="0"/>
                  <a:buChar char="1"/>
                </a:pPr>
                <a:r>
                  <a:rPr lang="en-US" sz="1200" b="1">
                    <a:latin typeface="Berlin Sans FB" pitchFamily="34" charset="0"/>
                  </a:rPr>
                  <a:t>Hidrostatik</a:t>
                </a:r>
              </a:p>
              <a:p>
                <a:pPr>
                  <a:buFont typeface="Arial" charset="0"/>
                  <a:buChar char="2"/>
                </a:pPr>
                <a:r>
                  <a:rPr lang="en-US" sz="1200" b="1">
                    <a:latin typeface="Berlin Sans FB" pitchFamily="34" charset="0"/>
                  </a:rPr>
                  <a:t>Hidrodinamika</a:t>
                </a:r>
              </a:p>
              <a:p>
                <a:pPr>
                  <a:buFont typeface="Arial" charset="0"/>
                  <a:buChar char="3"/>
                </a:pPr>
                <a:r>
                  <a:rPr lang="en-US" sz="1200" b="1">
                    <a:latin typeface="Berlin Sans FB" pitchFamily="34" charset="0"/>
                  </a:rPr>
                  <a:t>Sifat-sifat Fluida</a:t>
                </a:r>
              </a:p>
              <a:p>
                <a:endParaRPr lang="en-US" sz="1200">
                  <a:latin typeface="Berlin Sans FB" pitchFamily="34" charset="0"/>
                </a:endParaRPr>
              </a:p>
            </p:txBody>
          </p:sp>
        </p:grpSp>
        <p:sp>
          <p:nvSpPr>
            <p:cNvPr id="14382" name="Line 65"/>
            <p:cNvSpPr>
              <a:spLocks noChangeShapeType="1"/>
            </p:cNvSpPr>
            <p:nvPr/>
          </p:nvSpPr>
          <p:spPr bwMode="auto">
            <a:xfrm>
              <a:off x="1650" y="2515"/>
              <a:ext cx="0" cy="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3" name="Group 76"/>
          <p:cNvGrpSpPr>
            <a:grpSpLocks/>
          </p:cNvGrpSpPr>
          <p:nvPr/>
        </p:nvGrpSpPr>
        <p:grpSpPr bwMode="auto">
          <a:xfrm>
            <a:off x="2489200" y="708025"/>
            <a:ext cx="1300163" cy="398463"/>
            <a:chOff x="1568" y="446"/>
            <a:chExt cx="819" cy="251"/>
          </a:xfrm>
        </p:grpSpPr>
        <p:grpSp>
          <p:nvGrpSpPr>
            <p:cNvPr id="14377" name="Group 5"/>
            <p:cNvGrpSpPr>
              <a:grpSpLocks/>
            </p:cNvGrpSpPr>
            <p:nvPr/>
          </p:nvGrpSpPr>
          <p:grpSpPr bwMode="auto">
            <a:xfrm>
              <a:off x="1568" y="446"/>
              <a:ext cx="671" cy="251"/>
              <a:chOff x="3060" y="6660"/>
              <a:chExt cx="1620" cy="900"/>
            </a:xfrm>
          </p:grpSpPr>
          <p:sp>
            <p:nvSpPr>
              <p:cNvPr id="14379" name="AutoShape 6"/>
              <p:cNvSpPr>
                <a:spLocks noChangeArrowheads="1"/>
              </p:cNvSpPr>
              <p:nvPr/>
            </p:nvSpPr>
            <p:spPr bwMode="auto">
              <a:xfrm>
                <a:off x="3060" y="6660"/>
                <a:ext cx="162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80" name="Text Box 7"/>
              <p:cNvSpPr txBox="1">
                <a:spLocks noChangeArrowheads="1"/>
              </p:cNvSpPr>
              <p:nvPr/>
            </p:nvSpPr>
            <p:spPr bwMode="auto">
              <a:xfrm>
                <a:off x="3240" y="6660"/>
                <a:ext cx="126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Vektor</a:t>
                </a:r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78" name="Line 66"/>
            <p:cNvSpPr>
              <a:spLocks noChangeShapeType="1"/>
            </p:cNvSpPr>
            <p:nvPr/>
          </p:nvSpPr>
          <p:spPr bwMode="auto">
            <a:xfrm>
              <a:off x="2239" y="572"/>
              <a:ext cx="1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5" name="Group 75"/>
          <p:cNvGrpSpPr>
            <a:grpSpLocks/>
          </p:cNvGrpSpPr>
          <p:nvPr/>
        </p:nvGrpSpPr>
        <p:grpSpPr bwMode="auto">
          <a:xfrm>
            <a:off x="5427663" y="708025"/>
            <a:ext cx="1285875" cy="496888"/>
            <a:chOff x="3419" y="446"/>
            <a:chExt cx="810" cy="313"/>
          </a:xfrm>
        </p:grpSpPr>
        <p:grpSp>
          <p:nvGrpSpPr>
            <p:cNvPr id="14373" name="Group 8"/>
            <p:cNvGrpSpPr>
              <a:grpSpLocks/>
            </p:cNvGrpSpPr>
            <p:nvPr/>
          </p:nvGrpSpPr>
          <p:grpSpPr bwMode="auto">
            <a:xfrm>
              <a:off x="3566" y="446"/>
              <a:ext cx="663" cy="313"/>
              <a:chOff x="3060" y="7740"/>
              <a:chExt cx="1620" cy="900"/>
            </a:xfrm>
          </p:grpSpPr>
          <p:sp>
            <p:nvSpPr>
              <p:cNvPr id="14375" name="AutoShape 9"/>
              <p:cNvSpPr>
                <a:spLocks noChangeArrowheads="1"/>
              </p:cNvSpPr>
              <p:nvPr/>
            </p:nvSpPr>
            <p:spPr bwMode="auto">
              <a:xfrm>
                <a:off x="3060" y="7740"/>
                <a:ext cx="162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76" name="Text Box 10"/>
              <p:cNvSpPr txBox="1">
                <a:spLocks noChangeArrowheads="1"/>
              </p:cNvSpPr>
              <p:nvPr/>
            </p:nvSpPr>
            <p:spPr bwMode="auto">
              <a:xfrm>
                <a:off x="3060" y="7740"/>
                <a:ext cx="162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Kalkulus</a:t>
                </a:r>
              </a:p>
              <a:p>
                <a:pPr algn="ctr"/>
                <a:r>
                  <a:rPr lang="en-US" sz="1400" b="1">
                    <a:latin typeface="Berlin Sans FB" pitchFamily="34" charset="0"/>
                  </a:rPr>
                  <a:t>Dasar</a:t>
                </a:r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74" name="Line 67"/>
            <p:cNvSpPr>
              <a:spLocks noChangeShapeType="1"/>
            </p:cNvSpPr>
            <p:nvPr/>
          </p:nvSpPr>
          <p:spPr bwMode="auto">
            <a:xfrm flipH="1">
              <a:off x="3419" y="635"/>
              <a:ext cx="1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7" name="Group 83"/>
          <p:cNvGrpSpPr>
            <a:grpSpLocks/>
          </p:cNvGrpSpPr>
          <p:nvPr/>
        </p:nvGrpSpPr>
        <p:grpSpPr bwMode="auto">
          <a:xfrm>
            <a:off x="5383213" y="1712913"/>
            <a:ext cx="2617787" cy="1087437"/>
            <a:chOff x="3391" y="1079"/>
            <a:chExt cx="1649" cy="685"/>
          </a:xfrm>
        </p:grpSpPr>
        <p:grpSp>
          <p:nvGrpSpPr>
            <p:cNvPr id="14366" name="Group 17"/>
            <p:cNvGrpSpPr>
              <a:grpSpLocks/>
            </p:cNvGrpSpPr>
            <p:nvPr/>
          </p:nvGrpSpPr>
          <p:grpSpPr bwMode="auto">
            <a:xfrm>
              <a:off x="3935" y="1289"/>
              <a:ext cx="1105" cy="325"/>
              <a:chOff x="7740" y="8640"/>
              <a:chExt cx="2160" cy="900"/>
            </a:xfrm>
          </p:grpSpPr>
          <p:sp>
            <p:nvSpPr>
              <p:cNvPr id="14371" name="AutoShape 18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72" name="Text Box 19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Gravitasi  </a:t>
                </a:r>
              </a:p>
              <a:p>
                <a:pPr algn="ctr"/>
                <a:r>
                  <a:rPr lang="en-US" sz="1400" b="1">
                    <a:latin typeface="Berlin Sans FB" pitchFamily="34" charset="0"/>
                  </a:rPr>
                  <a:t>Hukum Kepler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67" name="Line 62"/>
            <p:cNvSpPr>
              <a:spLocks noChangeShapeType="1"/>
            </p:cNvSpPr>
            <p:nvPr/>
          </p:nvSpPr>
          <p:spPr bwMode="auto">
            <a:xfrm>
              <a:off x="4450" y="1079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368" name="Line 63"/>
            <p:cNvSpPr>
              <a:spLocks noChangeShapeType="1"/>
            </p:cNvSpPr>
            <p:nvPr/>
          </p:nvSpPr>
          <p:spPr bwMode="auto">
            <a:xfrm>
              <a:off x="3492" y="1762"/>
              <a:ext cx="9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369" name="Line 69"/>
            <p:cNvSpPr>
              <a:spLocks noChangeShapeType="1"/>
            </p:cNvSpPr>
            <p:nvPr/>
          </p:nvSpPr>
          <p:spPr bwMode="auto">
            <a:xfrm flipV="1">
              <a:off x="4432" y="1614"/>
              <a:ext cx="0" cy="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370" name="Line 70"/>
            <p:cNvSpPr>
              <a:spLocks noChangeShapeType="1"/>
            </p:cNvSpPr>
            <p:nvPr/>
          </p:nvSpPr>
          <p:spPr bwMode="auto">
            <a:xfrm>
              <a:off x="3391" y="1088"/>
              <a:ext cx="10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9" name="Group 90"/>
          <p:cNvGrpSpPr>
            <a:grpSpLocks/>
          </p:cNvGrpSpPr>
          <p:nvPr/>
        </p:nvGrpSpPr>
        <p:grpSpPr bwMode="auto">
          <a:xfrm>
            <a:off x="1662113" y="1727200"/>
            <a:ext cx="2066925" cy="2273300"/>
            <a:chOff x="1047" y="1088"/>
            <a:chExt cx="1302" cy="1432"/>
          </a:xfrm>
        </p:grpSpPr>
        <p:sp>
          <p:nvSpPr>
            <p:cNvPr id="14359" name="Line 68"/>
            <p:cNvSpPr>
              <a:spLocks noChangeShapeType="1"/>
            </p:cNvSpPr>
            <p:nvPr/>
          </p:nvSpPr>
          <p:spPr bwMode="auto">
            <a:xfrm>
              <a:off x="1915" y="2407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4360" name="Group 84"/>
            <p:cNvGrpSpPr>
              <a:grpSpLocks/>
            </p:cNvGrpSpPr>
            <p:nvPr/>
          </p:nvGrpSpPr>
          <p:grpSpPr bwMode="auto">
            <a:xfrm>
              <a:off x="1047" y="1088"/>
              <a:ext cx="1302" cy="1432"/>
              <a:chOff x="1047" y="1088"/>
              <a:chExt cx="1302" cy="1432"/>
            </a:xfrm>
          </p:grpSpPr>
          <p:grpSp>
            <p:nvGrpSpPr>
              <p:cNvPr id="14361" name="Group 26"/>
              <p:cNvGrpSpPr>
                <a:grpSpLocks/>
              </p:cNvGrpSpPr>
              <p:nvPr/>
            </p:nvGrpSpPr>
            <p:grpSpPr bwMode="auto">
              <a:xfrm>
                <a:off x="1047" y="2331"/>
                <a:ext cx="884" cy="189"/>
                <a:chOff x="7740" y="8640"/>
                <a:chExt cx="2160" cy="900"/>
              </a:xfrm>
            </p:grpSpPr>
            <p:sp>
              <p:nvSpPr>
                <p:cNvPr id="14364" name="AutoShape 27"/>
                <p:cNvSpPr>
                  <a:spLocks noChangeArrowheads="1"/>
                </p:cNvSpPr>
                <p:nvPr/>
              </p:nvSpPr>
              <p:spPr bwMode="auto">
                <a:xfrm>
                  <a:off x="7740" y="8640"/>
                  <a:ext cx="2160" cy="900"/>
                </a:xfrm>
                <a:prstGeom prst="foldedCorner">
                  <a:avLst>
                    <a:gd name="adj" fmla="val 125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436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740" y="8640"/>
                  <a:ext cx="216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latin typeface="Berlin Sans FB" pitchFamily="34" charset="0"/>
                    </a:rPr>
                    <a:t>Elastisitas</a:t>
                  </a:r>
                </a:p>
                <a:p>
                  <a:endParaRPr lang="en-US" sz="1400">
                    <a:latin typeface="Berlin Sans FB" pitchFamily="34" charset="0"/>
                  </a:endParaRPr>
                </a:p>
              </p:txBody>
            </p:sp>
          </p:grpSp>
          <p:sp>
            <p:nvSpPr>
              <p:cNvPr id="14362" name="Line 64"/>
              <p:cNvSpPr>
                <a:spLocks noChangeShapeType="1"/>
              </p:cNvSpPr>
              <p:nvPr/>
            </p:nvSpPr>
            <p:spPr bwMode="auto">
              <a:xfrm flipH="1">
                <a:off x="1650" y="1088"/>
                <a:ext cx="4" cy="12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63" name="Line 71"/>
              <p:cNvSpPr>
                <a:spLocks noChangeShapeType="1"/>
              </p:cNvSpPr>
              <p:nvPr/>
            </p:nvSpPr>
            <p:spPr bwMode="auto">
              <a:xfrm>
                <a:off x="1654" y="1088"/>
                <a:ext cx="6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14336" name="Group 86"/>
          <p:cNvGrpSpPr>
            <a:grpSpLocks/>
          </p:cNvGrpSpPr>
          <p:nvPr/>
        </p:nvGrpSpPr>
        <p:grpSpPr bwMode="auto">
          <a:xfrm>
            <a:off x="3905250" y="1727200"/>
            <a:ext cx="2028825" cy="3757613"/>
            <a:chOff x="2460" y="1088"/>
            <a:chExt cx="1278" cy="2367"/>
          </a:xfrm>
        </p:grpSpPr>
        <p:grpSp>
          <p:nvGrpSpPr>
            <p:cNvPr id="14354" name="Group 41"/>
            <p:cNvGrpSpPr>
              <a:grpSpLocks/>
            </p:cNvGrpSpPr>
            <p:nvPr/>
          </p:nvGrpSpPr>
          <p:grpSpPr bwMode="auto">
            <a:xfrm>
              <a:off x="2460" y="3267"/>
              <a:ext cx="885" cy="188"/>
              <a:chOff x="7740" y="8640"/>
              <a:chExt cx="2160" cy="900"/>
            </a:xfrm>
          </p:grpSpPr>
          <p:sp>
            <p:nvSpPr>
              <p:cNvPr id="14357" name="AutoShape 42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58" name="Text Box 43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Temperatur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55" name="Line 72"/>
            <p:cNvSpPr>
              <a:spLocks noChangeShapeType="1"/>
            </p:cNvSpPr>
            <p:nvPr/>
          </p:nvSpPr>
          <p:spPr bwMode="auto">
            <a:xfrm>
              <a:off x="3738" y="1088"/>
              <a:ext cx="0" cy="2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356" name="Line 73"/>
            <p:cNvSpPr>
              <a:spLocks noChangeShapeType="1"/>
            </p:cNvSpPr>
            <p:nvPr/>
          </p:nvSpPr>
          <p:spPr bwMode="auto">
            <a:xfrm flipH="1">
              <a:off x="3391" y="3343"/>
              <a:ext cx="3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Berlin Sans FB" pitchFamily="34" charset="0"/>
              </a:rPr>
              <a:t>Fisika Itu Mungkin Sulit Tapi…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Tidak pernah ada sesuatu yang berharga bisa diperoleh dengan cara yang mudah</a:t>
            </a:r>
          </a:p>
          <a:p>
            <a:r>
              <a:rPr lang="en-US" smtClean="0">
                <a:latin typeface="Berlin Sans FB" pitchFamily="34" charset="0"/>
              </a:rPr>
              <a:t>Jadikan klip ini </a:t>
            </a:r>
            <a:r>
              <a:rPr lang="en-US" smtClean="0">
                <a:latin typeface="Berlin Sans FB" pitchFamily="34" charset="0"/>
                <a:hlinkClick r:id="rId2" action="ppaction://hlinkfile"/>
              </a:rPr>
              <a:t>inspirasi</a:t>
            </a:r>
            <a:endParaRPr lang="en-US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Penutup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09600" y="1219200"/>
            <a:ext cx="7115175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i="1">
                <a:latin typeface="Berlin Sans FB" pitchFamily="34" charset="0"/>
              </a:rPr>
              <a:t>“Ketika mahasiswa dapat mengaitkan isi dari mata pelajaran akademik seperti matematika, ilmu pengetahuan alam, atau sejarah dengan pengalaman mereka sendiri, mereka menemukan makna, dan makna memberi mereka alasan untuk belajar,”</a:t>
            </a:r>
            <a:r>
              <a:rPr lang="en-US" sz="3200">
                <a:latin typeface="Berlin Sans FB" pitchFamily="34" charset="0"/>
              </a:rPr>
              <a:t> tulis Elaine B. Johnson.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7467600" cy="1766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TERIMA KASIH</a:t>
            </a:r>
          </a:p>
          <a:p>
            <a:pPr marL="342900" indent="-342900"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Semoga sukses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5" presetClass="emph" presetSubtype="2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Curriculum Vitae (Contd.)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825500"/>
            <a:ext cx="8786813" cy="5956300"/>
          </a:xfrm>
        </p:spPr>
        <p:txBody>
          <a:bodyPr/>
          <a:lstStyle/>
          <a:p>
            <a:r>
              <a:rPr lang="en-US" sz="2800" smtClean="0">
                <a:latin typeface="Berlin Sans FB" pitchFamily="34" charset="0"/>
              </a:rPr>
              <a:t>Pengalaman 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: Dosen Koordinator Laboratorium Fisika (2000-02; </a:t>
            </a:r>
            <a:r>
              <a:rPr lang="id-ID" sz="2800" smtClean="0">
                <a:latin typeface="Berlin Sans FB" pitchFamily="34" charset="0"/>
              </a:rPr>
              <a:t> </a:t>
            </a:r>
          </a:p>
          <a:p>
            <a:pPr>
              <a:buFontTx/>
              <a:buNone/>
            </a:pPr>
            <a:r>
              <a:rPr lang="id-ID" sz="2800" smtClean="0">
                <a:latin typeface="Berlin Sans FB" pitchFamily="34" charset="0"/>
              </a:rPr>
              <a:t>      </a:t>
            </a:r>
            <a:r>
              <a:rPr lang="en-US" sz="2800" smtClean="0">
                <a:latin typeface="Berlin Sans FB" pitchFamily="34" charset="0"/>
              </a:rPr>
              <a:t>2004-06; 2008-11</a:t>
            </a:r>
            <a:r>
              <a:rPr lang="id-ID" sz="2800" smtClean="0">
                <a:latin typeface="Berlin Sans FB" pitchFamily="34" charset="0"/>
              </a:rPr>
              <a:t>, 2013 sd sekarang</a:t>
            </a:r>
            <a:r>
              <a:rPr lang="en-US" sz="2800" smtClean="0">
                <a:latin typeface="Berlin Sans FB" pitchFamily="34" charset="0"/>
              </a:rPr>
              <a:t>)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: Sekretaris Jurusan Teknik Komputer (2005-06)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: Ketua Jurusan Teknik Komputer (2006-07)</a:t>
            </a:r>
            <a:endParaRPr lang="id-ID" sz="2800" smtClean="0">
              <a:latin typeface="Berlin Sans FB" pitchFamily="34" charset="0"/>
            </a:endParaRPr>
          </a:p>
          <a:p>
            <a:r>
              <a:rPr lang="en-US" sz="2800" smtClean="0">
                <a:latin typeface="Berlin Sans FB" pitchFamily="34" charset="0"/>
              </a:rPr>
              <a:t>Prestasi : Dosen Teladan II Tingkat Fakultas (2005)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	       : Dosen Pengabdian &amp; Kesetiaan 10 th (2010</a:t>
            </a:r>
            <a:r>
              <a:rPr lang="id-ID" sz="2800" smtClean="0">
                <a:latin typeface="Berlin Sans FB" pitchFamily="34" charset="0"/>
              </a:rPr>
              <a:t>)</a:t>
            </a:r>
            <a:endParaRPr lang="en-US" sz="2000" smtClean="0">
              <a:latin typeface="Berlin Sans FB" pitchFamily="34" charset="0"/>
            </a:endParaRPr>
          </a:p>
          <a:p>
            <a:pPr>
              <a:buFontTx/>
              <a:buNone/>
            </a:pPr>
            <a:endParaRPr lang="en-US" sz="2800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Fisika Dasar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latin typeface="Berlin Sans FB" pitchFamily="34" charset="0"/>
              </a:rPr>
              <a:t>Dosen			: John Adler, M.Si</a:t>
            </a:r>
          </a:p>
          <a:p>
            <a:r>
              <a:rPr lang="en-US" sz="2800" smtClean="0">
                <a:latin typeface="Berlin Sans FB" pitchFamily="34" charset="0"/>
              </a:rPr>
              <a:t>Kode MK			: IF 31202</a:t>
            </a:r>
          </a:p>
          <a:p>
            <a:r>
              <a:rPr lang="en-US" sz="2800" smtClean="0">
                <a:latin typeface="Berlin Sans FB" pitchFamily="34" charset="0"/>
              </a:rPr>
              <a:t>Beban SKS		: 3 SKS</a:t>
            </a:r>
          </a:p>
          <a:p>
            <a:r>
              <a:rPr lang="en-US" sz="2800" smtClean="0">
                <a:latin typeface="Berlin Sans FB" pitchFamily="34" charset="0"/>
              </a:rPr>
              <a:t>Sifat MK			: Wajib </a:t>
            </a:r>
          </a:p>
          <a:p>
            <a:r>
              <a:rPr lang="en-US" sz="2800" smtClean="0">
                <a:latin typeface="Berlin Sans FB" pitchFamily="34" charset="0"/>
              </a:rPr>
              <a:t>Kehadiran		: minimal 80% </a:t>
            </a:r>
          </a:p>
          <a:p>
            <a:r>
              <a:rPr lang="en-US" sz="2800" smtClean="0">
                <a:latin typeface="Berlin Sans FB" pitchFamily="34" charset="0"/>
              </a:rPr>
              <a:t>Jumlah Pertemuan 	: 16x [14x tatap muka di kelas &amp; 2x Ujian] (11x WAJIB hadir dan 3x WAJIB bolos, diluar UTS dan UAS) </a:t>
            </a:r>
          </a:p>
          <a:p>
            <a:r>
              <a:rPr lang="en-US" sz="2800" smtClean="0">
                <a:latin typeface="Berlin Sans FB" pitchFamily="34" charset="0"/>
              </a:rPr>
              <a:t>Waktu Kuliah	: </a:t>
            </a:r>
            <a:r>
              <a:rPr lang="id-ID" sz="2800" smtClean="0">
                <a:latin typeface="Berlin Sans FB" pitchFamily="34" charset="0"/>
              </a:rPr>
              <a:t>Selasa</a:t>
            </a:r>
            <a:r>
              <a:rPr lang="en-US" sz="2800" smtClean="0">
                <a:latin typeface="Berlin Sans FB" pitchFamily="34" charset="0"/>
              </a:rPr>
              <a:t>, 07.00 &amp; 09.15 </a:t>
            </a:r>
          </a:p>
          <a:p>
            <a:r>
              <a:rPr lang="en-US" sz="2800" smtClean="0">
                <a:latin typeface="Berlin Sans FB" pitchFamily="34" charset="0"/>
              </a:rPr>
              <a:t>Tempat		: 5404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  <a:noFill/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Aturan Penilaian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593725" y="1828800"/>
            <a:ext cx="8550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KEHADIRAN &gt;=80%</a:t>
            </a:r>
            <a:r>
              <a:rPr lang="id-ID" sz="3200">
                <a:latin typeface="Tahoma" pitchFamily="34" charset="0"/>
              </a:rPr>
              <a:t>; Syarat Ikut UTS/UAS</a:t>
            </a:r>
            <a:r>
              <a:rPr lang="en-US" sz="3200">
                <a:latin typeface="Tahoma" pitchFamily="34" charset="0"/>
              </a:rPr>
              <a:t>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593725" y="2438400"/>
            <a:ext cx="8550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PR		</a:t>
            </a:r>
            <a:r>
              <a:rPr lang="id-ID" sz="3200">
                <a:latin typeface="Tahoma" pitchFamily="34" charset="0"/>
              </a:rPr>
              <a:t>    </a:t>
            </a:r>
            <a:r>
              <a:rPr lang="en-US" sz="3200">
                <a:latin typeface="Tahoma" pitchFamily="34" charset="0"/>
              </a:rPr>
              <a:t>: </a:t>
            </a:r>
            <a:r>
              <a:rPr lang="id-ID" sz="3200">
                <a:latin typeface="Tahoma" pitchFamily="34" charset="0"/>
              </a:rPr>
              <a:t> 5</a:t>
            </a:r>
            <a:r>
              <a:rPr lang="en-US" sz="3200">
                <a:latin typeface="Tahoma" pitchFamily="34" charset="0"/>
              </a:rPr>
              <a:t> %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09600" y="3124200"/>
            <a:ext cx="8550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QUIZ</a:t>
            </a:r>
            <a:r>
              <a:rPr lang="id-ID" sz="3200">
                <a:latin typeface="Tahoma" pitchFamily="34" charset="0"/>
              </a:rPr>
              <a:t>-1 &amp; 2</a:t>
            </a:r>
            <a:r>
              <a:rPr lang="en-US" sz="3200">
                <a:latin typeface="Tahoma" pitchFamily="34" charset="0"/>
              </a:rPr>
              <a:t>	</a:t>
            </a:r>
            <a:r>
              <a:rPr lang="id-ID" sz="3200">
                <a:latin typeface="Tahoma" pitchFamily="34" charset="0"/>
              </a:rPr>
              <a:t>    </a:t>
            </a:r>
            <a:r>
              <a:rPr lang="en-US" sz="3200">
                <a:latin typeface="Tahoma" pitchFamily="34" charset="0"/>
              </a:rPr>
              <a:t>: </a:t>
            </a:r>
            <a:r>
              <a:rPr lang="id-ID" sz="3200">
                <a:latin typeface="Tahoma" pitchFamily="34" charset="0"/>
              </a:rPr>
              <a:t>3</a:t>
            </a:r>
            <a:r>
              <a:rPr lang="en-US" sz="3200">
                <a:latin typeface="Tahoma" pitchFamily="34" charset="0"/>
              </a:rPr>
              <a:t>0</a:t>
            </a:r>
            <a:r>
              <a:rPr lang="id-ID" sz="3200">
                <a:latin typeface="Tahoma" pitchFamily="34" charset="0"/>
              </a:rPr>
              <a:t>-40% </a:t>
            </a:r>
            <a:r>
              <a:rPr lang="en-US" sz="3200">
                <a:latin typeface="Tahoma" pitchFamily="34" charset="0"/>
              </a:rPr>
              <a:t>(</a:t>
            </a:r>
            <a:r>
              <a:rPr lang="id-ID" sz="3200">
                <a:latin typeface="Tahoma" pitchFamily="34" charset="0"/>
              </a:rPr>
              <a:t>@15-20%</a:t>
            </a:r>
            <a:r>
              <a:rPr lang="en-US" sz="3200">
                <a:latin typeface="Tahoma" pitchFamily="34" charset="0"/>
              </a:rPr>
              <a:t>)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609600" y="3810000"/>
            <a:ext cx="8550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UTS		</a:t>
            </a:r>
            <a:r>
              <a:rPr lang="id-ID" sz="3200">
                <a:latin typeface="Tahoma" pitchFamily="34" charset="0"/>
              </a:rPr>
              <a:t>    </a:t>
            </a:r>
            <a:r>
              <a:rPr lang="en-US" sz="3200">
                <a:latin typeface="Tahoma" pitchFamily="34" charset="0"/>
              </a:rPr>
              <a:t>: </a:t>
            </a:r>
            <a:r>
              <a:rPr lang="id-ID" sz="3200">
                <a:latin typeface="Tahoma" pitchFamily="34" charset="0"/>
              </a:rPr>
              <a:t>25-30</a:t>
            </a:r>
            <a:r>
              <a:rPr lang="en-US" sz="3200">
                <a:latin typeface="Tahoma" pitchFamily="34" charset="0"/>
              </a:rPr>
              <a:t> % 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609600" y="5211763"/>
            <a:ext cx="8550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UAS</a:t>
            </a:r>
            <a:r>
              <a:rPr lang="id-ID" sz="3200">
                <a:latin typeface="Tahoma" pitchFamily="34" charset="0"/>
              </a:rPr>
              <a:t>-Perbaikan :</a:t>
            </a:r>
            <a:r>
              <a:rPr lang="en-US" sz="3200">
                <a:latin typeface="Tahoma" pitchFamily="34" charset="0"/>
              </a:rPr>
              <a:t> </a:t>
            </a:r>
            <a:r>
              <a:rPr lang="id-ID" sz="3200">
                <a:latin typeface="Tahoma" pitchFamily="34" charset="0"/>
              </a:rPr>
              <a:t>20</a:t>
            </a:r>
            <a:r>
              <a:rPr lang="en-US" sz="3200">
                <a:latin typeface="Tahoma" pitchFamily="34" charset="0"/>
              </a:rPr>
              <a:t> %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3725" y="4521200"/>
            <a:ext cx="8550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QUIZ</a:t>
            </a:r>
            <a:r>
              <a:rPr lang="id-ID" sz="3200">
                <a:latin typeface="Tahoma" pitchFamily="34" charset="0"/>
              </a:rPr>
              <a:t>-3</a:t>
            </a:r>
            <a:r>
              <a:rPr lang="en-US" sz="3200">
                <a:latin typeface="Tahoma" pitchFamily="34" charset="0"/>
              </a:rPr>
              <a:t>	</a:t>
            </a:r>
            <a:r>
              <a:rPr lang="id-ID" sz="3200">
                <a:latin typeface="Tahoma" pitchFamily="34" charset="0"/>
              </a:rPr>
              <a:t>= UAS  </a:t>
            </a:r>
            <a:r>
              <a:rPr lang="en-US" sz="3200">
                <a:latin typeface="Tahoma" pitchFamily="34" charset="0"/>
              </a:rPr>
              <a:t>: </a:t>
            </a:r>
            <a:r>
              <a:rPr lang="id-ID" sz="3200">
                <a:latin typeface="Tahoma" pitchFamily="34" charset="0"/>
              </a:rPr>
              <a:t>20-25</a:t>
            </a:r>
            <a:r>
              <a:rPr lang="en-US" sz="3200">
                <a:latin typeface="Tahoma" pitchFamily="34" charset="0"/>
              </a:rPr>
              <a:t> %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/>
      <p:bldP spid="93188" grpId="0"/>
      <p:bldP spid="93189" grpId="0"/>
      <p:bldP spid="93190" grpId="0"/>
      <p:bldP spid="93191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169988"/>
            <a:ext cx="8786813" cy="931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800" smtClean="0"/>
              <a:t>Kehadiran kurang dari 60% (di bawah 8 x hadir), </a:t>
            </a:r>
            <a:r>
              <a:rPr lang="id-ID" sz="2800" b="1" smtClean="0"/>
              <a:t>Nilai E</a:t>
            </a:r>
            <a:endParaRPr lang="id-ID" sz="2800" smtClean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09600" y="3505200"/>
            <a:ext cx="6858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d-ID" sz="2800">
                <a:latin typeface="Arial" charset="0"/>
              </a:rPr>
              <a:t>Penentuan Huruf Mutu :</a:t>
            </a:r>
            <a:endParaRPr lang="en-US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75&lt;= NA &lt;= 100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HURUF MUTU  A</a:t>
            </a:r>
            <a:endParaRPr lang="en-US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60&lt;=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75  </a:t>
            </a:r>
            <a:r>
              <a:rPr lang="id-ID" sz="2800">
                <a:latin typeface="Arial" charset="0"/>
              </a:rPr>
              <a:t>HURUF MUTU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B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45&lt;=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60</a:t>
            </a:r>
            <a:r>
              <a:rPr lang="id-ID" sz="2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HURUF MUTU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C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    </a:t>
            </a:r>
            <a:r>
              <a:rPr lang="id-ID" sz="2800">
                <a:latin typeface="Arial" charset="0"/>
              </a:rPr>
              <a:t>30&lt;=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4</a:t>
            </a:r>
            <a:r>
              <a:rPr lang="en-US" sz="2800">
                <a:latin typeface="Arial" charset="0"/>
              </a:rPr>
              <a:t>5   </a:t>
            </a:r>
            <a:r>
              <a:rPr lang="id-ID" sz="2800">
                <a:latin typeface="Arial" charset="0"/>
              </a:rPr>
              <a:t>HURUF MUTU D</a:t>
            </a:r>
            <a:r>
              <a:rPr lang="en-US" sz="2800">
                <a:latin typeface="Arial" charset="0"/>
              </a:rPr>
              <a:t>    </a:t>
            </a:r>
            <a:endParaRPr lang="id-ID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  </a:t>
            </a:r>
            <a:r>
              <a:rPr lang="id-ID" sz="2800">
                <a:latin typeface="Arial" charset="0"/>
              </a:rPr>
              <a:t>0&lt;= NA &lt;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30</a:t>
            </a:r>
            <a:r>
              <a:rPr lang="id-ID" sz="2800">
                <a:latin typeface="Arial" charset="0"/>
              </a:rPr>
              <a:t>   HURUF MUTU E</a:t>
            </a:r>
            <a:endParaRPr lang="en-US" sz="2800">
              <a:latin typeface="Arial" charset="0"/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03200" y="2057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800">
                <a:latin typeface="Arial" charset="0"/>
              </a:rPr>
              <a:t>Tidak boleh terlambat (kelas 07.00, masuk 07.30)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800">
                <a:latin typeface="Arial" charset="0"/>
              </a:rPr>
              <a:t>Telat lebih dari 10 menit tidak boleh masuk (kelas 09.15-09.25 selesai jam 11.00)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2" grpId="0"/>
      <p:bldP spid="942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762000"/>
          </a:xfrm>
          <a:noFill/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Silabus Kuliah :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81000" y="1768475"/>
            <a:ext cx="7620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ahoma" pitchFamily="34" charset="0"/>
              </a:rPr>
              <a:t>Kuliah ini mempelajari </a:t>
            </a:r>
            <a:r>
              <a:rPr lang="nb-NO">
                <a:latin typeface="Tahoma" pitchFamily="34" charset="0"/>
                <a:cs typeface="Tahoma" pitchFamily="34" charset="0"/>
              </a:rPr>
              <a:t>Konsep dasar Fisika :</a:t>
            </a:r>
            <a:r>
              <a:rPr lang="en-US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nb-NO" sz="2200">
                <a:latin typeface="Tahoma" pitchFamily="34" charset="0"/>
                <a:cs typeface="Tahoma" pitchFamily="34" charset="0"/>
              </a:rPr>
              <a:t>     	Besaran &amp; satuan;</a:t>
            </a:r>
            <a:endParaRPr lang="en-US" sz="2200">
              <a:latin typeface="Tahoma" pitchFamily="34" charset="0"/>
              <a:cs typeface="Tahoma" pitchFamily="34" charset="0"/>
            </a:endParaRPr>
          </a:p>
          <a:p>
            <a:r>
              <a:rPr lang="nb-NO" sz="2200">
                <a:latin typeface="Tahoma" pitchFamily="34" charset="0"/>
                <a:cs typeface="Tahoma" pitchFamily="34" charset="0"/>
              </a:rPr>
              <a:t>     	Analisis vektor dasar</a:t>
            </a:r>
            <a:endParaRPr lang="en-US" sz="220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US">
              <a:latin typeface="Tahoma" pitchFamily="34" charset="0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762000" y="3878263"/>
            <a:ext cx="7620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>
                <a:latin typeface="Tahoma" pitchFamily="34" charset="0"/>
              </a:rPr>
              <a:t>Bagian kinematika memberikan bekal kepada mahasiswa untuk mempelajari dunia teknik dalam hal gerak.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762000" y="4664075"/>
            <a:ext cx="7620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>
                <a:latin typeface="Tahoma" pitchFamily="34" charset="0"/>
              </a:rPr>
              <a:t>Bagian dinamika mempelajari dunia teknik dalam hal gaya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5200650"/>
            <a:ext cx="7620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200">
                <a:latin typeface="Tahoma" pitchFamily="34" charset="0"/>
                <a:cs typeface="Tahoma" pitchFamily="34" charset="0"/>
              </a:rPr>
              <a:t>Serta mempelajari Elastisitas &amp; Gelombang :</a:t>
            </a:r>
            <a:endParaRPr lang="en-US" sz="2200">
              <a:latin typeface="Tahoma" pitchFamily="34" charset="0"/>
              <a:cs typeface="Tahoma" pitchFamily="34" charset="0"/>
            </a:endParaRPr>
          </a:p>
          <a:p>
            <a:r>
              <a:rPr lang="nb-NO" sz="2200">
                <a:latin typeface="Tahoma" pitchFamily="34" charset="0"/>
                <a:cs typeface="Tahoma" pitchFamily="34" charset="0"/>
              </a:rPr>
              <a:t>	Hukum hooke</a:t>
            </a:r>
            <a:endParaRPr lang="en-US" sz="2200">
              <a:latin typeface="Tahoma" pitchFamily="34" charset="0"/>
              <a:cs typeface="Tahoma" pitchFamily="34" charset="0"/>
            </a:endParaRPr>
          </a:p>
          <a:p>
            <a:r>
              <a:rPr lang="nb-NO" sz="2200">
                <a:latin typeface="Tahoma" pitchFamily="34" charset="0"/>
                <a:cs typeface="Tahoma" pitchFamily="34" charset="0"/>
              </a:rPr>
              <a:t>	Modulus elastik</a:t>
            </a:r>
          </a:p>
          <a:p>
            <a:r>
              <a:rPr lang="nb-NO" sz="2200">
                <a:latin typeface="Tahoma" pitchFamily="34" charset="0"/>
                <a:cs typeface="Tahoma" pitchFamily="34" charset="0"/>
              </a:rPr>
              <a:t>	Gelombang &amp; Gelombang Suara</a:t>
            </a:r>
            <a:endParaRPr lang="en-US" sz="22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3055938"/>
            <a:ext cx="7620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>
                <a:latin typeface="Tahoma" pitchFamily="34" charset="0"/>
              </a:rPr>
              <a:t>Juga mempelajari bagian dari mekanika dalam Fisika, yaitu Kinematika dan Dinamika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  <p:bldP spid="95236" grpId="0"/>
      <p:bldP spid="95237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229600" cy="914400"/>
          </a:xfrm>
          <a:noFill/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Materi Kuliah 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533400"/>
          <a:ext cx="7772400" cy="6246600"/>
        </p:xfrm>
        <a:graphic>
          <a:graphicData uri="http://schemas.openxmlformats.org/drawingml/2006/table">
            <a:tbl>
              <a:tblPr/>
              <a:tblGrid>
                <a:gridCol w="826074"/>
                <a:gridCol w="1300338"/>
                <a:gridCol w="2758740"/>
                <a:gridCol w="2887248"/>
              </a:tblGrid>
              <a:tr h="247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Minggu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ke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-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tanggal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materi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ku</a:t>
                      </a:r>
                      <a:r>
                        <a:rPr lang="nb-NO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liah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t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ugas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mingguan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9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1 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Se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lasa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/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Sept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Pengantar</a:t>
                      </a:r>
                      <a:r>
                        <a:rPr lang="id-ID" sz="1400" dirty="0" smtClean="0">
                          <a:latin typeface="+mn-lt"/>
                          <a:ea typeface="Times New Roman"/>
                        </a:rPr>
                        <a:t> (LIBUR, OPSPEK)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17 Sept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 I</a:t>
                      </a:r>
                      <a:br>
                        <a:rPr lang="nb-NO" sz="140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Besaran dan satuan : konsep pengukuran dalam Fisika, Besaran skalar dan vektor, sistem satuan, angka penting, aturan pembulatan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24 Sept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Bab</a:t>
                      </a:r>
                      <a:r>
                        <a:rPr lang="nb-NO" sz="1400" b="0" baseline="0" dirty="0" smtClean="0">
                          <a:latin typeface="+mn-lt"/>
                          <a:ea typeface="Times New Roman"/>
                        </a:rPr>
                        <a:t> I (Lanjutan)</a:t>
                      </a:r>
                      <a:br>
                        <a:rPr lang="nb-NO" sz="1400" b="0" baseline="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Analisis Vektor : Operasi penjumlahan, perkalian, penulisan vektor</a:t>
                      </a:r>
                      <a:endParaRPr lang="en-US" sz="1400" b="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1. Mengerjakan soal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4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 Okt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Bab II</a:t>
                      </a:r>
                      <a:br>
                        <a:rPr lang="nb-NO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</a:br>
                      <a:r>
                        <a:rPr lang="nb-NO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Kinematika I : Konsep gerak, Gerak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nb-NO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Lurus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+mn-lt"/>
                          <a:ea typeface="Times New Roman"/>
                        </a:rPr>
                        <a:t>1. Mengerjakan </a:t>
                      </a: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+mn-lt"/>
                          <a:ea typeface="Times New Roman"/>
                        </a:rPr>
                        <a:t>5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8 Okt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Quiz 1 (2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Bab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: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Bab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I-II)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+mn-lt"/>
                          <a:ea typeface="Times New Roman"/>
                        </a:rPr>
                        <a:t>6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 Okt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Bab III : Kinematika II (Gerak Parabolik)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Bab IV : Kinematika III</a:t>
                      </a:r>
                      <a:r>
                        <a:rPr lang="nb-NO" sz="1400" b="0" baseline="0" dirty="0" smtClean="0">
                          <a:latin typeface="+mn-lt"/>
                          <a:ea typeface="Times New Roman"/>
                        </a:rPr>
                        <a:t> (G</a:t>
                      </a: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erak melingkar)</a:t>
                      </a:r>
                      <a:r>
                        <a:rPr lang="id-ID" sz="1400" b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                                   [HARI RAYA IDUL ADHA]</a:t>
                      </a:r>
                      <a:endParaRPr lang="en-US" sz="1400" b="0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LIBUR</a:t>
                      </a:r>
                      <a:r>
                        <a:rPr lang="id-ID" sz="1400" dirty="0" smtClean="0">
                          <a:latin typeface="+mn-lt"/>
                          <a:ea typeface="Times New Roman"/>
                        </a:rPr>
                        <a:t> [KULIAH </a:t>
                      </a:r>
                      <a:r>
                        <a:rPr lang="id-ID" sz="14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PENGGANTI DI </a:t>
                      </a:r>
                      <a:r>
                        <a:rPr lang="id-ID" sz="1400" dirty="0" smtClean="0">
                          <a:latin typeface="+mn-lt"/>
                          <a:ea typeface="Times New Roman"/>
                        </a:rPr>
                        <a:t>MAJUKAN SENIN </a:t>
                      </a:r>
                      <a:r>
                        <a:rPr lang="id-ID" sz="14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14/10/13 Kelas </a:t>
                      </a:r>
                      <a:r>
                        <a:rPr lang="id-ID" sz="1400" dirty="0" smtClean="0">
                          <a:latin typeface="+mn-lt"/>
                          <a:ea typeface="Times New Roman"/>
                        </a:rPr>
                        <a:t>IF-12; jam 9-11 Lab Fisika]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+mn-lt"/>
                          <a:ea typeface="Times New Roman"/>
                        </a:rPr>
                        <a:t>IF-11;</a:t>
                      </a:r>
                      <a:r>
                        <a:rPr lang="id-ID" sz="1400" baseline="0" dirty="0" smtClean="0">
                          <a:latin typeface="+mn-lt"/>
                          <a:ea typeface="Times New Roman"/>
                        </a:rPr>
                        <a:t> SABTU 12/10/13</a:t>
                      </a:r>
                      <a:r>
                        <a:rPr lang="id-ID" sz="14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; jam 11-13 </a:t>
                      </a:r>
                      <a:r>
                        <a:rPr lang="id-ID" sz="1400" baseline="0" dirty="0" smtClean="0">
                          <a:latin typeface="+mn-lt"/>
                          <a:ea typeface="Times New Roman"/>
                        </a:rPr>
                        <a:t>Lab Fisika]</a:t>
                      </a:r>
                      <a:endParaRPr lang="id-ID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>
                          <a:latin typeface="+mn-lt"/>
                          <a:ea typeface="Times New Roman"/>
                        </a:rPr>
                        <a:t>7</a:t>
                      </a:r>
                      <a:endParaRPr lang="en-US" sz="1400" b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22 Okt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Bab V : Dinamika I (Hukum Newton)</a:t>
                      </a:r>
                      <a:endParaRPr lang="en-US" sz="1400" b="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1. Mengerjakan soal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+mn-lt"/>
                          <a:ea typeface="Times New Roman"/>
                        </a:rPr>
                        <a:t>8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5 Nov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UTS (Bab III-V) </a:t>
                      </a:r>
                    </a:p>
                    <a:p>
                      <a:pPr algn="ctr"/>
                      <a:r>
                        <a:rPr lang="id-ID" sz="1600" dirty="0" smtClean="0">
                          <a:solidFill>
                            <a:srgbClr val="FF0000"/>
                          </a:solidFill>
                        </a:rPr>
                        <a:t>[TAHUN</a:t>
                      </a:r>
                      <a:r>
                        <a:rPr lang="id-ID" sz="1600" baseline="0" dirty="0" smtClean="0">
                          <a:solidFill>
                            <a:srgbClr val="FF0000"/>
                          </a:solidFill>
                        </a:rPr>
                        <a:t> BARU HIJRIAH]</a:t>
                      </a:r>
                      <a:endParaRPr lang="id-ID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FF0000"/>
                          </a:solidFill>
                        </a:rPr>
                        <a:t>Dimajuin sabtu,</a:t>
                      </a:r>
                      <a:r>
                        <a:rPr lang="id-ID" sz="1400" baseline="0" dirty="0" smtClean="0">
                          <a:solidFill>
                            <a:srgbClr val="FF0000"/>
                          </a:solidFill>
                        </a:rPr>
                        <a:t> 2/11/13 </a:t>
                      </a:r>
                    </a:p>
                    <a:p>
                      <a:r>
                        <a:rPr lang="id-ID" sz="1400" baseline="0" dirty="0" smtClean="0">
                          <a:solidFill>
                            <a:srgbClr val="FF0000"/>
                          </a:solidFill>
                        </a:rPr>
                        <a:t>jam 11-13 [IF-11]; </a:t>
                      </a:r>
                    </a:p>
                    <a:p>
                      <a:r>
                        <a:rPr lang="id-ID" sz="1400" baseline="0" dirty="0" smtClean="0">
                          <a:solidFill>
                            <a:srgbClr val="FF0000"/>
                          </a:solidFill>
                        </a:rPr>
                        <a:t>jam 13-15 [IF-12]</a:t>
                      </a:r>
                      <a:endParaRPr lang="id-ID" sz="1400" dirty="0">
                        <a:solidFill>
                          <a:srgbClr val="FF0000"/>
                        </a:solidFill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229600" cy="914400"/>
          </a:xfrm>
          <a:noFill/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Materi Kuliah 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533400"/>
          <a:ext cx="8077199" cy="6220827"/>
        </p:xfrm>
        <a:graphic>
          <a:graphicData uri="http://schemas.openxmlformats.org/drawingml/2006/table">
            <a:tbl>
              <a:tblPr/>
              <a:tblGrid>
                <a:gridCol w="858469"/>
                <a:gridCol w="1351331"/>
                <a:gridCol w="2866926"/>
                <a:gridCol w="3000473"/>
              </a:tblGrid>
              <a:tr h="247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Minggu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ke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-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tanggal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materi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ku</a:t>
                      </a:r>
                      <a:r>
                        <a:rPr lang="nb-NO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liah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t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ugas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mingguan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7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12 Nop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</a:t>
                      </a:r>
                      <a:r>
                        <a:rPr lang="nb-NO" sz="1400" baseline="0" dirty="0" smtClean="0">
                          <a:latin typeface="+mn-lt"/>
                          <a:ea typeface="Times New Roman"/>
                        </a:rPr>
                        <a:t> VI</a:t>
                      </a:r>
                      <a:br>
                        <a:rPr lang="nb-NO" sz="1400" baseline="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Dinamika II : Gaya gesek, gaya normal, gaya berat dan gravitasi. Penyelesaian soal-soal dinamika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1. </a:t>
                      </a:r>
                      <a:r>
                        <a:rPr lang="en-US" sz="1400" dirty="0" err="1">
                          <a:latin typeface="+mn-lt"/>
                          <a:ea typeface="Times New Roman"/>
                        </a:rPr>
                        <a:t>Mengerjakan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19 Nop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 VII</a:t>
                      </a:r>
                      <a:br>
                        <a:rPr lang="nb-NO" sz="140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Dinamika III : Konsep Usaha-Energi, kekekalan energi mekanik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1. </a:t>
                      </a:r>
                      <a:r>
                        <a:rPr lang="en-US" sz="1400" dirty="0" err="1">
                          <a:latin typeface="+mn-lt"/>
                          <a:ea typeface="Times New Roman"/>
                        </a:rPr>
                        <a:t>Mengerjakan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11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26 Nop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Quiz 2 (2 </a:t>
                      </a:r>
                      <a:r>
                        <a:rPr lang="en-US" sz="1600" b="1" dirty="0" err="1" smtClean="0"/>
                        <a:t>Bab</a:t>
                      </a:r>
                      <a:r>
                        <a:rPr lang="en-US" sz="1600" b="1" dirty="0" smtClean="0"/>
                        <a:t> : </a:t>
                      </a:r>
                      <a:r>
                        <a:rPr lang="en-US" sz="1600" b="1" dirty="0" err="1" smtClean="0"/>
                        <a:t>Bab</a:t>
                      </a:r>
                      <a:r>
                        <a:rPr lang="en-US" sz="1600" b="1" dirty="0" smtClean="0"/>
                        <a:t> VI-VII)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12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 Des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 VIII</a:t>
                      </a:r>
                      <a:br>
                        <a:rPr lang="nb-NO" sz="140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Dinamika IV : Hukum konservasi Momentum : Momentum-Impuls, Tumbukan, hamburan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1.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Mengerjakan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13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10 Des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 IX: </a:t>
                      </a:r>
                      <a:br>
                        <a:rPr lang="nb-NO" sz="140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Elastisitas (Hukum hooke, modulus elastik) &amp;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br>
                        <a:rPr lang="en-US" sz="1400" baseline="0" dirty="0" smtClean="0">
                          <a:latin typeface="+mn-lt"/>
                          <a:ea typeface="Times New Roman"/>
                        </a:rPr>
                      </a:br>
                      <a:r>
                        <a:rPr lang="en-US" sz="1400" baseline="0" dirty="0" err="1" smtClean="0">
                          <a:latin typeface="+mn-lt"/>
                          <a:ea typeface="Times New Roman"/>
                        </a:rPr>
                        <a:t>Bab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</a:rPr>
                        <a:t> X </a:t>
                      </a:r>
                      <a:br>
                        <a:rPr lang="en-US" sz="1400" baseline="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Penerapan hukum hooke (Sistem bandul fisis dan matematis, sistem pegas)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1. </a:t>
                      </a:r>
                      <a:r>
                        <a:rPr lang="en-US" sz="1400" dirty="0" err="1">
                          <a:latin typeface="+mn-lt"/>
                          <a:ea typeface="Times New Roman"/>
                        </a:rPr>
                        <a:t>Mengerjakan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14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17 Des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 XI </a:t>
                      </a:r>
                      <a:br>
                        <a:rPr lang="nb-NO" sz="140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Gelombang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1. </a:t>
                      </a:r>
                      <a:r>
                        <a:rPr lang="en-US" sz="1400" dirty="0" err="1">
                          <a:latin typeface="+mn-lt"/>
                          <a:ea typeface="Times New Roman"/>
                        </a:rPr>
                        <a:t>Mengerjakan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15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24 Des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QUIZ-3 = UAS (Bab VIII-IX)</a:t>
                      </a:r>
                      <a:endParaRPr lang="id-ID" sz="1600" b="1" dirty="0"/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16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Jan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b="1" smtClean="0">
                          <a:latin typeface="+mn-lt"/>
                          <a:ea typeface="Times New Roman"/>
                        </a:rPr>
                        <a:t>UAS PERBAIKAN (BAB X-XI)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b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[HARI MAULID NABI</a:t>
                      </a:r>
                      <a:r>
                        <a:rPr lang="x-none" sz="1400" b="1" baseline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MUHAMMAD SAW]</a:t>
                      </a:r>
                      <a:endParaRPr lang="en-US" sz="14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FF0000"/>
                          </a:solidFill>
                        </a:rPr>
                        <a:t>Dimajuin sabtu,</a:t>
                      </a:r>
                      <a:r>
                        <a:rPr lang="id-ID" sz="1400" baseline="0" dirty="0" smtClean="0">
                          <a:solidFill>
                            <a:srgbClr val="FF0000"/>
                          </a:solidFill>
                        </a:rPr>
                        <a:t> 11/1/14 </a:t>
                      </a:r>
                    </a:p>
                    <a:p>
                      <a:r>
                        <a:rPr lang="id-ID" sz="1400" baseline="0" dirty="0" smtClean="0">
                          <a:solidFill>
                            <a:srgbClr val="FF0000"/>
                          </a:solidFill>
                        </a:rPr>
                        <a:t>jam 13-15 [IF-11]; </a:t>
                      </a:r>
                    </a:p>
                    <a:p>
                      <a:r>
                        <a:rPr lang="id-ID" sz="1400" baseline="0" dirty="0" smtClean="0">
                          <a:solidFill>
                            <a:srgbClr val="FF0000"/>
                          </a:solidFill>
                        </a:rPr>
                        <a:t>jam 11-13 [IF-12]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-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Referensi Mata Kuliah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467600" cy="4572000"/>
          </a:xfrm>
        </p:spPr>
        <p:txBody>
          <a:bodyPr/>
          <a:lstStyle/>
          <a:p>
            <a:r>
              <a:rPr lang="en-US" smtClean="0">
                <a:latin typeface="Berlin Sans FB" pitchFamily="34" charset="0"/>
              </a:rPr>
              <a:t>Referensi</a:t>
            </a:r>
          </a:p>
          <a:p>
            <a:pPr lvl="1"/>
            <a:r>
              <a:rPr lang="en-US" smtClean="0">
                <a:latin typeface="Berlin Sans FB" pitchFamily="34" charset="0"/>
              </a:rPr>
              <a:t>Fisika Soal dan Latihan, Frederich J. Bueche, Schaum Series, Erlangga</a:t>
            </a:r>
          </a:p>
          <a:p>
            <a:pPr lvl="1"/>
            <a:r>
              <a:rPr lang="en-US" smtClean="0">
                <a:latin typeface="Berlin Sans FB" pitchFamily="34" charset="0"/>
              </a:rPr>
              <a:t>Fisika Untuk Sains dan Teknik Jilid 1, Tipler, Erlangga 1989</a:t>
            </a:r>
          </a:p>
          <a:p>
            <a:pPr lvl="1"/>
            <a:r>
              <a:rPr lang="en-US" smtClean="0">
                <a:latin typeface="Berlin Sans FB" pitchFamily="34" charset="0"/>
              </a:rPr>
              <a:t>Giancolli, “Fisika Jilid 1” </a:t>
            </a:r>
          </a:p>
          <a:p>
            <a:pPr lvl="1"/>
            <a:r>
              <a:rPr lang="en-US" smtClean="0">
                <a:latin typeface="Berlin Sans FB" pitchFamily="34" charset="0"/>
              </a:rPr>
              <a:t>Halliday-Resnick, “Fisika Jilid 1”</a:t>
            </a:r>
          </a:p>
          <a:p>
            <a:pPr lvl="1"/>
            <a:r>
              <a:rPr lang="en-US" smtClean="0">
                <a:latin typeface="Berlin Sans FB" pitchFamily="34" charset="0"/>
              </a:rPr>
              <a:t>Sutrisno, ”Fisika Dasar : Mekanika”</a:t>
            </a:r>
          </a:p>
          <a:p>
            <a:pPr lvl="1"/>
            <a:r>
              <a:rPr lang="en-US" smtClean="0">
                <a:latin typeface="Berlin Sans FB" pitchFamily="34" charset="0"/>
              </a:rPr>
              <a:t>Sutrisno, ”Fisika Dasar : Gelombang”</a:t>
            </a:r>
          </a:p>
          <a:p>
            <a:pPr lvl="1"/>
            <a:r>
              <a:rPr lang="en-US" smtClean="0">
                <a:latin typeface="Berlin Sans FB" pitchFamily="34" charset="0"/>
              </a:rPr>
              <a:t>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theme/theme1.xml><?xml version="1.0" encoding="utf-8"?>
<a:theme xmlns:a="http://schemas.openxmlformats.org/drawingml/2006/main" name="ppp_hit_flat_monitor">
  <a:themeElements>
    <a:clrScheme name="ppp_hit_flat_monitor 9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ppp_hit_flat_monit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pp_hit_flat_monit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hit_flat_monito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8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9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ppp_hit_flat_monitor</Template>
  <TotalTime>1125</TotalTime>
  <Words>669</Words>
  <Application>Microsoft PowerPoint</Application>
  <PresentationFormat>On-screen Show (4:3)</PresentationFormat>
  <Paragraphs>176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Times New Roman</vt:lpstr>
      <vt:lpstr>Arial</vt:lpstr>
      <vt:lpstr>Calibri</vt:lpstr>
      <vt:lpstr>Berlin Sans FB Demi</vt:lpstr>
      <vt:lpstr>Berlin Sans FB</vt:lpstr>
      <vt:lpstr>Tahoma</vt:lpstr>
      <vt:lpstr>Wingdings</vt:lpstr>
      <vt:lpstr>Book Antiqua</vt:lpstr>
      <vt:lpstr>ppp_hit_flat_monitor</vt:lpstr>
      <vt:lpstr>Curriculum Vitae</vt:lpstr>
      <vt:lpstr>Curriculum Vitae (Contd.)</vt:lpstr>
      <vt:lpstr>Fisika Dasar</vt:lpstr>
      <vt:lpstr>Aturan Penilaian</vt:lpstr>
      <vt:lpstr>Slide 5</vt:lpstr>
      <vt:lpstr>Silabus Kuliah :</vt:lpstr>
      <vt:lpstr>Materi Kuliah :</vt:lpstr>
      <vt:lpstr>Materi Kuliah :</vt:lpstr>
      <vt:lpstr>Referensi Mata Kuliah</vt:lpstr>
      <vt:lpstr>Fisika Mempelajari Apa?</vt:lpstr>
      <vt:lpstr>Slide 11</vt:lpstr>
      <vt:lpstr>Fisika Itu Mungkin Sulit Tapi…</vt:lpstr>
      <vt:lpstr>Penutup</vt:lpstr>
      <vt:lpstr>Slide 14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John A</cp:lastModifiedBy>
  <cp:revision>125</cp:revision>
  <dcterms:created xsi:type="dcterms:W3CDTF">2007-02-25T19:06:35Z</dcterms:created>
  <dcterms:modified xsi:type="dcterms:W3CDTF">2013-09-16T13:36:43Z</dcterms:modified>
</cp:coreProperties>
</file>