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985F42-3F5F-4829-A6F8-9FC008EB947C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7ACEBE-2D73-4999-9B6A-D47932AB38F4}">
      <dgm:prSet phldrT="[Text]" custT="1"/>
      <dgm:spPr/>
      <dgm:t>
        <a:bodyPr/>
        <a:lstStyle/>
        <a:p>
          <a:r>
            <a:rPr lang="en-US" sz="1800" dirty="0" smtClean="0"/>
            <a:t>Goal</a:t>
          </a:r>
          <a:endParaRPr lang="en-US" sz="1800" dirty="0"/>
        </a:p>
      </dgm:t>
    </dgm:pt>
    <dgm:pt modelId="{7EC8D9DA-A3EC-4F31-A2AD-C832088BD24A}" type="parTrans" cxnId="{C265FADE-25A4-44A5-A1E0-D1B961FD8570}">
      <dgm:prSet/>
      <dgm:spPr/>
      <dgm:t>
        <a:bodyPr/>
        <a:lstStyle/>
        <a:p>
          <a:endParaRPr lang="en-US"/>
        </a:p>
      </dgm:t>
    </dgm:pt>
    <dgm:pt modelId="{C97B0AC7-177F-4DA1-835D-DD21A58D32DF}" type="sibTrans" cxnId="{C265FADE-25A4-44A5-A1E0-D1B961FD8570}">
      <dgm:prSet/>
      <dgm:spPr/>
      <dgm:t>
        <a:bodyPr/>
        <a:lstStyle/>
        <a:p>
          <a:endParaRPr lang="en-US"/>
        </a:p>
      </dgm:t>
    </dgm:pt>
    <dgm:pt modelId="{BB8F73F9-2892-4353-B506-A6547EF9D2C1}">
      <dgm:prSet phldrT="[Text]" custT="1"/>
      <dgm:spPr>
        <a:solidFill>
          <a:srgbClr val="D60093"/>
        </a:solidFill>
      </dgm:spPr>
      <dgm:t>
        <a:bodyPr/>
        <a:lstStyle/>
        <a:p>
          <a:r>
            <a:rPr lang="en-US" sz="1600" dirty="0" err="1" smtClean="0"/>
            <a:t>Metrix</a:t>
          </a:r>
          <a:r>
            <a:rPr lang="en-US" sz="1600" dirty="0" smtClean="0"/>
            <a:t> Evaluation</a:t>
          </a:r>
          <a:endParaRPr lang="en-US" sz="1600" dirty="0"/>
        </a:p>
      </dgm:t>
    </dgm:pt>
    <dgm:pt modelId="{97968A53-9520-4689-8424-CC79438BAEBC}" type="parTrans" cxnId="{E5F44B02-E537-45DB-9035-CBBC2F0AAFF2}">
      <dgm:prSet/>
      <dgm:spPr/>
      <dgm:t>
        <a:bodyPr/>
        <a:lstStyle/>
        <a:p>
          <a:endParaRPr lang="en-US"/>
        </a:p>
      </dgm:t>
    </dgm:pt>
    <dgm:pt modelId="{2834E0CB-39EC-4B5A-8430-8AC6332FCE06}" type="sibTrans" cxnId="{E5F44B02-E537-45DB-9035-CBBC2F0AAFF2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41FFF39F-F6D9-46B7-B7E0-EDF5DFF0AEFF}">
      <dgm:prSet phldrT="[Text]" custT="1"/>
      <dgm:spPr/>
      <dgm:t>
        <a:bodyPr/>
        <a:lstStyle/>
        <a:p>
          <a:r>
            <a:rPr lang="en-US" sz="1800" dirty="0" smtClean="0"/>
            <a:t>Loading</a:t>
          </a:r>
          <a:endParaRPr lang="en-US" sz="1800" dirty="0"/>
        </a:p>
      </dgm:t>
    </dgm:pt>
    <dgm:pt modelId="{BD11F395-1CC9-4505-82A9-F45E6E1D7299}" type="parTrans" cxnId="{C6D131D8-51B0-4252-935E-5E6B37171BDA}">
      <dgm:prSet/>
      <dgm:spPr/>
      <dgm:t>
        <a:bodyPr/>
        <a:lstStyle/>
        <a:p>
          <a:endParaRPr lang="en-US"/>
        </a:p>
      </dgm:t>
    </dgm:pt>
    <dgm:pt modelId="{CB43C320-7E29-4F86-821E-F37B6343FABA}" type="sibTrans" cxnId="{C6D131D8-51B0-4252-935E-5E6B37171BDA}">
      <dgm:prSet/>
      <dgm:spPr/>
      <dgm:t>
        <a:bodyPr/>
        <a:lstStyle/>
        <a:p>
          <a:endParaRPr lang="en-US"/>
        </a:p>
      </dgm:t>
    </dgm:pt>
    <dgm:pt modelId="{7EFE6D81-18B5-4201-99B9-CD1A37DD972E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dirty="0" smtClean="0"/>
            <a:t>Leveling</a:t>
          </a:r>
          <a:endParaRPr lang="en-US" sz="1600" dirty="0"/>
        </a:p>
      </dgm:t>
    </dgm:pt>
    <dgm:pt modelId="{A40D62C7-D9CD-485E-B21B-873FDA33E04D}" type="parTrans" cxnId="{EAA9FB8D-EB92-4928-AE9B-087136C38F92}">
      <dgm:prSet/>
      <dgm:spPr/>
      <dgm:t>
        <a:bodyPr/>
        <a:lstStyle/>
        <a:p>
          <a:endParaRPr lang="en-US"/>
        </a:p>
      </dgm:t>
    </dgm:pt>
    <dgm:pt modelId="{E38D3749-BFF2-4F0D-A584-8F2E3652DBEE}" type="sibTrans" cxnId="{EAA9FB8D-EB92-4928-AE9B-087136C38F92}">
      <dgm:prSet/>
      <dgm:spPr/>
      <dgm:t>
        <a:bodyPr/>
        <a:lstStyle/>
        <a:p>
          <a:endParaRPr lang="en-US"/>
        </a:p>
      </dgm:t>
    </dgm:pt>
    <dgm:pt modelId="{AEA3BB2D-14CF-4214-90DE-9244B5187083}">
      <dgm:prSet phldrT="[Text]" custT="1"/>
      <dgm:spPr/>
      <dgm:t>
        <a:bodyPr/>
        <a:lstStyle/>
        <a:p>
          <a:r>
            <a:rPr lang="en-US" sz="1800" dirty="0" smtClean="0"/>
            <a:t>Bench-marking</a:t>
          </a:r>
          <a:endParaRPr lang="en-US" sz="1800" dirty="0"/>
        </a:p>
      </dgm:t>
    </dgm:pt>
    <dgm:pt modelId="{467353C7-2B64-4C40-80DF-1A7E3376D846}" type="parTrans" cxnId="{A793FBF8-11E6-4139-8641-429571169155}">
      <dgm:prSet/>
      <dgm:spPr/>
      <dgm:t>
        <a:bodyPr/>
        <a:lstStyle/>
        <a:p>
          <a:endParaRPr lang="en-US"/>
        </a:p>
      </dgm:t>
    </dgm:pt>
    <dgm:pt modelId="{F6771E7D-DD51-4E2E-895A-6C203C6ED3A8}" type="sibTrans" cxnId="{A793FBF8-11E6-4139-8641-429571169155}">
      <dgm:prSet/>
      <dgm:spPr/>
      <dgm:t>
        <a:bodyPr/>
        <a:lstStyle/>
        <a:p>
          <a:endParaRPr lang="en-US"/>
        </a:p>
      </dgm:t>
    </dgm:pt>
    <dgm:pt modelId="{6306F788-68BA-4587-958F-5D07511B378D}" type="pres">
      <dgm:prSet presAssocID="{A1985F42-3F5F-4829-A6F8-9FC008EB947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8068FA-061A-4689-9372-0EFE815E5605}" type="pres">
      <dgm:prSet presAssocID="{D07ACEBE-2D73-4999-9B6A-D47932AB38F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189E8-0DE2-4965-B037-DE34BEDA725E}" type="pres">
      <dgm:prSet presAssocID="{C97B0AC7-177F-4DA1-835D-DD21A58D32DF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2549AC1-0457-4CB7-B891-0DDD976F9692}" type="pres">
      <dgm:prSet presAssocID="{C97B0AC7-177F-4DA1-835D-DD21A58D32D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AA7524A-F07C-4B08-A7CB-85B3C58CA329}" type="pres">
      <dgm:prSet presAssocID="{BB8F73F9-2892-4353-B506-A6547EF9D2C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471D3-45B6-41F7-A7D9-40C6D795ED1C}" type="pres">
      <dgm:prSet presAssocID="{2834E0CB-39EC-4B5A-8430-8AC6332FCE06}" presName="sibTrans" presStyleLbl="sibTrans2D1" presStyleIdx="1" presStyleCnt="5"/>
      <dgm:spPr/>
      <dgm:t>
        <a:bodyPr/>
        <a:lstStyle/>
        <a:p>
          <a:endParaRPr lang="en-US"/>
        </a:p>
      </dgm:t>
    </dgm:pt>
    <dgm:pt modelId="{3B3AA54A-B205-4012-83F4-6553C328431B}" type="pres">
      <dgm:prSet presAssocID="{2834E0CB-39EC-4B5A-8430-8AC6332FCE06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5ADAF9E-54E7-4F55-943F-6F5468402456}" type="pres">
      <dgm:prSet presAssocID="{41FFF39F-F6D9-46B7-B7E0-EDF5DFF0AEF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F97E5-A14C-49D0-848B-3161A689455F}" type="pres">
      <dgm:prSet presAssocID="{CB43C320-7E29-4F86-821E-F37B6343FAB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8B81CA39-B8BB-45EF-8EB2-C2DFD2A30F78}" type="pres">
      <dgm:prSet presAssocID="{CB43C320-7E29-4F86-821E-F37B6343FAB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D1BA40B-BF12-4DE4-80B2-5B62267F89CD}" type="pres">
      <dgm:prSet presAssocID="{7EFE6D81-18B5-4201-99B9-CD1A37DD972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C97CF-288E-413D-AEBB-EB37A42C38A2}" type="pres">
      <dgm:prSet presAssocID="{E38D3749-BFF2-4F0D-A584-8F2E3652DBE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F8922F9-6154-4E1B-990A-E1A8920A238F}" type="pres">
      <dgm:prSet presAssocID="{E38D3749-BFF2-4F0D-A584-8F2E3652DBEE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3AE9BE2-3724-4140-8F7F-F218D7654D4C}" type="pres">
      <dgm:prSet presAssocID="{AEA3BB2D-14CF-4214-90DE-9244B518708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8A456-29B2-4647-BBB4-FF27BFCD2F16}" type="pres">
      <dgm:prSet presAssocID="{F6771E7D-DD51-4E2E-895A-6C203C6ED3A8}" presName="sibTrans" presStyleLbl="sibTrans2D1" presStyleIdx="4" presStyleCnt="5"/>
      <dgm:spPr/>
      <dgm:t>
        <a:bodyPr/>
        <a:lstStyle/>
        <a:p>
          <a:endParaRPr lang="en-US"/>
        </a:p>
      </dgm:t>
    </dgm:pt>
    <dgm:pt modelId="{02FA7103-6BF4-4A2B-8BFF-4D8C8B8DCF1A}" type="pres">
      <dgm:prSet presAssocID="{F6771E7D-DD51-4E2E-895A-6C203C6ED3A8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9A54AC57-B713-497B-A40A-FE55F4987318}" type="presOf" srcId="{41FFF39F-F6D9-46B7-B7E0-EDF5DFF0AEFF}" destId="{25ADAF9E-54E7-4F55-943F-6F5468402456}" srcOrd="0" destOrd="0" presId="urn:microsoft.com/office/officeart/2005/8/layout/cycle2"/>
    <dgm:cxn modelId="{5941C052-5E54-4CDB-BB73-7451E1364F3F}" type="presOf" srcId="{E38D3749-BFF2-4F0D-A584-8F2E3652DBEE}" destId="{B60C97CF-288E-413D-AEBB-EB37A42C38A2}" srcOrd="0" destOrd="0" presId="urn:microsoft.com/office/officeart/2005/8/layout/cycle2"/>
    <dgm:cxn modelId="{9C3D1137-ACDC-4C90-9416-922CE4F87024}" type="presOf" srcId="{2834E0CB-39EC-4B5A-8430-8AC6332FCE06}" destId="{B6D471D3-45B6-41F7-A7D9-40C6D795ED1C}" srcOrd="0" destOrd="0" presId="urn:microsoft.com/office/officeart/2005/8/layout/cycle2"/>
    <dgm:cxn modelId="{A60424C6-E412-44B2-8965-B7C23E12989E}" type="presOf" srcId="{CB43C320-7E29-4F86-821E-F37B6343FABA}" destId="{8B81CA39-B8BB-45EF-8EB2-C2DFD2A30F78}" srcOrd="1" destOrd="0" presId="urn:microsoft.com/office/officeart/2005/8/layout/cycle2"/>
    <dgm:cxn modelId="{EAA9FB8D-EB92-4928-AE9B-087136C38F92}" srcId="{A1985F42-3F5F-4829-A6F8-9FC008EB947C}" destId="{7EFE6D81-18B5-4201-99B9-CD1A37DD972E}" srcOrd="3" destOrd="0" parTransId="{A40D62C7-D9CD-485E-B21B-873FDA33E04D}" sibTransId="{E38D3749-BFF2-4F0D-A584-8F2E3652DBEE}"/>
    <dgm:cxn modelId="{C6D131D8-51B0-4252-935E-5E6B37171BDA}" srcId="{A1985F42-3F5F-4829-A6F8-9FC008EB947C}" destId="{41FFF39F-F6D9-46B7-B7E0-EDF5DFF0AEFF}" srcOrd="2" destOrd="0" parTransId="{BD11F395-1CC9-4505-82A9-F45E6E1D7299}" sibTransId="{CB43C320-7E29-4F86-821E-F37B6343FABA}"/>
    <dgm:cxn modelId="{D622A1E6-16E0-415E-8BA2-FEDD2846E1DF}" type="presOf" srcId="{C97B0AC7-177F-4DA1-835D-DD21A58D32DF}" destId="{8CD189E8-0DE2-4965-B037-DE34BEDA725E}" srcOrd="0" destOrd="0" presId="urn:microsoft.com/office/officeart/2005/8/layout/cycle2"/>
    <dgm:cxn modelId="{3A62664A-0040-4230-BFFC-20180FAE8F13}" type="presOf" srcId="{BB8F73F9-2892-4353-B506-A6547EF9D2C1}" destId="{3AA7524A-F07C-4B08-A7CB-85B3C58CA329}" srcOrd="0" destOrd="0" presId="urn:microsoft.com/office/officeart/2005/8/layout/cycle2"/>
    <dgm:cxn modelId="{EA3D2186-CC15-4582-8B73-C3AD89B8A639}" type="presOf" srcId="{F6771E7D-DD51-4E2E-895A-6C203C6ED3A8}" destId="{02FA7103-6BF4-4A2B-8BFF-4D8C8B8DCF1A}" srcOrd="1" destOrd="0" presId="urn:microsoft.com/office/officeart/2005/8/layout/cycle2"/>
    <dgm:cxn modelId="{C265FADE-25A4-44A5-A1E0-D1B961FD8570}" srcId="{A1985F42-3F5F-4829-A6F8-9FC008EB947C}" destId="{D07ACEBE-2D73-4999-9B6A-D47932AB38F4}" srcOrd="0" destOrd="0" parTransId="{7EC8D9DA-A3EC-4F31-A2AD-C832088BD24A}" sibTransId="{C97B0AC7-177F-4DA1-835D-DD21A58D32DF}"/>
    <dgm:cxn modelId="{1EC5D4BB-86B4-44AA-8E09-7FA02B04D167}" type="presOf" srcId="{AEA3BB2D-14CF-4214-90DE-9244B5187083}" destId="{83AE9BE2-3724-4140-8F7F-F218D7654D4C}" srcOrd="0" destOrd="0" presId="urn:microsoft.com/office/officeart/2005/8/layout/cycle2"/>
    <dgm:cxn modelId="{B7A5FA43-CADC-451A-AA51-9213E372CDD6}" type="presOf" srcId="{C97B0AC7-177F-4DA1-835D-DD21A58D32DF}" destId="{12549AC1-0457-4CB7-B891-0DDD976F9692}" srcOrd="1" destOrd="0" presId="urn:microsoft.com/office/officeart/2005/8/layout/cycle2"/>
    <dgm:cxn modelId="{97007791-B431-4634-91E4-D9189DA7F496}" type="presOf" srcId="{CB43C320-7E29-4F86-821E-F37B6343FABA}" destId="{CE9F97E5-A14C-49D0-848B-3161A689455F}" srcOrd="0" destOrd="0" presId="urn:microsoft.com/office/officeart/2005/8/layout/cycle2"/>
    <dgm:cxn modelId="{F45C6CBA-8559-441D-A366-D40477388805}" type="presOf" srcId="{A1985F42-3F5F-4829-A6F8-9FC008EB947C}" destId="{6306F788-68BA-4587-958F-5D07511B378D}" srcOrd="0" destOrd="0" presId="urn:microsoft.com/office/officeart/2005/8/layout/cycle2"/>
    <dgm:cxn modelId="{81A17CDB-004C-47EA-BCBA-DA809D651599}" type="presOf" srcId="{D07ACEBE-2D73-4999-9B6A-D47932AB38F4}" destId="{3D8068FA-061A-4689-9372-0EFE815E5605}" srcOrd="0" destOrd="0" presId="urn:microsoft.com/office/officeart/2005/8/layout/cycle2"/>
    <dgm:cxn modelId="{56DFCA50-0A9A-4602-81E8-85BEDEA69B4D}" type="presOf" srcId="{2834E0CB-39EC-4B5A-8430-8AC6332FCE06}" destId="{3B3AA54A-B205-4012-83F4-6553C328431B}" srcOrd="1" destOrd="0" presId="urn:microsoft.com/office/officeart/2005/8/layout/cycle2"/>
    <dgm:cxn modelId="{8131266B-D229-46CD-99E3-66709C7E0305}" type="presOf" srcId="{E38D3749-BFF2-4F0D-A584-8F2E3652DBEE}" destId="{5F8922F9-6154-4E1B-990A-E1A8920A238F}" srcOrd="1" destOrd="0" presId="urn:microsoft.com/office/officeart/2005/8/layout/cycle2"/>
    <dgm:cxn modelId="{E5F44B02-E537-45DB-9035-CBBC2F0AAFF2}" srcId="{A1985F42-3F5F-4829-A6F8-9FC008EB947C}" destId="{BB8F73F9-2892-4353-B506-A6547EF9D2C1}" srcOrd="1" destOrd="0" parTransId="{97968A53-9520-4689-8424-CC79438BAEBC}" sibTransId="{2834E0CB-39EC-4B5A-8430-8AC6332FCE06}"/>
    <dgm:cxn modelId="{FCD57C9C-8BD5-47FD-A66C-54407B043059}" type="presOf" srcId="{7EFE6D81-18B5-4201-99B9-CD1A37DD972E}" destId="{FD1BA40B-BF12-4DE4-80B2-5B62267F89CD}" srcOrd="0" destOrd="0" presId="urn:microsoft.com/office/officeart/2005/8/layout/cycle2"/>
    <dgm:cxn modelId="{55E712F5-45F7-4E75-8588-C082438F583B}" type="presOf" srcId="{F6771E7D-DD51-4E2E-895A-6C203C6ED3A8}" destId="{0818A456-29B2-4647-BBB4-FF27BFCD2F16}" srcOrd="0" destOrd="0" presId="urn:microsoft.com/office/officeart/2005/8/layout/cycle2"/>
    <dgm:cxn modelId="{A793FBF8-11E6-4139-8641-429571169155}" srcId="{A1985F42-3F5F-4829-A6F8-9FC008EB947C}" destId="{AEA3BB2D-14CF-4214-90DE-9244B5187083}" srcOrd="4" destOrd="0" parTransId="{467353C7-2B64-4C40-80DF-1A7E3376D846}" sibTransId="{F6771E7D-DD51-4E2E-895A-6C203C6ED3A8}"/>
    <dgm:cxn modelId="{32B23093-9FE8-466E-A482-4802DEA7C507}" type="presParOf" srcId="{6306F788-68BA-4587-958F-5D07511B378D}" destId="{3D8068FA-061A-4689-9372-0EFE815E5605}" srcOrd="0" destOrd="0" presId="urn:microsoft.com/office/officeart/2005/8/layout/cycle2"/>
    <dgm:cxn modelId="{F50768BB-F169-41B2-85D4-A66E8762A7A7}" type="presParOf" srcId="{6306F788-68BA-4587-958F-5D07511B378D}" destId="{8CD189E8-0DE2-4965-B037-DE34BEDA725E}" srcOrd="1" destOrd="0" presId="urn:microsoft.com/office/officeart/2005/8/layout/cycle2"/>
    <dgm:cxn modelId="{EBA9824F-B7A3-4233-863A-1BBF81CF75F2}" type="presParOf" srcId="{8CD189E8-0DE2-4965-B037-DE34BEDA725E}" destId="{12549AC1-0457-4CB7-B891-0DDD976F9692}" srcOrd="0" destOrd="0" presId="urn:microsoft.com/office/officeart/2005/8/layout/cycle2"/>
    <dgm:cxn modelId="{83E94DE3-A1C5-45CA-B5A4-C09A1FF0BFB4}" type="presParOf" srcId="{6306F788-68BA-4587-958F-5D07511B378D}" destId="{3AA7524A-F07C-4B08-A7CB-85B3C58CA329}" srcOrd="2" destOrd="0" presId="urn:microsoft.com/office/officeart/2005/8/layout/cycle2"/>
    <dgm:cxn modelId="{266C9121-ACD2-44E6-A63B-5290164E5681}" type="presParOf" srcId="{6306F788-68BA-4587-958F-5D07511B378D}" destId="{B6D471D3-45B6-41F7-A7D9-40C6D795ED1C}" srcOrd="3" destOrd="0" presId="urn:microsoft.com/office/officeart/2005/8/layout/cycle2"/>
    <dgm:cxn modelId="{C152C228-5D80-4666-974D-2AB7F8CA2F90}" type="presParOf" srcId="{B6D471D3-45B6-41F7-A7D9-40C6D795ED1C}" destId="{3B3AA54A-B205-4012-83F4-6553C328431B}" srcOrd="0" destOrd="0" presId="urn:microsoft.com/office/officeart/2005/8/layout/cycle2"/>
    <dgm:cxn modelId="{19518AE1-C40D-4395-9CA1-7289BF933F43}" type="presParOf" srcId="{6306F788-68BA-4587-958F-5D07511B378D}" destId="{25ADAF9E-54E7-4F55-943F-6F5468402456}" srcOrd="4" destOrd="0" presId="urn:microsoft.com/office/officeart/2005/8/layout/cycle2"/>
    <dgm:cxn modelId="{CF89C123-9763-4FB6-98A3-79914B54A5FE}" type="presParOf" srcId="{6306F788-68BA-4587-958F-5D07511B378D}" destId="{CE9F97E5-A14C-49D0-848B-3161A689455F}" srcOrd="5" destOrd="0" presId="urn:microsoft.com/office/officeart/2005/8/layout/cycle2"/>
    <dgm:cxn modelId="{74EC23C5-02FD-4D8B-9CA8-0CAF14ACFD28}" type="presParOf" srcId="{CE9F97E5-A14C-49D0-848B-3161A689455F}" destId="{8B81CA39-B8BB-45EF-8EB2-C2DFD2A30F78}" srcOrd="0" destOrd="0" presId="urn:microsoft.com/office/officeart/2005/8/layout/cycle2"/>
    <dgm:cxn modelId="{27827F3B-CD5B-48F0-BC50-4AF8CB6F7A70}" type="presParOf" srcId="{6306F788-68BA-4587-958F-5D07511B378D}" destId="{FD1BA40B-BF12-4DE4-80B2-5B62267F89CD}" srcOrd="6" destOrd="0" presId="urn:microsoft.com/office/officeart/2005/8/layout/cycle2"/>
    <dgm:cxn modelId="{5575A54E-8E43-4B06-AA2E-09744909E455}" type="presParOf" srcId="{6306F788-68BA-4587-958F-5D07511B378D}" destId="{B60C97CF-288E-413D-AEBB-EB37A42C38A2}" srcOrd="7" destOrd="0" presId="urn:microsoft.com/office/officeart/2005/8/layout/cycle2"/>
    <dgm:cxn modelId="{73699DBA-B636-4127-81D6-44E793249590}" type="presParOf" srcId="{B60C97CF-288E-413D-AEBB-EB37A42C38A2}" destId="{5F8922F9-6154-4E1B-990A-E1A8920A238F}" srcOrd="0" destOrd="0" presId="urn:microsoft.com/office/officeart/2005/8/layout/cycle2"/>
    <dgm:cxn modelId="{37B808B9-3D32-4E79-BC6B-90EED8A252A3}" type="presParOf" srcId="{6306F788-68BA-4587-958F-5D07511B378D}" destId="{83AE9BE2-3724-4140-8F7F-F218D7654D4C}" srcOrd="8" destOrd="0" presId="urn:microsoft.com/office/officeart/2005/8/layout/cycle2"/>
    <dgm:cxn modelId="{3BD54587-D65B-4EBD-A3DA-5840133F1ABF}" type="presParOf" srcId="{6306F788-68BA-4587-958F-5D07511B378D}" destId="{0818A456-29B2-4647-BBB4-FF27BFCD2F16}" srcOrd="9" destOrd="0" presId="urn:microsoft.com/office/officeart/2005/8/layout/cycle2"/>
    <dgm:cxn modelId="{6DDC8FBD-5D3B-46CA-97CA-6B50C3A04DE2}" type="presParOf" srcId="{0818A456-29B2-4647-BBB4-FF27BFCD2F16}" destId="{02FA7103-6BF4-4A2B-8BFF-4D8C8B8DCF1A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664E944-BAEE-4418-B72C-573608DD76DF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B12B250-8B6A-4E5D-9912-E4CC57AD2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2B250-8B6A-4E5D-9912-E4CC57AD26E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2B250-8B6A-4E5D-9912-E4CC57AD26E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2B250-8B6A-4E5D-9912-E4CC57AD26E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2B250-8B6A-4E5D-9912-E4CC57AD26E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2B250-8B6A-4E5D-9912-E4CC57AD26E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2B250-8B6A-4E5D-9912-E4CC57AD26E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2B250-8B6A-4E5D-9912-E4CC57AD26E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2B250-8B6A-4E5D-9912-E4CC57AD26E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2B250-8B6A-4E5D-9912-E4CC57AD26E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2B250-8B6A-4E5D-9912-E4CC57AD26E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2B250-8B6A-4E5D-9912-E4CC57AD26E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2B250-8B6A-4E5D-9912-E4CC57AD26E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2B250-8B6A-4E5D-9912-E4CC57AD26E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2B250-8B6A-4E5D-9912-E4CC57AD26E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2B250-8B6A-4E5D-9912-E4CC57AD26E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2B250-8B6A-4E5D-9912-E4CC57AD26E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2B250-8B6A-4E5D-9912-E4CC57AD26E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2B250-8B6A-4E5D-9912-E4CC57AD26E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2B250-8B6A-4E5D-9912-E4CC57AD26E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2B250-8B6A-4E5D-9912-E4CC57AD26E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2B250-8B6A-4E5D-9912-E4CC57AD26E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2B250-8B6A-4E5D-9912-E4CC57AD26E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2B250-8B6A-4E5D-9912-E4CC57AD26E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2B250-8B6A-4E5D-9912-E4CC57AD26E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2B250-8B6A-4E5D-9912-E4CC57AD26E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2B250-8B6A-4E5D-9912-E4CC57AD26E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720725"/>
            <a:ext cx="4803775" cy="3602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AB906-422A-4773-9AA5-95728156249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720725"/>
            <a:ext cx="4803775" cy="3602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AB906-422A-4773-9AA5-9572815624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2B250-8B6A-4E5D-9912-E4CC57AD26E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Document1.docx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5C63883-9DF6-4457-B1F9-CED356923500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AA647925-56CC-4703-A846-2A012C5631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57200" y="3581400"/>
            <a:ext cx="5475288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819400"/>
            <a:ext cx="8077200" cy="682625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gray">
          <a:xfrm>
            <a:off x="0" y="2409825"/>
            <a:ext cx="9144000" cy="2571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291" name="Object 43"/>
          <p:cNvGraphicFramePr>
            <a:graphicFrameLocks noChangeAspect="1"/>
          </p:cNvGraphicFramePr>
          <p:nvPr/>
        </p:nvGraphicFramePr>
        <p:xfrm>
          <a:off x="0" y="0"/>
          <a:ext cx="9144000" cy="990600"/>
        </p:xfrm>
        <a:graphic>
          <a:graphicData uri="http://schemas.openxmlformats.org/presentationml/2006/ole">
            <p:oleObj spid="_x0000_s2050" name="Image" r:id="rId3" imgW="10971429" imgH="1332863" progId="">
              <p:embed/>
            </p:oleObj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152400" y="47625"/>
          <a:ext cx="838200" cy="942975"/>
        </p:xfrm>
        <a:graphic>
          <a:graphicData uri="http://schemas.openxmlformats.org/presentationml/2006/ole">
            <p:oleObj spid="_x0000_s2051" name="Document" r:id="rId4" imgW="2229197" imgH="2506770" progId="Word.Document.12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2976" y="142852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rPr>
              <a:t>UNIVERSITAS</a:t>
            </a:r>
            <a:r>
              <a:rPr lang="en-US" sz="240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rPr>
              <a:t> KOMPUTER INDONESIA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kGothic Md B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563143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Dr.</a:t>
            </a:r>
            <a:r>
              <a:rPr lang="en-US" baseline="0" dirty="0" smtClean="0">
                <a:solidFill>
                  <a:srgbClr val="0070C0"/>
                </a:solidFill>
                <a:latin typeface="Arial Black" pitchFamily="34" charset="0"/>
              </a:rPr>
              <a:t> Ir. </a:t>
            </a:r>
            <a:r>
              <a:rPr lang="en-US" baseline="0" dirty="0" err="1" smtClean="0">
                <a:solidFill>
                  <a:srgbClr val="0070C0"/>
                </a:solidFill>
                <a:latin typeface="Arial Black" pitchFamily="34" charset="0"/>
              </a:rPr>
              <a:t>Yeffry</a:t>
            </a:r>
            <a:r>
              <a:rPr lang="en-US" baseline="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baseline="0" dirty="0" err="1" smtClean="0">
                <a:solidFill>
                  <a:srgbClr val="0070C0"/>
                </a:solidFill>
                <a:latin typeface="Arial Black" pitchFamily="34" charset="0"/>
              </a:rPr>
              <a:t>Handoko</a:t>
            </a:r>
            <a:r>
              <a:rPr lang="en-US" baseline="0" dirty="0" smtClean="0">
                <a:solidFill>
                  <a:srgbClr val="0070C0"/>
                </a:solidFill>
                <a:latin typeface="Arial Black" pitchFamily="34" charset="0"/>
              </a:rPr>
              <a:t> Putra, M.T</a:t>
            </a:r>
            <a:endParaRPr lang="en-US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0034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63883-9DF6-4457-B1F9-CED356923500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47925-56CC-4703-A846-2A012C563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764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0769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0034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63883-9DF6-4457-B1F9-CED356923500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47925-56CC-4703-A846-2A012C563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19200"/>
            <a:ext cx="8305800" cy="5029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BankGothic Md B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nkGothic Md BT" pitchFamily="34" charset="0"/>
                <a:ea typeface="+mn-ea"/>
                <a:cs typeface="+mn-cs"/>
              </a:rPr>
              <a:t>UNIVERSITAS KOMPUTER INDONESIA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nkGothic Md BT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3242" y="6537349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AA647925-56CC-4703-A846-2A012C563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BankGothic Md BT" pitchFamily="34" charset="0"/>
              </a:defRPr>
            </a:lvl1pPr>
          </a:lstStyle>
          <a:p>
            <a:fld id="{15C63883-9DF6-4457-B1F9-CED356923500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0892" y="6500834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AA647925-56CC-4703-A846-2A012C563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0" y="6500858"/>
            <a:ext cx="9144000" cy="35716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BankGothic Md B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nkGothic Md BT" pitchFamily="34" charset="0"/>
                <a:ea typeface="+mn-ea"/>
                <a:cs typeface="+mn-cs"/>
              </a:rPr>
              <a:t>UNIVERSITAS KOMPUTER INDONESIA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nkGothic Md BT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7556" y="6500834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AA647925-56CC-4703-A846-2A012C563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076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076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0" y="6500858"/>
            <a:ext cx="9144000" cy="35716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BankGothic Md B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nkGothic Md BT" pitchFamily="34" charset="0"/>
                <a:ea typeface="+mn-ea"/>
                <a:cs typeface="+mn-cs"/>
              </a:rPr>
              <a:t>UNIVERSITAS KOMPUTER INDONESIA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nkGothic Md BT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16" y="6537349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AA647925-56CC-4703-A846-2A012C563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00034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63883-9DF6-4457-B1F9-CED356923500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47925-56CC-4703-A846-2A012C563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 txBox="1">
            <a:spLocks/>
          </p:cNvSpPr>
          <p:nvPr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BankGothic Md B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nkGothic Md BT" pitchFamily="34" charset="0"/>
                <a:ea typeface="+mn-ea"/>
                <a:cs typeface="+mn-cs"/>
              </a:rPr>
              <a:t>UNIVERSITAS KOMPUTER INDONESIA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nkGothic Md BT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6118" y="6537349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AA647925-56CC-4703-A846-2A012C563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BankGothic Md B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nkGothic Md BT" pitchFamily="34" charset="0"/>
                <a:ea typeface="+mn-ea"/>
                <a:cs typeface="+mn-cs"/>
              </a:rPr>
              <a:t>UNIVERSITAS KOMPUTER INDONESIA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nkGothic Md BT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24680" y="6500834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AA647925-56CC-4703-A846-2A012C563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0034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63883-9DF6-4457-B1F9-CED356923500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47925-56CC-4703-A846-2A012C563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0034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63883-9DF6-4457-B1F9-CED356923500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47925-56CC-4703-A846-2A012C563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 txBox="1">
            <a:spLocks/>
          </p:cNvSpPr>
          <p:nvPr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BankGothic Md B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nkGothic Md BT" pitchFamily="34" charset="0"/>
                <a:ea typeface="+mn-ea"/>
                <a:cs typeface="+mn-cs"/>
              </a:rPr>
              <a:t>UNIVERSITAS KOMPUTER INDONESIA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nkGothic Md BT" pitchFamily="34" charset="0"/>
              <a:ea typeface="+mn-ea"/>
              <a:cs typeface="+mn-cs"/>
            </a:endParaRPr>
          </a:p>
        </p:txBody>
      </p:sp>
      <p:graphicFrame>
        <p:nvGraphicFramePr>
          <p:cNvPr id="1067" name="Object 43"/>
          <p:cNvGraphicFramePr>
            <a:graphicFrameLocks noChangeAspect="1"/>
          </p:cNvGraphicFramePr>
          <p:nvPr/>
        </p:nvGraphicFramePr>
        <p:xfrm>
          <a:off x="0" y="0"/>
          <a:ext cx="9144000" cy="990600"/>
        </p:xfrm>
        <a:graphic>
          <a:graphicData uri="http://schemas.openxmlformats.org/presentationml/2006/ole">
            <p:oleObj spid="_x0000_s1026" name="Image" r:id="rId15" imgW="10971429" imgH="1332863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3242" y="6537349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647925-56CC-4703-A846-2A012C5631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048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gray">
          <a:xfrm>
            <a:off x="0" y="990600"/>
            <a:ext cx="9144000" cy="793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Bab</a:t>
            </a:r>
            <a:r>
              <a:rPr lang="en-GB" dirty="0" smtClean="0"/>
              <a:t> </a:t>
            </a:r>
            <a:r>
              <a:rPr lang="en-GB" dirty="0" err="1" smtClean="0"/>
              <a:t>Pendahuluan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92" y="609600"/>
            <a:ext cx="6400800" cy="487363"/>
          </a:xfrm>
        </p:spPr>
        <p:txBody>
          <a:bodyPr>
            <a:normAutofit fontScale="90000"/>
          </a:bodyPr>
          <a:lstStyle/>
          <a:p>
            <a:r>
              <a:rPr lang="en-US" dirty="0"/>
              <a:t>Response Time Breakdown</a:t>
            </a:r>
            <a:br>
              <a:rPr lang="en-US" dirty="0"/>
            </a:br>
            <a:endParaRPr lang="en-US" dirty="0"/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295400"/>
            <a:ext cx="8210550" cy="1276350"/>
          </a:xfrm>
          <a:noFill/>
          <a:ln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524000" y="3048000"/>
            <a:ext cx="6477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 </a:t>
            </a:r>
            <a:r>
              <a:rPr lang="en-US" sz="2400"/>
              <a:t>Service time (does not depend on the load)</a:t>
            </a:r>
          </a:p>
          <a:p>
            <a:pPr>
              <a:buFontTx/>
              <a:buChar char="•"/>
            </a:pPr>
            <a:endParaRPr lang="en-US" sz="2400"/>
          </a:p>
          <a:p>
            <a:r>
              <a:rPr lang="en-US" sz="2400"/>
              <a:t>• Congestion (load-dependent)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/>
              <a:t>Throughput</a:t>
            </a:r>
            <a:br>
              <a:rPr lang="en-US" sz="3800"/>
            </a:br>
            <a:endParaRPr lang="en-US" sz="38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Measured in units of work completed over time. It’s a rate.</a:t>
            </a:r>
          </a:p>
          <a:p>
            <a:pPr lvl="1"/>
            <a:r>
              <a:rPr lang="en-US"/>
              <a:t> I/O’s/sec</a:t>
            </a:r>
          </a:p>
          <a:p>
            <a:pPr lvl="1"/>
            <a:r>
              <a:rPr lang="en-US"/>
              <a:t>Page downloads/sec</a:t>
            </a:r>
          </a:p>
          <a:p>
            <a:pPr lvl="1"/>
            <a:r>
              <a:rPr lang="en-US"/>
              <a:t>HTTP requests/sec</a:t>
            </a:r>
          </a:p>
          <a:p>
            <a:pPr lvl="1"/>
            <a:r>
              <a:rPr lang="en-US"/>
              <a:t>Jobs/sec</a:t>
            </a:r>
          </a:p>
          <a:p>
            <a:pPr lvl="1"/>
            <a:r>
              <a:rPr lang="en-US"/>
              <a:t>Transactions per second (tps)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/>
              <a:t>Throughput Example</a:t>
            </a:r>
            <a:br>
              <a:rPr lang="en-US" sz="3800"/>
            </a:br>
            <a:endParaRPr lang="en-US" sz="38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 I/O operation at a disk of an OLTP system takes 10 msec on average.</a:t>
            </a:r>
          </a:p>
          <a:p>
            <a:pPr lvl="1"/>
            <a:r>
              <a:rPr lang="en-US"/>
              <a:t>What is the maximum throughput of the disk?</a:t>
            </a:r>
          </a:p>
          <a:p>
            <a:pPr lvl="1"/>
            <a:endParaRPr lang="en-US"/>
          </a:p>
          <a:p>
            <a:pPr lvl="1"/>
            <a:r>
              <a:rPr lang="en-US"/>
              <a:t>What is the throughput of the disk if it receives I/O requests at a rate of 80 requests/sec?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Throughput example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1752600"/>
            <a:ext cx="6548438" cy="35750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Availability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Fraction of time a system is available (i.e.,operational).</a:t>
            </a:r>
          </a:p>
          <a:p>
            <a:pPr lvl="1"/>
            <a:r>
              <a:rPr lang="en-US"/>
              <a:t>Service interruptions can damage the reputation of a company, may endanger lives, and may cause financial disasters.</a:t>
            </a:r>
          </a:p>
          <a:p>
            <a:pPr lvl="1"/>
            <a:r>
              <a:rPr lang="en-US"/>
              <a:t> A system with 99.99% availability over 30 days is unavailable (1-0.9999) x 30 x 24 x 60 = 4.32 minutes.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Availability Problems</a:t>
            </a:r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5620" y="1305560"/>
            <a:ext cx="8036560" cy="485648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Admission Control</a:t>
            </a:r>
          </a:p>
        </p:txBody>
      </p:sp>
      <p:pic>
        <p:nvPicPr>
          <p:cNvPr id="276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1752600"/>
            <a:ext cx="6238875" cy="35163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Admission Control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1752600"/>
            <a:ext cx="6238875" cy="3516313"/>
          </a:xfrm>
          <a:noFill/>
          <a:ln/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029200" y="4191000"/>
            <a:ext cx="456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•Improved response time</a:t>
            </a:r>
          </a:p>
          <a:p>
            <a:r>
              <a:rPr lang="en-US"/>
              <a:t>•Decreased availability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Scalability</a:t>
            </a:r>
          </a:p>
        </p:txBody>
      </p:sp>
      <p:pic>
        <p:nvPicPr>
          <p:cNvPr id="317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1538288"/>
            <a:ext cx="6650038" cy="3906837"/>
          </a:xfrm>
          <a:noFill/>
          <a:ln/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895600" y="1600200"/>
            <a:ext cx="267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System A is not scalable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/>
              <a:t>Extensibility</a:t>
            </a:r>
            <a:br>
              <a:rPr lang="en-US" sz="3800"/>
            </a:br>
            <a:endParaRPr lang="en-US" sz="38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Property of a system to constantly evolve to meet functional and performance requirements.</a:t>
            </a:r>
          </a:p>
          <a:p>
            <a:pPr lvl="1"/>
            <a:r>
              <a:rPr lang="en-US"/>
              <a:t>Autonomic computing, self-managing systems, self-healing systems.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 smtClean="0"/>
              <a:t>Contoh-contoh</a:t>
            </a:r>
            <a:r>
              <a:rPr lang="en-GB" sz="2800" dirty="0" smtClean="0"/>
              <a:t> </a:t>
            </a:r>
            <a:r>
              <a:rPr lang="en-GB" sz="2800" dirty="0" err="1" smtClean="0"/>
              <a:t>Sistem</a:t>
            </a:r>
            <a:r>
              <a:rPr lang="en-GB" sz="2800" dirty="0" smtClean="0"/>
              <a:t> yang </a:t>
            </a:r>
            <a:r>
              <a:rPr lang="en-GB" sz="2800" dirty="0" err="1" smtClean="0"/>
              <a:t>dianalisa</a:t>
            </a:r>
            <a:r>
              <a:rPr lang="en-GB" sz="2800" dirty="0" smtClean="0"/>
              <a:t> </a:t>
            </a:r>
            <a:r>
              <a:rPr lang="en-GB" sz="2800" dirty="0" err="1" smtClean="0"/>
              <a:t>dalam</a:t>
            </a:r>
            <a:r>
              <a:rPr lang="en-GB" sz="2800" dirty="0" smtClean="0"/>
              <a:t> </a:t>
            </a:r>
            <a:r>
              <a:rPr lang="en-GB" sz="2800" dirty="0" err="1" smtClean="0"/>
              <a:t>Teknik</a:t>
            </a:r>
            <a:r>
              <a:rPr lang="en-GB" sz="2800" dirty="0" smtClean="0"/>
              <a:t> </a:t>
            </a:r>
            <a:r>
              <a:rPr lang="en-GB" sz="2800" dirty="0" err="1" smtClean="0"/>
              <a:t>komputer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18" y="4501356"/>
            <a:ext cx="8191500" cy="4713287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0341-8CCC-455C-8454-BE9860FB62B7}" type="slidenum">
              <a:rPr lang="en-GB" smtClean="0"/>
              <a:pPr/>
              <a:t>2</a:t>
            </a:fld>
            <a:endParaRPr lang="en-GB"/>
          </a:p>
        </p:txBody>
      </p:sp>
      <p:grpSp>
        <p:nvGrpSpPr>
          <p:cNvPr id="5" name="Group 13"/>
          <p:cNvGrpSpPr/>
          <p:nvPr/>
        </p:nvGrpSpPr>
        <p:grpSpPr>
          <a:xfrm>
            <a:off x="357158" y="1643050"/>
            <a:ext cx="1813317" cy="1583778"/>
            <a:chOff x="357158" y="1643050"/>
            <a:chExt cx="1813317" cy="1583778"/>
          </a:xfrm>
        </p:grpSpPr>
        <p:pic>
          <p:nvPicPr>
            <p:cNvPr id="53250" name="Picture 2" descr="http://www.chassis-plans.com/custom/titan_dual_xpt_top2-102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1643050"/>
              <a:ext cx="1714512" cy="1190305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357158" y="2857496"/>
              <a:ext cx="18133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/>
                <a:t>Sistem</a:t>
              </a:r>
              <a:r>
                <a:rPr lang="en-GB" dirty="0" smtClean="0"/>
                <a:t> </a:t>
              </a:r>
              <a:r>
                <a:rPr lang="en-GB" dirty="0" err="1" smtClean="0"/>
                <a:t>komputer</a:t>
              </a:r>
              <a:r>
                <a:rPr lang="en-GB" dirty="0" smtClean="0"/>
                <a:t> </a:t>
              </a:r>
            </a:p>
          </p:txBody>
        </p:sp>
      </p:grpSp>
      <p:grpSp>
        <p:nvGrpSpPr>
          <p:cNvPr id="10" name="Group 14"/>
          <p:cNvGrpSpPr/>
          <p:nvPr/>
        </p:nvGrpSpPr>
        <p:grpSpPr>
          <a:xfrm>
            <a:off x="2500298" y="1500174"/>
            <a:ext cx="2011854" cy="2226720"/>
            <a:chOff x="2500298" y="1500174"/>
            <a:chExt cx="2011854" cy="2226720"/>
          </a:xfrm>
        </p:grpSpPr>
        <p:sp>
          <p:nvSpPr>
            <p:cNvPr id="7" name="Rectangle 6"/>
            <p:cNvSpPr/>
            <p:nvPr/>
          </p:nvSpPr>
          <p:spPr>
            <a:xfrm>
              <a:off x="2786050" y="3357562"/>
              <a:ext cx="16530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/>
                <a:t>Sistem</a:t>
              </a:r>
              <a:r>
                <a:rPr lang="en-GB" dirty="0" smtClean="0"/>
                <a:t> </a:t>
              </a:r>
              <a:r>
                <a:rPr lang="en-GB" dirty="0" err="1" smtClean="0"/>
                <a:t>Jaringan</a:t>
              </a:r>
              <a:endParaRPr lang="en-GB" dirty="0" smtClean="0"/>
            </a:p>
          </p:txBody>
        </p:sp>
        <p:pic>
          <p:nvPicPr>
            <p:cNvPr id="53252" name="Picture 4" descr="http://www.ipcop.org/2.0.0/en/install/images/01a-network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00298" y="1500174"/>
              <a:ext cx="2011854" cy="1928826"/>
            </a:xfrm>
            <a:prstGeom prst="rect">
              <a:avLst/>
            </a:prstGeom>
            <a:noFill/>
          </p:spPr>
        </p:pic>
      </p:grpSp>
      <p:grpSp>
        <p:nvGrpSpPr>
          <p:cNvPr id="11" name="Group 15"/>
          <p:cNvGrpSpPr/>
          <p:nvPr/>
        </p:nvGrpSpPr>
        <p:grpSpPr>
          <a:xfrm>
            <a:off x="5214942" y="1428736"/>
            <a:ext cx="2388515" cy="2289405"/>
            <a:chOff x="5214942" y="1428736"/>
            <a:chExt cx="2388515" cy="2289405"/>
          </a:xfrm>
        </p:grpSpPr>
        <p:sp>
          <p:nvSpPr>
            <p:cNvPr id="8" name="Rectangle 7"/>
            <p:cNvSpPr/>
            <p:nvPr/>
          </p:nvSpPr>
          <p:spPr>
            <a:xfrm>
              <a:off x="5572132" y="3071810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/>
                <a:t>Sistem</a:t>
              </a:r>
              <a:r>
                <a:rPr lang="en-GB" dirty="0" smtClean="0"/>
                <a:t> </a:t>
              </a:r>
              <a:r>
                <a:rPr lang="en-GB" dirty="0" err="1" smtClean="0"/>
                <a:t>Pengukuran</a:t>
              </a:r>
              <a:r>
                <a:rPr lang="en-GB" dirty="0" smtClean="0"/>
                <a:t> </a:t>
              </a:r>
              <a:br>
                <a:rPr lang="en-GB" dirty="0" smtClean="0"/>
              </a:br>
              <a:r>
                <a:rPr lang="en-GB" dirty="0" err="1" smtClean="0"/>
                <a:t>dan</a:t>
              </a:r>
              <a:r>
                <a:rPr lang="en-GB" dirty="0" smtClean="0"/>
                <a:t> Monitoring</a:t>
              </a:r>
            </a:p>
          </p:txBody>
        </p:sp>
        <p:pic>
          <p:nvPicPr>
            <p:cNvPr id="53254" name="Picture 6" descr="http://www.sciencephoto.com/image/356398/large/T8050242-Electromagnetic_field_measurement-SPL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14942" y="1428736"/>
              <a:ext cx="2286016" cy="1475165"/>
            </a:xfrm>
            <a:prstGeom prst="rect">
              <a:avLst/>
            </a:prstGeom>
            <a:noFill/>
          </p:spPr>
        </p:pic>
      </p:grpSp>
      <p:grpSp>
        <p:nvGrpSpPr>
          <p:cNvPr id="12" name="Group 16"/>
          <p:cNvGrpSpPr/>
          <p:nvPr/>
        </p:nvGrpSpPr>
        <p:grpSpPr>
          <a:xfrm>
            <a:off x="2500298" y="3714752"/>
            <a:ext cx="2816373" cy="2646595"/>
            <a:chOff x="2500298" y="3714752"/>
            <a:chExt cx="2816373" cy="2646595"/>
          </a:xfrm>
        </p:grpSpPr>
        <p:sp>
          <p:nvSpPr>
            <p:cNvPr id="9" name="Rectangle 8"/>
            <p:cNvSpPr/>
            <p:nvPr/>
          </p:nvSpPr>
          <p:spPr>
            <a:xfrm>
              <a:off x="2714612" y="5715016"/>
              <a:ext cx="260205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/>
                <a:t>Sistem</a:t>
              </a:r>
              <a:r>
                <a:rPr lang="en-GB" dirty="0" smtClean="0"/>
                <a:t> </a:t>
              </a:r>
              <a:r>
                <a:rPr lang="en-GB" dirty="0" err="1" smtClean="0"/>
                <a:t>Pengontrolan</a:t>
              </a:r>
              <a:r>
                <a:rPr lang="en-GB" dirty="0" smtClean="0"/>
                <a:t> </a:t>
              </a:r>
              <a:r>
                <a:rPr lang="en-GB" dirty="0" err="1" smtClean="0"/>
                <a:t>Alat</a:t>
              </a:r>
              <a:r>
                <a:rPr lang="en-GB" dirty="0" smtClean="0"/>
                <a:t> </a:t>
              </a:r>
              <a:br>
                <a:rPr lang="en-GB" dirty="0" smtClean="0"/>
              </a:br>
              <a:r>
                <a:rPr lang="en-GB" dirty="0" err="1" smtClean="0"/>
                <a:t>dengan</a:t>
              </a:r>
              <a:r>
                <a:rPr lang="en-GB" dirty="0" smtClean="0"/>
                <a:t> </a:t>
              </a:r>
              <a:r>
                <a:rPr lang="en-GB" dirty="0" err="1" smtClean="0"/>
                <a:t>komputer</a:t>
              </a:r>
              <a:endParaRPr lang="en-GB" dirty="0" smtClean="0"/>
            </a:p>
          </p:txBody>
        </p:sp>
        <p:pic>
          <p:nvPicPr>
            <p:cNvPr id="53256" name="Picture 8" descr="http://www.grecosystems.com/products/images/tss12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00298" y="3714752"/>
              <a:ext cx="2324100" cy="19145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System Lifecycle</a:t>
            </a:r>
          </a:p>
        </p:txBody>
      </p:sp>
      <p:pic>
        <p:nvPicPr>
          <p:cNvPr id="3379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447800"/>
            <a:ext cx="8089900" cy="1376363"/>
          </a:xfrm>
          <a:noFill/>
          <a:ln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838200" y="3048000"/>
            <a:ext cx="75438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Functional requirements: what the system has to do and on what type of platforms.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Non-functional requirements: how well the system has to accomplish</a:t>
            </a:r>
          </a:p>
          <a:p>
            <a:r>
              <a:rPr lang="en-US"/>
              <a:t>its functions. Service Level Agreements (SLA) are established.</a:t>
            </a:r>
          </a:p>
          <a:p>
            <a:r>
              <a:rPr lang="en-US"/>
              <a:t>In many cases, non-functional requirements have been neglected or</a:t>
            </a:r>
          </a:p>
          <a:p>
            <a:r>
              <a:rPr lang="en-US"/>
              <a:t>considered only at system test time!</a:t>
            </a:r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762000" y="2438400"/>
            <a:ext cx="3048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System Lifecycle</a:t>
            </a: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447800"/>
            <a:ext cx="8089900" cy="1376363"/>
          </a:xfrm>
          <a:noFill/>
          <a:ln/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838200" y="3048000"/>
            <a:ext cx="7543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How will the requirements be met?</a:t>
            </a:r>
          </a:p>
          <a:p>
            <a:r>
              <a:rPr lang="en-US"/>
              <a:t>- System architecture</a:t>
            </a:r>
          </a:p>
          <a:p>
            <a:r>
              <a:rPr lang="en-US"/>
              <a:t>- System broken down into components</a:t>
            </a:r>
          </a:p>
          <a:p>
            <a:r>
              <a:rPr lang="en-US"/>
              <a:t>- Major data structures, files, and databases are designed.</a:t>
            </a:r>
          </a:p>
          <a:p>
            <a:r>
              <a:rPr lang="en-US"/>
              <a:t>- Interfaces between components are specified</a:t>
            </a:r>
          </a:p>
          <a:p>
            <a:pPr>
              <a:buFontTx/>
              <a:buChar char="•"/>
            </a:pPr>
            <a:endParaRPr lang="en-US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2133600" y="2438400"/>
            <a:ext cx="3048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System Lifecycle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447800"/>
            <a:ext cx="8089900" cy="1376363"/>
          </a:xfrm>
          <a:noFill/>
          <a:ln/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838200" y="3048000"/>
            <a:ext cx="75438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Components are implemented.</a:t>
            </a:r>
          </a:p>
          <a:p>
            <a:r>
              <a:rPr lang="en-US"/>
              <a:t>- some are new</a:t>
            </a:r>
          </a:p>
          <a:p>
            <a:r>
              <a:rPr lang="en-US"/>
              <a:t>- some are re-used</a:t>
            </a:r>
          </a:p>
          <a:p>
            <a:r>
              <a:rPr lang="en-US"/>
              <a:t>- some are adapted</a:t>
            </a:r>
          </a:p>
          <a:p>
            <a:r>
              <a:rPr lang="en-US"/>
              <a:t>Components are interconnected to form a system</a:t>
            </a:r>
          </a:p>
          <a:p>
            <a:r>
              <a:rPr lang="en-US"/>
              <a:t>Components should be instrumented as they are built</a:t>
            </a:r>
          </a:p>
          <a:p>
            <a:pPr>
              <a:buFontTx/>
              <a:buChar char="•"/>
            </a:pPr>
            <a:endParaRPr lang="en-US"/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3276600" y="2438400"/>
            <a:ext cx="3048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System Lifecycle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447800"/>
            <a:ext cx="8089900" cy="1376363"/>
          </a:xfrm>
          <a:noFill/>
          <a:ln/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838200" y="3048000"/>
            <a:ext cx="7543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Concurrent with system development, as components become available</a:t>
            </a:r>
          </a:p>
          <a:p>
            <a:r>
              <a:rPr lang="en-US"/>
              <a:t>(unit testing)</a:t>
            </a:r>
          </a:p>
          <a:p>
            <a:endParaRPr lang="en-US"/>
          </a:p>
          <a:p>
            <a:r>
              <a:rPr lang="en-US"/>
              <a:t>Integrated tests are carried out when the entire system is ready.</a:t>
            </a:r>
          </a:p>
          <a:p>
            <a:endParaRPr lang="en-US"/>
          </a:p>
          <a:p>
            <a:r>
              <a:rPr lang="en-US"/>
              <a:t>Often, more time is spent in testing functional requirements than in testing non-functional requirements.</a:t>
            </a:r>
          </a:p>
          <a:p>
            <a:pPr>
              <a:buFontTx/>
              <a:buChar char="•"/>
            </a:pPr>
            <a:endParaRPr lang="en-US"/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4343400" y="2438400"/>
            <a:ext cx="3048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System Lifecycle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447800"/>
            <a:ext cx="8089900" cy="1376363"/>
          </a:xfrm>
          <a:noFill/>
          <a:ln/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838200" y="3048000"/>
            <a:ext cx="7543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  Configuration parameters have to be set in order to meet the SLAs.</a:t>
            </a:r>
          </a:p>
          <a:p>
            <a:pPr lvl="1">
              <a:buFontTx/>
              <a:buChar char="•"/>
            </a:pPr>
            <a:r>
              <a:rPr lang="en-US"/>
              <a:t> e.g., TCP parameters, database poolsize, maximum number of threads, etc.</a:t>
            </a:r>
          </a:p>
          <a:p>
            <a:pPr>
              <a:buFontTx/>
              <a:buChar char="•"/>
            </a:pPr>
            <a:endParaRPr lang="en-US"/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5562600" y="2438400"/>
            <a:ext cx="3048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System Lifecycle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447800"/>
            <a:ext cx="8089900" cy="1376363"/>
          </a:xfrm>
          <a:noFill/>
          <a:ln/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838200" y="3048000"/>
            <a:ext cx="7543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Constant monitoring to check if the system is meeting demands:</a:t>
            </a:r>
          </a:p>
          <a:p>
            <a:pPr>
              <a:buFontTx/>
              <a:buChar char="•"/>
            </a:pPr>
            <a:r>
              <a:rPr lang="en-US"/>
              <a:t> workload (peak periods, unusual patterns)</a:t>
            </a:r>
          </a:p>
          <a:p>
            <a:pPr>
              <a:buFontTx/>
              <a:buChar char="•"/>
            </a:pPr>
            <a:r>
              <a:rPr lang="en-US"/>
              <a:t> external metrics (user-perceived)</a:t>
            </a:r>
          </a:p>
          <a:p>
            <a:pPr>
              <a:buFontTx/>
              <a:buChar char="•"/>
            </a:pPr>
            <a:r>
              <a:rPr lang="en-US"/>
              <a:t> internal metrics (help to detect bottlenecks and to fine tune the system)</a:t>
            </a:r>
          </a:p>
          <a:p>
            <a:pPr>
              <a:buFontTx/>
              <a:buChar char="•"/>
            </a:pPr>
            <a:r>
              <a:rPr lang="en-US"/>
              <a:t> availability (external and internal)</a:t>
            </a:r>
          </a:p>
          <a:p>
            <a:pPr>
              <a:buFontTx/>
              <a:buChar char="•"/>
            </a:pPr>
            <a:endParaRPr lang="en-US"/>
          </a:p>
          <a:p>
            <a:r>
              <a:rPr lang="en-US"/>
              <a:t>May need to dynamically adjust configuration parameters</a:t>
            </a:r>
          </a:p>
          <a:p>
            <a:pPr>
              <a:buFontTx/>
              <a:buChar char="•"/>
            </a:pPr>
            <a:endParaRPr lang="en-US"/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6705600" y="2438400"/>
            <a:ext cx="3048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System Lifecycle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447800"/>
            <a:ext cx="8089900" cy="1376363"/>
          </a:xfrm>
          <a:noFill/>
          <a:ln/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838200" y="3048000"/>
            <a:ext cx="75438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 Systems may need to evolve to cope with new laws and Regulations (e.g., HIPPA)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 Systems may need to evolve to provide new functions (e.g., sale of downloadable MP3 music in addition to CDs)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 How are the IT resources going to cope with evolution in terms of SLAs?</a:t>
            </a:r>
          </a:p>
          <a:p>
            <a:endParaRPr lang="en-US"/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7848600" y="2438400"/>
            <a:ext cx="3048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 Model for IT</a:t>
            </a:r>
          </a:p>
        </p:txBody>
      </p:sp>
      <p:pic>
        <p:nvPicPr>
          <p:cNvPr id="409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1524000"/>
            <a:ext cx="6834188" cy="800100"/>
          </a:xfrm>
          <a:noFill/>
          <a:ln/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685800" y="2971800"/>
            <a:ext cx="4572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Business Model:</a:t>
            </a:r>
          </a:p>
          <a:p>
            <a:r>
              <a:rPr lang="en-US"/>
              <a:t>- number of branches</a:t>
            </a:r>
          </a:p>
          <a:p>
            <a:r>
              <a:rPr lang="en-US"/>
              <a:t>- number and location of ATMs</a:t>
            </a:r>
          </a:p>
          <a:p>
            <a:r>
              <a:rPr lang="en-US"/>
              <a:t>- number of accounts of each type</a:t>
            </a:r>
          </a:p>
          <a:p>
            <a:pPr>
              <a:buFontTx/>
              <a:buChar char="-"/>
            </a:pPr>
            <a:r>
              <a:rPr lang="en-US"/>
              <a:t>business evolution plans (e.g., mergers)</a:t>
            </a:r>
          </a:p>
          <a:p>
            <a:pPr>
              <a:buFontTx/>
              <a:buChar char="-"/>
            </a:pPr>
            <a:endParaRPr lang="en-US"/>
          </a:p>
          <a:p>
            <a:r>
              <a:rPr lang="en-US"/>
              <a:t>Social Model</a:t>
            </a:r>
          </a:p>
          <a:p>
            <a:r>
              <a:rPr lang="en-US"/>
              <a:t>- privacy policy</a:t>
            </a:r>
          </a:p>
          <a:p>
            <a:r>
              <a:rPr lang="en-US"/>
              <a:t>- accessibility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User Model: </a:t>
            </a:r>
            <a:br>
              <a:rPr lang="en-US" sz="2400" dirty="0"/>
            </a:br>
            <a:r>
              <a:rPr lang="en-US" sz="2400" dirty="0"/>
              <a:t>	Customer Behavior Model Graph</a:t>
            </a:r>
          </a:p>
        </p:txBody>
      </p:sp>
      <p:pic>
        <p:nvPicPr>
          <p:cNvPr id="419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3798" y="1219200"/>
            <a:ext cx="6980204" cy="5029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 Infrastructure: Example</a:t>
            </a:r>
          </a:p>
        </p:txBody>
      </p:sp>
      <p:pic>
        <p:nvPicPr>
          <p:cNvPr id="430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0010" y="1219200"/>
            <a:ext cx="7447779" cy="5029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t0.gstatic.com/images?q=tbn:ANd9GcRYMzdyhG8L3jWBMximUyMeOvfvU3FrNWwcCjnu8ynGnMmarHkHpg&amp;t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2143125" cy="21336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Bagaimana</a:t>
            </a:r>
            <a:r>
              <a:rPr lang="en-GB" dirty="0" smtClean="0"/>
              <a:t> </a:t>
            </a:r>
            <a:r>
              <a:rPr lang="en-GB" dirty="0" err="1" smtClean="0"/>
              <a:t>belajar</a:t>
            </a:r>
            <a:r>
              <a:rPr lang="en-GB" dirty="0" smtClean="0"/>
              <a:t> </a:t>
            </a:r>
            <a:r>
              <a:rPr lang="en-GB" dirty="0" err="1" smtClean="0"/>
              <a:t>Analisa</a:t>
            </a:r>
            <a:r>
              <a:rPr lang="en-GB" dirty="0" smtClean="0"/>
              <a:t> </a:t>
            </a:r>
            <a:r>
              <a:rPr lang="en-GB" dirty="0" err="1" smtClean="0"/>
              <a:t>Kinerja</a:t>
            </a:r>
            <a:r>
              <a:rPr lang="en-GB" dirty="0" smtClean="0"/>
              <a:t> </a:t>
            </a:r>
            <a:r>
              <a:rPr lang="en-GB" dirty="0" err="1" smtClean="0"/>
              <a:t>Sistem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18" y="1928802"/>
            <a:ext cx="6938982" cy="4395798"/>
          </a:xfrm>
        </p:spPr>
        <p:txBody>
          <a:bodyPr/>
          <a:lstStyle/>
          <a:p>
            <a:r>
              <a:rPr lang="en-GB" dirty="0" err="1" smtClean="0"/>
              <a:t>Pelajari</a:t>
            </a:r>
            <a:r>
              <a:rPr lang="en-GB" dirty="0" smtClean="0"/>
              <a:t> </a:t>
            </a:r>
            <a:r>
              <a:rPr lang="en-GB" dirty="0" err="1" smtClean="0"/>
              <a:t>dasar</a:t>
            </a:r>
            <a:r>
              <a:rPr lang="en-GB" dirty="0" smtClean="0"/>
              <a:t> </a:t>
            </a:r>
            <a:r>
              <a:rPr lang="en-GB" dirty="0" err="1" smtClean="0"/>
              <a:t>matematika</a:t>
            </a:r>
            <a:r>
              <a:rPr lang="en-GB" dirty="0" smtClean="0"/>
              <a:t> </a:t>
            </a:r>
            <a:r>
              <a:rPr lang="en-GB" dirty="0" err="1" smtClean="0"/>
              <a:t>statistik</a:t>
            </a:r>
            <a:endParaRPr lang="en-GB" dirty="0" smtClean="0"/>
          </a:p>
          <a:p>
            <a:r>
              <a:rPr lang="en-GB" dirty="0" smtClean="0"/>
              <a:t>Baca </a:t>
            </a:r>
            <a:r>
              <a:rPr lang="en-GB" dirty="0" err="1" smtClean="0"/>
              <a:t>artikel</a:t>
            </a:r>
            <a:r>
              <a:rPr lang="en-GB" dirty="0" smtClean="0"/>
              <a:t> </a:t>
            </a:r>
            <a:r>
              <a:rPr lang="en-GB" dirty="0" err="1" smtClean="0"/>
              <a:t>secara</a:t>
            </a:r>
            <a:r>
              <a:rPr lang="en-GB" dirty="0" smtClean="0"/>
              <a:t> </a:t>
            </a:r>
            <a:r>
              <a:rPr lang="en-GB" dirty="0" err="1" smtClean="0"/>
              <a:t>sistematis</a:t>
            </a:r>
            <a:endParaRPr lang="en-GB" dirty="0" smtClean="0"/>
          </a:p>
          <a:p>
            <a:r>
              <a:rPr lang="en-GB" dirty="0" err="1" smtClean="0"/>
              <a:t>Peroleh</a:t>
            </a:r>
            <a:r>
              <a:rPr lang="en-GB" dirty="0" smtClean="0"/>
              <a:t> </a:t>
            </a:r>
            <a:r>
              <a:rPr lang="en-GB" dirty="0" err="1" smtClean="0"/>
              <a:t>pengalaman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bereksperimen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0341-8CCC-455C-8454-BE9860FB62B7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Terminologi</a:t>
            </a:r>
            <a:r>
              <a:rPr lang="en-GB" dirty="0" smtClean="0"/>
              <a:t> </a:t>
            </a:r>
            <a:r>
              <a:rPr lang="en-GB" dirty="0" err="1" smtClean="0"/>
              <a:t>Kinerja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400" b="1" dirty="0" err="1" smtClean="0">
                <a:solidFill>
                  <a:srgbClr val="002060"/>
                </a:solidFill>
              </a:rPr>
              <a:t>Metriks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smtClean="0"/>
              <a:t>: </a:t>
            </a:r>
            <a:br>
              <a:rPr lang="en-GB" sz="2400" dirty="0" smtClean="0"/>
            </a:br>
            <a:r>
              <a:rPr lang="en-GB" sz="2400" dirty="0" err="1" smtClean="0"/>
              <a:t>variabel</a:t>
            </a:r>
            <a:r>
              <a:rPr lang="en-GB" sz="2400" dirty="0" smtClean="0"/>
              <a:t> </a:t>
            </a:r>
            <a:r>
              <a:rPr lang="en-GB" sz="2400" dirty="0" err="1" smtClean="0"/>
              <a:t>ukur</a:t>
            </a:r>
            <a:r>
              <a:rPr lang="en-GB" sz="2400" dirty="0" smtClean="0"/>
              <a:t>  </a:t>
            </a:r>
            <a:r>
              <a:rPr lang="en-GB" sz="2400" dirty="0" err="1" smtClean="0"/>
              <a:t>kinerja</a:t>
            </a:r>
            <a:r>
              <a:rPr lang="en-GB" sz="2400" dirty="0" smtClean="0"/>
              <a:t> (metric) 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b="1" dirty="0" err="1" smtClean="0">
                <a:solidFill>
                  <a:srgbClr val="002060"/>
                </a:solidFill>
              </a:rPr>
              <a:t>Tujuan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</a:rPr>
              <a:t>Kinerja</a:t>
            </a:r>
            <a:r>
              <a:rPr lang="en-GB" sz="2400" b="1" dirty="0" smtClean="0">
                <a:solidFill>
                  <a:srgbClr val="002060"/>
                </a:solidFill>
              </a:rPr>
              <a:t> (Goal) </a:t>
            </a:r>
            <a:r>
              <a:rPr lang="en-GB" sz="2400" dirty="0" smtClean="0">
                <a:solidFill>
                  <a:srgbClr val="002060"/>
                </a:solidFill>
              </a:rPr>
              <a:t>: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err="1" smtClean="0"/>
              <a:t>untuk</a:t>
            </a:r>
            <a:r>
              <a:rPr lang="en-GB" sz="2400" dirty="0" smtClean="0"/>
              <a:t> </a:t>
            </a:r>
            <a:r>
              <a:rPr lang="en-GB" sz="2400" dirty="0" err="1" smtClean="0"/>
              <a:t>mencapai</a:t>
            </a:r>
            <a:r>
              <a:rPr lang="en-GB" sz="2400" dirty="0" smtClean="0"/>
              <a:t> </a:t>
            </a:r>
            <a:r>
              <a:rPr lang="en-GB" sz="2400" dirty="0" err="1" smtClean="0"/>
              <a:t>suatu</a:t>
            </a:r>
            <a:r>
              <a:rPr lang="en-GB" sz="2400" dirty="0" smtClean="0"/>
              <a:t> </a:t>
            </a:r>
            <a:r>
              <a:rPr lang="en-GB" sz="2400" dirty="0" err="1" smtClean="0"/>
              <a:t>fungsi</a:t>
            </a:r>
            <a:r>
              <a:rPr lang="en-GB" sz="2400" dirty="0" smtClean="0"/>
              <a:t> </a:t>
            </a:r>
            <a:r>
              <a:rPr lang="en-GB" sz="2400" dirty="0" err="1" smtClean="0"/>
              <a:t>tujuan</a:t>
            </a:r>
            <a:r>
              <a:rPr lang="en-GB" sz="2400" dirty="0" smtClean="0"/>
              <a:t> yang </a:t>
            </a:r>
            <a:r>
              <a:rPr lang="en-GB" sz="2400" dirty="0" err="1" smtClean="0"/>
              <a:t>dipersyaratkan</a:t>
            </a:r>
            <a:r>
              <a:rPr lang="en-GB" sz="2400" dirty="0" smtClean="0"/>
              <a:t>.(</a:t>
            </a:r>
            <a:r>
              <a:rPr lang="en-GB" sz="2400" dirty="0" err="1" smtClean="0"/>
              <a:t>maksimal</a:t>
            </a:r>
            <a:r>
              <a:rPr lang="en-GB" sz="2400" dirty="0" smtClean="0"/>
              <a:t>, minimal </a:t>
            </a:r>
            <a:r>
              <a:rPr lang="en-GB" sz="2400" dirty="0" err="1" smtClean="0"/>
              <a:t>atau</a:t>
            </a:r>
            <a:r>
              <a:rPr lang="en-GB" sz="2400" dirty="0" smtClean="0"/>
              <a:t> optimal)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err="1" smtClean="0"/>
              <a:t>Fungsi</a:t>
            </a:r>
            <a:r>
              <a:rPr lang="en-GB" sz="2400" dirty="0" smtClean="0"/>
              <a:t> </a:t>
            </a:r>
            <a:r>
              <a:rPr lang="en-GB" sz="2400" dirty="0" err="1" smtClean="0"/>
              <a:t>tujuan</a:t>
            </a:r>
            <a:r>
              <a:rPr lang="en-GB" sz="2400" dirty="0" smtClean="0"/>
              <a:t> </a:t>
            </a:r>
            <a:r>
              <a:rPr lang="en-GB" sz="2400" dirty="0" err="1" smtClean="0"/>
              <a:t>bisa</a:t>
            </a:r>
            <a:r>
              <a:rPr lang="en-GB" sz="2400" dirty="0" smtClean="0"/>
              <a:t> </a:t>
            </a:r>
            <a:r>
              <a:rPr lang="en-GB" sz="2400" dirty="0" err="1" smtClean="0"/>
              <a:t>berupa</a:t>
            </a:r>
            <a:r>
              <a:rPr lang="en-GB" sz="2400" dirty="0" smtClean="0"/>
              <a:t> </a:t>
            </a:r>
            <a:r>
              <a:rPr lang="en-GB" sz="2400" dirty="0" err="1" smtClean="0"/>
              <a:t>fungsi</a:t>
            </a:r>
            <a:r>
              <a:rPr lang="en-GB" sz="2400" dirty="0" smtClean="0"/>
              <a:t> </a:t>
            </a:r>
            <a:r>
              <a:rPr lang="en-GB" sz="2400" dirty="0" err="1" smtClean="0"/>
              <a:t>biaya</a:t>
            </a:r>
            <a:r>
              <a:rPr lang="en-GB" sz="2400" dirty="0" smtClean="0"/>
              <a:t> (cost function), </a:t>
            </a:r>
            <a:r>
              <a:rPr lang="en-GB" sz="2400" dirty="0" err="1" smtClean="0"/>
              <a:t>fungsi</a:t>
            </a:r>
            <a:r>
              <a:rPr lang="en-GB" sz="2400" dirty="0" smtClean="0"/>
              <a:t> </a:t>
            </a:r>
            <a:r>
              <a:rPr lang="en-GB" sz="2400" dirty="0" err="1" smtClean="0"/>
              <a:t>kehandalan</a:t>
            </a:r>
            <a:r>
              <a:rPr lang="en-GB" sz="2400" dirty="0"/>
              <a:t> </a:t>
            </a:r>
            <a:r>
              <a:rPr lang="en-GB" sz="2400" dirty="0" smtClean="0"/>
              <a:t>(</a:t>
            </a:r>
            <a:r>
              <a:rPr lang="en-GB" sz="2400" dirty="0" err="1" smtClean="0"/>
              <a:t>reliabilitas</a:t>
            </a:r>
            <a:r>
              <a:rPr lang="en-GB" sz="2400" dirty="0" smtClean="0"/>
              <a:t> function).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b="1" dirty="0" err="1" smtClean="0">
                <a:solidFill>
                  <a:srgbClr val="002060"/>
                </a:solidFill>
              </a:rPr>
              <a:t>Kriteria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r>
              <a:rPr lang="en-GB" sz="2400" dirty="0" smtClean="0">
                <a:solidFill>
                  <a:srgbClr val="002060"/>
                </a:solidFill>
              </a:rPr>
              <a:t>: 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Output </a:t>
            </a:r>
            <a:r>
              <a:rPr lang="en-GB" sz="2400" dirty="0" err="1" smtClean="0"/>
              <a:t>hasil</a:t>
            </a:r>
            <a:r>
              <a:rPr lang="en-GB" sz="2400" dirty="0" smtClean="0"/>
              <a:t> </a:t>
            </a:r>
            <a:r>
              <a:rPr lang="en-GB" sz="2400" dirty="0" err="1" smtClean="0"/>
              <a:t>pencapaian</a:t>
            </a:r>
            <a:r>
              <a:rPr lang="en-GB" sz="2400" dirty="0" smtClean="0"/>
              <a:t> /</a:t>
            </a:r>
            <a:r>
              <a:rPr lang="en-GB" sz="2400" dirty="0" err="1" smtClean="0"/>
              <a:t>pemenuhan</a:t>
            </a:r>
            <a:r>
              <a:rPr lang="en-GB" sz="2400" dirty="0" smtClean="0"/>
              <a:t> </a:t>
            </a:r>
            <a:r>
              <a:rPr lang="en-GB" sz="2400" dirty="0" err="1" smtClean="0"/>
              <a:t>dari</a:t>
            </a:r>
            <a:r>
              <a:rPr lang="en-GB" sz="2400" dirty="0" smtClean="0"/>
              <a:t> </a:t>
            </a:r>
            <a:r>
              <a:rPr lang="en-GB" sz="2400" dirty="0" err="1" smtClean="0"/>
              <a:t>usaha</a:t>
            </a:r>
            <a:r>
              <a:rPr lang="en-GB" sz="2400" dirty="0" smtClean="0"/>
              <a:t> </a:t>
            </a:r>
            <a:r>
              <a:rPr lang="en-GB" sz="2400" dirty="0" err="1" smtClean="0"/>
              <a:t>pengelolaan</a:t>
            </a:r>
            <a:r>
              <a:rPr lang="en-GB" sz="2400" dirty="0" smtClean="0"/>
              <a:t> </a:t>
            </a:r>
            <a:r>
              <a:rPr lang="en-GB" sz="2400" dirty="0" err="1" smtClean="0"/>
              <a:t>kinerja</a:t>
            </a:r>
            <a:r>
              <a:rPr lang="en-GB" sz="2400" dirty="0" smtClean="0"/>
              <a:t> 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b="1" dirty="0" err="1" smtClean="0">
                <a:solidFill>
                  <a:srgbClr val="002060"/>
                </a:solidFill>
              </a:rPr>
              <a:t>Spesifikasi</a:t>
            </a:r>
            <a:r>
              <a:rPr lang="en-GB" sz="2400" b="1" dirty="0" smtClean="0">
                <a:solidFill>
                  <a:srgbClr val="002060"/>
                </a:solidFill>
              </a:rPr>
              <a:t>/Requirement</a:t>
            </a:r>
            <a:r>
              <a:rPr lang="en-GB" sz="2400" dirty="0" smtClean="0">
                <a:solidFill>
                  <a:srgbClr val="FF0000"/>
                </a:solidFill>
              </a:rPr>
              <a:t>: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output ideal yang </a:t>
            </a:r>
            <a:r>
              <a:rPr lang="en-GB" sz="2400" dirty="0" err="1" smtClean="0"/>
              <a:t>diinginkan</a:t>
            </a:r>
            <a:r>
              <a:rPr lang="en-GB" sz="2400" dirty="0" smtClean="0"/>
              <a:t>  (demanding) </a:t>
            </a:r>
            <a:r>
              <a:rPr lang="en-GB" sz="2400" dirty="0" err="1" smtClean="0"/>
              <a:t>dari</a:t>
            </a:r>
            <a:r>
              <a:rPr lang="en-GB" sz="2400" dirty="0" smtClean="0"/>
              <a:t> </a:t>
            </a:r>
            <a:r>
              <a:rPr lang="en-GB" sz="2400" dirty="0" err="1" smtClean="0"/>
              <a:t>usaha</a:t>
            </a:r>
            <a:r>
              <a:rPr lang="en-GB" sz="2400" dirty="0" smtClean="0"/>
              <a:t> </a:t>
            </a:r>
            <a:r>
              <a:rPr lang="en-GB" sz="2400" dirty="0" err="1" smtClean="0"/>
              <a:t>pengeloaan</a:t>
            </a:r>
            <a:r>
              <a:rPr lang="en-GB" sz="2400" dirty="0" smtClean="0"/>
              <a:t> </a:t>
            </a:r>
            <a:r>
              <a:rPr lang="en-GB" sz="2400" dirty="0" err="1" smtClean="0"/>
              <a:t>kinerja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0341-8CCC-455C-8454-BE9860FB62B7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Terminologi</a:t>
            </a:r>
            <a:r>
              <a:rPr lang="en-GB" dirty="0" smtClean="0"/>
              <a:t> </a:t>
            </a:r>
            <a:r>
              <a:rPr lang="en-GB" dirty="0" err="1" smtClean="0"/>
              <a:t>Kinerja</a:t>
            </a:r>
            <a:r>
              <a:rPr lang="en-GB" dirty="0" smtClean="0"/>
              <a:t>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 err="1" smtClean="0">
                <a:solidFill>
                  <a:srgbClr val="00B0F0"/>
                </a:solidFill>
              </a:rPr>
              <a:t>Beban</a:t>
            </a:r>
            <a:r>
              <a:rPr lang="en-GB" sz="2400" b="1" dirty="0" smtClean="0">
                <a:solidFill>
                  <a:srgbClr val="00B0F0"/>
                </a:solidFill>
              </a:rPr>
              <a:t>/Load</a:t>
            </a:r>
            <a:r>
              <a:rPr lang="en-GB" sz="2400" dirty="0" smtClean="0">
                <a:solidFill>
                  <a:srgbClr val="00B0F0"/>
                </a:solidFill>
              </a:rPr>
              <a:t> </a:t>
            </a:r>
            <a:r>
              <a:rPr lang="en-GB" sz="2400" dirty="0" smtClean="0"/>
              <a:t>: </a:t>
            </a:r>
            <a:br>
              <a:rPr lang="en-GB" sz="2400" dirty="0" smtClean="0"/>
            </a:br>
            <a:r>
              <a:rPr lang="en-GB" sz="2400" dirty="0" err="1" smtClean="0"/>
              <a:t>Variaabel</a:t>
            </a:r>
            <a:r>
              <a:rPr lang="en-GB" sz="2400" dirty="0" smtClean="0"/>
              <a:t>  yang </a:t>
            </a:r>
            <a:r>
              <a:rPr lang="en-GB" sz="2400" dirty="0" err="1" smtClean="0"/>
              <a:t>mempengaruhi</a:t>
            </a:r>
            <a:r>
              <a:rPr lang="en-GB" sz="2400" dirty="0" smtClean="0"/>
              <a:t> </a:t>
            </a:r>
            <a:r>
              <a:rPr lang="en-GB" sz="2400" dirty="0" err="1" smtClean="0"/>
              <a:t>kinerja</a:t>
            </a:r>
            <a:r>
              <a:rPr lang="en-GB" sz="2400" dirty="0" smtClean="0"/>
              <a:t> 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b="1" dirty="0" err="1" smtClean="0">
                <a:solidFill>
                  <a:srgbClr val="00B0F0"/>
                </a:solidFill>
              </a:rPr>
              <a:t>Kapasitas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err="1" smtClean="0"/>
              <a:t>Kemampuan</a:t>
            </a:r>
            <a:r>
              <a:rPr lang="en-GB" sz="2400" dirty="0" smtClean="0"/>
              <a:t> </a:t>
            </a:r>
            <a:r>
              <a:rPr lang="en-GB" sz="2400" dirty="0" err="1" smtClean="0"/>
              <a:t>sistem</a:t>
            </a:r>
            <a:r>
              <a:rPr lang="en-GB" sz="2400" dirty="0" smtClean="0"/>
              <a:t> </a:t>
            </a:r>
            <a:r>
              <a:rPr lang="en-GB" sz="2400" dirty="0" err="1" smtClean="0"/>
              <a:t>mengelola</a:t>
            </a:r>
            <a:r>
              <a:rPr lang="en-GB" sz="2400" dirty="0" smtClean="0"/>
              <a:t> </a:t>
            </a:r>
            <a:r>
              <a:rPr lang="en-GB" sz="2400" dirty="0" err="1" smtClean="0"/>
              <a:t>beban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0341-8CCC-455C-8454-BE9860FB62B7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-714412" y="1611313"/>
          <a:ext cx="9253574" cy="4389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0341-8CCC-455C-8454-BE9860FB62B7}" type="slidenum">
              <a:rPr lang="en-GB" smtClean="0"/>
              <a:pPr/>
              <a:t>6</a:t>
            </a:fld>
            <a:endParaRPr lang="en-GB"/>
          </a:p>
        </p:txBody>
      </p:sp>
      <p:grpSp>
        <p:nvGrpSpPr>
          <p:cNvPr id="3" name="Group 7"/>
          <p:cNvGrpSpPr/>
          <p:nvPr/>
        </p:nvGrpSpPr>
        <p:grpSpPr>
          <a:xfrm>
            <a:off x="6845356" y="2000240"/>
            <a:ext cx="1584296" cy="1285884"/>
            <a:chOff x="6845356" y="2000240"/>
            <a:chExt cx="1584296" cy="1285884"/>
          </a:xfrm>
        </p:grpSpPr>
        <p:sp>
          <p:nvSpPr>
            <p:cNvPr id="7" name="Line Callout 2 (Accent Bar) 6"/>
            <p:cNvSpPr/>
            <p:nvPr/>
          </p:nvSpPr>
          <p:spPr>
            <a:xfrm>
              <a:off x="6858016" y="2000240"/>
              <a:ext cx="1571636" cy="1285884"/>
            </a:xfrm>
            <a:prstGeom prst="accentCallout2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45356" y="2362794"/>
              <a:ext cx="144142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Measurement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Simulation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Modeling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Masalah</a:t>
            </a:r>
            <a:r>
              <a:rPr lang="en-GB" dirty="0" smtClean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analisa</a:t>
            </a:r>
            <a:r>
              <a:rPr lang="en-GB" dirty="0" smtClean="0"/>
              <a:t> </a:t>
            </a:r>
            <a:r>
              <a:rPr lang="en-GB" dirty="0" err="1" smtClean="0"/>
              <a:t>kinerja</a:t>
            </a:r>
            <a:r>
              <a:rPr lang="en-GB" dirty="0" smtClean="0"/>
              <a:t> </a:t>
            </a:r>
            <a:r>
              <a:rPr lang="en-GB" dirty="0" err="1" smtClean="0"/>
              <a:t>sistem</a:t>
            </a:r>
            <a:r>
              <a:rPr lang="en-GB" dirty="0" smtClean="0"/>
              <a:t>  [Jain]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i="1" dirty="0" smtClean="0"/>
              <a:t>Specifying Performance Requirement</a:t>
            </a:r>
          </a:p>
          <a:p>
            <a:r>
              <a:rPr lang="en-GB" i="1" dirty="0" smtClean="0"/>
              <a:t>Evaluating design alternative</a:t>
            </a:r>
          </a:p>
          <a:p>
            <a:r>
              <a:rPr lang="en-GB" i="1" dirty="0" smtClean="0"/>
              <a:t>Comparing two or more system </a:t>
            </a:r>
          </a:p>
          <a:p>
            <a:r>
              <a:rPr lang="en-GB" i="1" dirty="0" smtClean="0"/>
              <a:t>Determining optimal value of parameter (</a:t>
            </a:r>
            <a:r>
              <a:rPr lang="en-GB" i="1" dirty="0" err="1" smtClean="0"/>
              <a:t>tunning</a:t>
            </a:r>
            <a:r>
              <a:rPr lang="en-GB" i="1" dirty="0" smtClean="0"/>
              <a:t> system)</a:t>
            </a:r>
          </a:p>
          <a:p>
            <a:r>
              <a:rPr lang="en-GB" i="1" dirty="0" smtClean="0"/>
              <a:t>Bottleneck Identification</a:t>
            </a:r>
          </a:p>
          <a:p>
            <a:r>
              <a:rPr lang="en-GB" i="1" dirty="0" smtClean="0"/>
              <a:t>Workload Characterization</a:t>
            </a:r>
          </a:p>
          <a:p>
            <a:r>
              <a:rPr lang="en-GB" i="1" dirty="0" smtClean="0"/>
              <a:t>Capacity Planning</a:t>
            </a:r>
          </a:p>
          <a:p>
            <a:r>
              <a:rPr lang="en-GB" i="1" dirty="0" smtClean="0"/>
              <a:t>Forecasting performance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0341-8CCC-455C-8454-BE9860FB62B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6896120" cy="604822"/>
          </a:xfrm>
        </p:spPr>
        <p:txBody>
          <a:bodyPr>
            <a:noAutofit/>
          </a:bodyPr>
          <a:lstStyle/>
          <a:p>
            <a:pPr algn="ctr"/>
            <a:r>
              <a:rPr lang="en-GB" sz="2400" dirty="0" err="1" smtClean="0"/>
              <a:t>Metriks</a:t>
            </a:r>
            <a:r>
              <a:rPr lang="en-GB" sz="2400" dirty="0" smtClean="0"/>
              <a:t> </a:t>
            </a:r>
            <a:r>
              <a:rPr lang="en-GB" sz="2400" dirty="0" err="1" smtClean="0"/>
              <a:t>berdasarkan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14510"/>
            <a:ext cx="8305800" cy="5029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dirty="0" smtClean="0"/>
              <a:t>	- lifetime, MTBF, MTTF, MTTR</a:t>
            </a:r>
            <a:br>
              <a:rPr lang="en-GB" dirty="0" smtClean="0"/>
            </a:br>
            <a:r>
              <a:rPr lang="en-GB" dirty="0" smtClean="0"/>
              <a:t>- Settling time, rise time, peak time, transmission time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>
              <a:buNone/>
            </a:pPr>
            <a:r>
              <a:rPr lang="en-GB" dirty="0" smtClean="0"/>
              <a:t>	</a:t>
            </a:r>
            <a:r>
              <a:rPr lang="en-GB" dirty="0" err="1" smtClean="0"/>
              <a:t>Availabilitas</a:t>
            </a:r>
            <a:r>
              <a:rPr lang="en-GB" dirty="0" smtClean="0"/>
              <a:t>, Capacity channel , throughput, cost </a:t>
            </a:r>
            <a:br>
              <a:rPr lang="en-GB" dirty="0" smtClean="0"/>
            </a:br>
            <a:endParaRPr lang="en-GB" dirty="0" smtClean="0"/>
          </a:p>
          <a:p>
            <a:pPr>
              <a:buNone/>
            </a:pPr>
            <a:r>
              <a:rPr lang="en-GB" dirty="0" smtClean="0"/>
              <a:t>	</a:t>
            </a:r>
            <a:br>
              <a:rPr lang="en-GB" dirty="0" smtClean="0"/>
            </a:br>
            <a:r>
              <a:rPr lang="en-GB" dirty="0" smtClean="0"/>
              <a:t> Signal to Noise Ratio, bit error ratio, CMMR</a:t>
            </a:r>
          </a:p>
          <a:p>
            <a:pPr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Fidelity, </a:t>
            </a:r>
            <a:r>
              <a:rPr lang="en-GB" dirty="0" err="1" smtClean="0"/>
              <a:t>liniearitas</a:t>
            </a:r>
            <a:r>
              <a:rPr lang="en-GB" dirty="0" smtClean="0"/>
              <a:t>, </a:t>
            </a:r>
            <a:r>
              <a:rPr lang="en-GB" dirty="0" err="1" smtClean="0"/>
              <a:t>reliabilitas</a:t>
            </a:r>
            <a:r>
              <a:rPr lang="en-GB" dirty="0" smtClean="0"/>
              <a:t> (fault tolerance, hazardous/fail  rate), 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Hysterisis</a:t>
            </a:r>
            <a:r>
              <a:rPr lang="en-GB" dirty="0" smtClean="0"/>
              <a:t>, </a:t>
            </a:r>
            <a:r>
              <a:rPr lang="en-GB" dirty="0" err="1" smtClean="0"/>
              <a:t>capasitas</a:t>
            </a:r>
            <a:r>
              <a:rPr lang="en-GB" dirty="0" smtClean="0"/>
              <a:t> channel, download speed, </a:t>
            </a:r>
            <a:r>
              <a:rPr lang="en-GB" dirty="0" err="1" smtClean="0"/>
              <a:t>bitrate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Akurasi</a:t>
            </a:r>
            <a:r>
              <a:rPr lang="en-GB" dirty="0" smtClean="0"/>
              <a:t>, </a:t>
            </a:r>
            <a:r>
              <a:rPr lang="en-GB" dirty="0" err="1" smtClean="0"/>
              <a:t>presisi</a:t>
            </a:r>
            <a:r>
              <a:rPr lang="en-GB" dirty="0" smtClean="0"/>
              <a:t>, bias, error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0341-8CCC-455C-8454-BE9860FB62B7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928662" y="1214422"/>
            <a:ext cx="1857388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Waktu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928662" y="2214554"/>
            <a:ext cx="1857388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Jumlah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928662" y="3000372"/>
            <a:ext cx="1857388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Rasio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928662" y="3786190"/>
            <a:ext cx="1857388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konsistensi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928662" y="4643446"/>
            <a:ext cx="1857388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Beban</a:t>
            </a:r>
            <a:r>
              <a:rPr lang="en-US" b="1" dirty="0" smtClean="0"/>
              <a:t>/load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928662" y="5429264"/>
            <a:ext cx="1857388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Acauan</a:t>
            </a:r>
            <a:endParaRPr 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QoS</a:t>
            </a:r>
            <a:r>
              <a:rPr lang="en-US" dirty="0"/>
              <a:t> </a:t>
            </a:r>
            <a:r>
              <a:rPr lang="en-US" dirty="0" smtClean="0"/>
              <a:t>Metrics usual in Computer Engineering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Response time</a:t>
            </a:r>
          </a:p>
          <a:p>
            <a:r>
              <a:rPr lang="en-US"/>
              <a:t>Throughput</a:t>
            </a:r>
          </a:p>
          <a:p>
            <a:r>
              <a:rPr lang="en-US"/>
              <a:t>Availability</a:t>
            </a:r>
          </a:p>
          <a:p>
            <a:r>
              <a:rPr lang="en-US"/>
              <a:t>Reliability</a:t>
            </a:r>
          </a:p>
          <a:p>
            <a:r>
              <a:rPr lang="en-US"/>
              <a:t>Security</a:t>
            </a:r>
          </a:p>
          <a:p>
            <a:r>
              <a:rPr lang="en-US"/>
              <a:t>Scalability</a:t>
            </a:r>
          </a:p>
          <a:p>
            <a:r>
              <a:rPr lang="en-US"/>
              <a:t>Extensibility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86l">
  <a:themeElements>
    <a:clrScheme name="Office Theme 3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699DE9"/>
      </a:accent1>
      <a:accent2>
        <a:srgbClr val="EFB049"/>
      </a:accent2>
      <a:accent3>
        <a:srgbClr val="FFFFFF"/>
      </a:accent3>
      <a:accent4>
        <a:srgbClr val="000000"/>
      </a:accent4>
      <a:accent5>
        <a:srgbClr val="B9CCF2"/>
      </a:accent5>
      <a:accent6>
        <a:srgbClr val="D99F41"/>
      </a:accent6>
      <a:hlink>
        <a:srgbClr val="7476DC"/>
      </a:hlink>
      <a:folHlink>
        <a:srgbClr val="9AC664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4EE6"/>
        </a:accent1>
        <a:accent2>
          <a:srgbClr val="69BFF9"/>
        </a:accent2>
        <a:accent3>
          <a:srgbClr val="FFFFFF"/>
        </a:accent3>
        <a:accent4>
          <a:srgbClr val="000000"/>
        </a:accent4>
        <a:accent5>
          <a:srgbClr val="BBB2F0"/>
        </a:accent5>
        <a:accent6>
          <a:srgbClr val="5EADE2"/>
        </a:accent6>
        <a:hlink>
          <a:srgbClr val="D17FB6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FB049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D99F41"/>
        </a:accent6>
        <a:hlink>
          <a:srgbClr val="7476DC"/>
        </a:hlink>
        <a:folHlink>
          <a:srgbClr val="9AC6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UNIKOM-A</Template>
  <TotalTime>0</TotalTime>
  <Words>717</Words>
  <Application>Microsoft Office PowerPoint</Application>
  <PresentationFormat>On-screen Show (4:3)</PresentationFormat>
  <Paragraphs>181</Paragraphs>
  <Slides>29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cdb2004186l</vt:lpstr>
      <vt:lpstr>Image</vt:lpstr>
      <vt:lpstr>Document</vt:lpstr>
      <vt:lpstr>Bab Pendahuluan</vt:lpstr>
      <vt:lpstr>Contoh-contoh Sistem yang dianalisa dalam Teknik komputer</vt:lpstr>
      <vt:lpstr>Bagaimana belajar Analisa Kinerja Sistem</vt:lpstr>
      <vt:lpstr>Terminologi Kinerja</vt:lpstr>
      <vt:lpstr>Terminologi Kinerja (2)</vt:lpstr>
      <vt:lpstr>Tahapan Kinerja</vt:lpstr>
      <vt:lpstr>Masalah dalam analisa kinerja sistem  [Jain]</vt:lpstr>
      <vt:lpstr>Metriks berdasarkan </vt:lpstr>
      <vt:lpstr>QoS Metrics usual in Computer Engineering</vt:lpstr>
      <vt:lpstr>Response Time Breakdown </vt:lpstr>
      <vt:lpstr>Throughput </vt:lpstr>
      <vt:lpstr>Throughput Example </vt:lpstr>
      <vt:lpstr>Throughput example</vt:lpstr>
      <vt:lpstr>Availability</vt:lpstr>
      <vt:lpstr>Availability Problems</vt:lpstr>
      <vt:lpstr>Admission Control</vt:lpstr>
      <vt:lpstr>Admission Control</vt:lpstr>
      <vt:lpstr>Scalability</vt:lpstr>
      <vt:lpstr>Extensibility </vt:lpstr>
      <vt:lpstr>Computer System Lifecycle</vt:lpstr>
      <vt:lpstr>Computer System Lifecycle</vt:lpstr>
      <vt:lpstr>Computer System Lifecycle</vt:lpstr>
      <vt:lpstr>Computer System Lifecycle</vt:lpstr>
      <vt:lpstr>Computer System Lifecycle</vt:lpstr>
      <vt:lpstr>Computer System Lifecycle</vt:lpstr>
      <vt:lpstr>Computer System Lifecycle</vt:lpstr>
      <vt:lpstr>Reference Model for IT</vt:lpstr>
      <vt:lpstr>User Model:   Customer Behavior Model Graph</vt:lpstr>
      <vt:lpstr>IT Infrastructure: Example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</dc:title>
  <dc:subject>Pendahuluan</dc:subject>
  <dc:creator/>
  <dc:description>Universitas Komputer Indonesia </dc:description>
  <cp:lastModifiedBy/>
  <cp:revision>1</cp:revision>
  <dcterms:created xsi:type="dcterms:W3CDTF">2013-09-17T15:19:15Z</dcterms:created>
  <dcterms:modified xsi:type="dcterms:W3CDTF">2013-09-17T15:46:42Z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