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408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540DA9-C5B9-44F9-95E9-D924B51FAB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56FF-4BCE-4328-8213-DC8EA3DCA80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EB0D0-661D-4DA5-91A5-014E5714E5E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2A386-7B2F-4DED-B86D-98F94B559639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0DA9-C5B9-44F9-95E9-D924B51FAB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10200"/>
            <a:ext cx="7772400" cy="704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0275"/>
            <a:ext cx="7772400" cy="4857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722438"/>
            <a:ext cx="18288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22438"/>
            <a:ext cx="53340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224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7590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Informatika</a:t>
            </a:r>
            <a:r>
              <a:rPr lang="en-US" dirty="0" smtClean="0"/>
              <a:t> UNIKOM</a:t>
            </a:r>
            <a:endParaRPr lang="en-US" dirty="0"/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886200"/>
            <a:ext cx="7772400" cy="704850"/>
          </a:xfrm>
        </p:spPr>
        <p:txBody>
          <a:bodyPr/>
          <a:lstStyle/>
          <a:p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RISET OPERASI </a:t>
            </a:r>
            <a:r>
              <a:rPr lang="en-US" sz="6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000" dirty="0" smtClean="0">
                <a:latin typeface="Aharoni" pitchFamily="2" charset="-79"/>
                <a:cs typeface="Aharoni" pitchFamily="2" charset="-79"/>
              </a:rPr>
            </a:br>
            <a:r>
              <a:rPr lang="en-US" sz="2000" dirty="0" err="1" smtClean="0"/>
              <a:t>Oleh</a:t>
            </a:r>
            <a:r>
              <a:rPr lang="en-US" sz="2000" dirty="0" smtClean="0"/>
              <a:t> : </a:t>
            </a:r>
            <a:r>
              <a:rPr lang="en-US" sz="2000" dirty="0" err="1" smtClean="0"/>
              <a:t>Inne</a:t>
            </a:r>
            <a:r>
              <a:rPr lang="en-US" sz="2000" dirty="0" smtClean="0"/>
              <a:t> </a:t>
            </a:r>
            <a:r>
              <a:rPr lang="en-US" sz="2000" dirty="0" err="1" smtClean="0"/>
              <a:t>Novita</a:t>
            </a:r>
            <a:r>
              <a:rPr lang="en-US" sz="2000" dirty="0" smtClean="0"/>
              <a:t> Sari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9678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Pemodelan</a:t>
            </a:r>
            <a:r>
              <a:rPr lang="en-US" sz="4000" dirty="0" smtClean="0"/>
              <a:t> </a:t>
            </a:r>
            <a:r>
              <a:rPr lang="en-US" sz="4000" dirty="0" err="1" smtClean="0"/>
              <a:t>Matematis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1"/>
            <a:ext cx="73152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/>
              <a:t>Hal yang </a:t>
            </a:r>
            <a:r>
              <a:rPr lang="en-US" sz="1600" dirty="0" err="1" smtClean="0"/>
              <a:t>utama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riset</a:t>
            </a:r>
            <a:r>
              <a:rPr lang="en-US" sz="1600" dirty="0" smtClean="0"/>
              <a:t> </a:t>
            </a:r>
            <a:r>
              <a:rPr lang="en-US" sz="1600" dirty="0" err="1" smtClean="0"/>
              <a:t>operasi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menterjemahkan</a:t>
            </a:r>
            <a:r>
              <a:rPr lang="en-US" sz="1600" dirty="0" smtClean="0"/>
              <a:t> </a:t>
            </a:r>
            <a:r>
              <a:rPr lang="en-US" sz="1600" dirty="0" err="1" smtClean="0"/>
              <a:t>persoalan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dihadapi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ingin</a:t>
            </a:r>
            <a:r>
              <a:rPr lang="en-US" sz="1600" dirty="0" smtClean="0"/>
              <a:t> </a:t>
            </a:r>
            <a:r>
              <a:rPr lang="en-US" sz="1600" dirty="0" err="1" smtClean="0"/>
              <a:t>dicari</a:t>
            </a:r>
            <a:r>
              <a:rPr lang="en-US" sz="1600" dirty="0" smtClean="0"/>
              <a:t> </a:t>
            </a:r>
            <a:r>
              <a:rPr lang="en-US" sz="1600" dirty="0" err="1" smtClean="0"/>
              <a:t>solusi</a:t>
            </a:r>
            <a:r>
              <a:rPr lang="en-US" sz="1600" dirty="0" smtClean="0"/>
              <a:t> </a:t>
            </a:r>
            <a:r>
              <a:rPr lang="en-US" sz="1600" dirty="0" err="1" smtClean="0"/>
              <a:t>optimumnya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 </a:t>
            </a:r>
            <a:r>
              <a:rPr lang="en-US" sz="1600" dirty="0" err="1" smtClean="0"/>
              <a:t>diterjemahkan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model </a:t>
            </a:r>
            <a:r>
              <a:rPr lang="en-US" sz="1600" dirty="0" err="1" smtClean="0"/>
              <a:t>matematis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Faktor-faktor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mempengaruhi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pemodelan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disederhanakan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apabila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kurang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kekurangan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diasumsikan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diisi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pendekatan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lang="sv-S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bersifat </a:t>
            </a:r>
            <a:r>
              <a:rPr lang="sv-SE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rasional. </a:t>
            </a:r>
            <a:r>
              <a:rPr lang="sv-S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pemodelan</a:t>
            </a:r>
            <a:r>
              <a:rPr lang="en-US" sz="2800" dirty="0" smtClean="0"/>
              <a:t> </a:t>
            </a:r>
            <a:r>
              <a:rPr lang="en-US" sz="2800" dirty="0" err="1" smtClean="0"/>
              <a:t>matematis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1"/>
            <a:ext cx="73152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 err="1" smtClean="0"/>
              <a:t>Harga</a:t>
            </a:r>
            <a:r>
              <a:rPr lang="en-US" sz="1400" dirty="0" smtClean="0"/>
              <a:t> 2 kg </a:t>
            </a:r>
            <a:r>
              <a:rPr lang="en-US" sz="1400" dirty="0" err="1" smtClean="0"/>
              <a:t>apel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 3 kg </a:t>
            </a:r>
            <a:r>
              <a:rPr lang="en-US" sz="1400" dirty="0" err="1" smtClean="0"/>
              <a:t>jeruk</a:t>
            </a:r>
            <a:r>
              <a:rPr lang="en-US" sz="1400" dirty="0" smtClean="0"/>
              <a:t> Rp.6000 </a:t>
            </a:r>
            <a:r>
              <a:rPr lang="en-US" sz="1400" dirty="0" err="1" smtClean="0"/>
              <a:t>sedangkan</a:t>
            </a:r>
            <a:r>
              <a:rPr lang="en-US" sz="1400" dirty="0" smtClean="0"/>
              <a:t> 4 kg </a:t>
            </a:r>
            <a:r>
              <a:rPr lang="en-US" sz="1400" dirty="0" err="1" smtClean="0"/>
              <a:t>apel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2 kg </a:t>
            </a:r>
            <a:r>
              <a:rPr lang="en-US" sz="1400" dirty="0" err="1" smtClean="0"/>
              <a:t>jeruk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Rp.8000. </a:t>
            </a:r>
            <a:r>
              <a:rPr lang="en-US" sz="1400" dirty="0" err="1" smtClean="0"/>
              <a:t>berapakah</a:t>
            </a:r>
            <a:r>
              <a:rPr lang="en-US" sz="1400" dirty="0" smtClean="0"/>
              <a:t> </a:t>
            </a:r>
            <a:r>
              <a:rPr lang="en-US" sz="1400" dirty="0" err="1" smtClean="0"/>
              <a:t>harga</a:t>
            </a:r>
            <a:r>
              <a:rPr lang="en-US" sz="1400" dirty="0" smtClean="0"/>
              <a:t> 1 kg </a:t>
            </a:r>
            <a:r>
              <a:rPr lang="en-US" sz="1400" dirty="0" err="1" smtClean="0"/>
              <a:t>apel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5 kg </a:t>
            </a:r>
            <a:r>
              <a:rPr lang="en-US" sz="1400" dirty="0" err="1" smtClean="0"/>
              <a:t>jeruk</a:t>
            </a:r>
            <a:r>
              <a:rPr lang="en-US" sz="1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Lima </a:t>
            </a:r>
            <a:r>
              <a:rPr lang="en-US" sz="1400" dirty="0" err="1" smtClean="0"/>
              <a:t>tahun</a:t>
            </a:r>
            <a:r>
              <a:rPr lang="en-US" sz="1400" dirty="0" smtClean="0"/>
              <a:t> yang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umur</a:t>
            </a:r>
            <a:r>
              <a:rPr lang="en-US" sz="1400" dirty="0" smtClean="0"/>
              <a:t> ayah </a:t>
            </a:r>
            <a:r>
              <a:rPr lang="en-US" sz="1400" dirty="0" err="1" smtClean="0"/>
              <a:t>ditambah</a:t>
            </a:r>
            <a:r>
              <a:rPr lang="en-US" sz="1400" dirty="0" smtClean="0"/>
              <a:t> </a:t>
            </a:r>
            <a:r>
              <a:rPr lang="en-US" sz="1400" dirty="0" err="1" smtClean="0"/>
              <a:t>umur</a:t>
            </a:r>
            <a:r>
              <a:rPr lang="en-US" sz="1400" dirty="0" smtClean="0"/>
              <a:t> </a:t>
            </a:r>
            <a:r>
              <a:rPr lang="en-US" sz="1400" dirty="0" err="1" smtClean="0"/>
              <a:t>adi</a:t>
            </a:r>
            <a:r>
              <a:rPr lang="en-US" sz="1400" dirty="0" smtClean="0"/>
              <a:t> 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50 </a:t>
            </a:r>
            <a:r>
              <a:rPr lang="en-US" sz="1400" dirty="0" err="1" smtClean="0"/>
              <a:t>tahun</a:t>
            </a:r>
            <a:r>
              <a:rPr lang="en-US" sz="1400" dirty="0" smtClean="0"/>
              <a:t>. </a:t>
            </a:r>
            <a:r>
              <a:rPr lang="en-US" sz="1400" dirty="0" err="1" smtClean="0"/>
              <a:t>Saat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umur</a:t>
            </a:r>
            <a:r>
              <a:rPr lang="en-US" sz="1400" dirty="0" smtClean="0"/>
              <a:t> ayah </a:t>
            </a:r>
            <a:r>
              <a:rPr lang="en-US" sz="1400" dirty="0" err="1" smtClean="0"/>
              <a:t>dua</a:t>
            </a:r>
            <a:r>
              <a:rPr lang="en-US" sz="1400" dirty="0" smtClean="0"/>
              <a:t> kali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umur</a:t>
            </a:r>
            <a:r>
              <a:rPr lang="en-US" sz="1400" dirty="0" smtClean="0"/>
              <a:t> </a:t>
            </a:r>
            <a:r>
              <a:rPr lang="en-US" sz="1400" dirty="0" err="1" smtClean="0"/>
              <a:t>adi</a:t>
            </a:r>
            <a:r>
              <a:rPr lang="en-US" sz="1400" dirty="0" smtClean="0"/>
              <a:t>. </a:t>
            </a:r>
            <a:r>
              <a:rPr lang="en-US" sz="1400" dirty="0" err="1" smtClean="0"/>
              <a:t>Berapakah</a:t>
            </a:r>
            <a:r>
              <a:rPr lang="en-US" sz="1400" dirty="0" smtClean="0"/>
              <a:t> </a:t>
            </a:r>
            <a:r>
              <a:rPr lang="en-US" sz="1400" dirty="0" err="1" smtClean="0"/>
              <a:t>umur</a:t>
            </a:r>
            <a:r>
              <a:rPr lang="en-US" sz="1400" dirty="0" smtClean="0"/>
              <a:t> ayah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umur</a:t>
            </a:r>
            <a:r>
              <a:rPr lang="en-US" sz="1400" dirty="0" smtClean="0"/>
              <a:t> </a:t>
            </a:r>
            <a:r>
              <a:rPr lang="en-US" sz="1400" dirty="0" err="1" smtClean="0"/>
              <a:t>adi</a:t>
            </a:r>
            <a:r>
              <a:rPr lang="en-US" sz="1400" dirty="0" smtClean="0"/>
              <a:t> </a:t>
            </a:r>
            <a:r>
              <a:rPr lang="en-US" sz="1400" dirty="0" err="1" smtClean="0"/>
              <a:t>saat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BAYU FURNITURE </a:t>
            </a:r>
            <a:r>
              <a:rPr lang="en-US" sz="1400" dirty="0" err="1" smtClean="0"/>
              <a:t>memproduksi</a:t>
            </a:r>
            <a:r>
              <a:rPr lang="en-US" sz="1400" dirty="0" smtClean="0"/>
              <a:t> 2 </a:t>
            </a: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kursi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yang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diproses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dirty="0" err="1" smtClean="0"/>
              <a:t>perakitan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finishing.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perakitan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60 jam </a:t>
            </a:r>
            <a:r>
              <a:rPr lang="en-US" sz="1400" dirty="0" err="1" smtClean="0"/>
              <a:t>kerja</a:t>
            </a:r>
            <a:r>
              <a:rPr lang="en-US" sz="1400" dirty="0" smtClean="0"/>
              <a:t> </a:t>
            </a:r>
            <a:r>
              <a:rPr lang="en-US" sz="1400" dirty="0" err="1" smtClean="0"/>
              <a:t>sedang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finishing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48 jam </a:t>
            </a:r>
            <a:r>
              <a:rPr lang="en-US" sz="1400" dirty="0" err="1" smtClean="0"/>
              <a:t>kerja</a:t>
            </a:r>
            <a:r>
              <a:rPr lang="en-US" sz="1400" dirty="0" smtClean="0"/>
              <a:t>. </a:t>
            </a:r>
            <a:r>
              <a:rPr lang="en-US" sz="1400" dirty="0" err="1" smtClean="0"/>
              <a:t>Untuk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menghasilkan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</a:t>
            </a:r>
            <a:r>
              <a:rPr lang="en-US" sz="1400" dirty="0" err="1" smtClean="0"/>
              <a:t>dibutuhkan</a:t>
            </a:r>
            <a:r>
              <a:rPr lang="en-US" sz="1400" dirty="0" smtClean="0"/>
              <a:t> 4 jam </a:t>
            </a:r>
            <a:r>
              <a:rPr lang="en-US" sz="1400" dirty="0" err="1" smtClean="0"/>
              <a:t>perakitan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2 jam finishing,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sedangkan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kursi</a:t>
            </a:r>
            <a:r>
              <a:rPr lang="en-US" sz="1400" dirty="0" smtClean="0"/>
              <a:t> </a:t>
            </a:r>
            <a:r>
              <a:rPr lang="en-US" sz="1400" dirty="0" err="1" smtClean="0"/>
              <a:t>membutuhkan</a:t>
            </a:r>
            <a:r>
              <a:rPr lang="en-US" sz="1400" dirty="0" smtClean="0"/>
              <a:t> 2 jam </a:t>
            </a:r>
            <a:r>
              <a:rPr lang="en-US" sz="1400" dirty="0" err="1" smtClean="0"/>
              <a:t>perakitan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4 jam finishing.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Laba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tiap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$8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tiap</a:t>
            </a:r>
            <a:r>
              <a:rPr lang="en-US" sz="1400" dirty="0" smtClean="0"/>
              <a:t> </a:t>
            </a:r>
            <a:r>
              <a:rPr lang="en-US" sz="1400" dirty="0" err="1" smtClean="0"/>
              <a:t>kursi</a:t>
            </a:r>
            <a:r>
              <a:rPr lang="en-US" sz="1400" dirty="0" smtClean="0"/>
              <a:t> $6. </a:t>
            </a:r>
            <a:r>
              <a:rPr lang="en-US" sz="1400" dirty="0" err="1" smtClean="0"/>
              <a:t>Sekarang</a:t>
            </a:r>
            <a:r>
              <a:rPr lang="en-US" sz="1400" dirty="0" smtClean="0"/>
              <a:t> </a:t>
            </a:r>
            <a:r>
              <a:rPr lang="en-US" sz="1400" dirty="0" err="1" smtClean="0"/>
              <a:t>kita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menentukan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kombinasi</a:t>
            </a:r>
            <a:r>
              <a:rPr lang="en-US" sz="1400" dirty="0" smtClean="0"/>
              <a:t> </a:t>
            </a:r>
            <a:r>
              <a:rPr lang="en-US" sz="1400" dirty="0" err="1" smtClean="0"/>
              <a:t>terbaik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jumlah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kursi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harus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diproduksi</a:t>
            </a:r>
            <a:r>
              <a:rPr lang="en-US" sz="1400" dirty="0" smtClean="0"/>
              <a:t>, agar </a:t>
            </a:r>
            <a:r>
              <a:rPr lang="en-US" sz="1400" dirty="0" err="1" smtClean="0"/>
              <a:t>menghasilkan</a:t>
            </a:r>
            <a:r>
              <a:rPr lang="en-US" sz="1400" dirty="0" smtClean="0"/>
              <a:t> </a:t>
            </a:r>
            <a:r>
              <a:rPr lang="en-US" sz="1400" dirty="0" err="1" smtClean="0"/>
              <a:t>laba</a:t>
            </a:r>
            <a:r>
              <a:rPr lang="en-US" sz="1400" dirty="0" smtClean="0"/>
              <a:t> </a:t>
            </a:r>
            <a:r>
              <a:rPr lang="en-US" sz="1400" dirty="0" err="1" smtClean="0"/>
              <a:t>maksimal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315200" cy="4876801"/>
          </a:xfrm>
        </p:spPr>
        <p:txBody>
          <a:bodyPr/>
          <a:lstStyle/>
          <a:p>
            <a:r>
              <a:rPr lang="en-US" sz="1600" dirty="0" smtClean="0"/>
              <a:t>HMJ </a:t>
            </a:r>
            <a:r>
              <a:rPr lang="en-US" sz="1600" dirty="0" err="1" smtClean="0"/>
              <a:t>Teknik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Informatika</a:t>
            </a:r>
            <a:r>
              <a:rPr lang="en-US" sz="1600" dirty="0" smtClean="0"/>
              <a:t> UPN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memproduksi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jaket</a:t>
            </a:r>
            <a:r>
              <a:rPr lang="en-US" sz="1600" dirty="0" smtClean="0"/>
              <a:t>, </a:t>
            </a:r>
            <a:r>
              <a:rPr lang="en-US" sz="1600" dirty="0" err="1" smtClean="0"/>
              <a:t>yaitu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jaket</a:t>
            </a:r>
            <a:r>
              <a:rPr lang="en-US" sz="1600" dirty="0" smtClean="0"/>
              <a:t> Standard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jaket</a:t>
            </a:r>
            <a:r>
              <a:rPr lang="en-US" sz="1600" dirty="0" smtClean="0"/>
              <a:t> super.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jaket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jaket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Diperkirakan</a:t>
            </a:r>
            <a:r>
              <a:rPr lang="en-US" sz="1600" dirty="0" smtClean="0"/>
              <a:t> </a:t>
            </a:r>
            <a:r>
              <a:rPr lang="en-US" sz="1600" dirty="0" err="1" smtClean="0"/>
              <a:t>permintaan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standard </a:t>
            </a:r>
            <a:r>
              <a:rPr lang="en-US" sz="1600" dirty="0" err="1" smtClean="0"/>
              <a:t>maksimum</a:t>
            </a:r>
            <a:r>
              <a:rPr lang="en-US" sz="1600" dirty="0" smtClean="0"/>
              <a:t> 250 unit per </a:t>
            </a:r>
            <a:r>
              <a:rPr lang="en-US" sz="1600" dirty="0" err="1" smtClean="0"/>
              <a:t>bulan</a:t>
            </a:r>
            <a:r>
              <a:rPr lang="en-US" sz="1600" dirty="0" smtClean="0"/>
              <a:t>,</a:t>
            </a:r>
          </a:p>
          <a:p>
            <a:pPr>
              <a:buNone/>
            </a:pPr>
            <a:r>
              <a:rPr lang="sv-SE" sz="1600" dirty="0" smtClean="0"/>
              <a:t>	sedang produk super 300 unit per bulan.</a:t>
            </a:r>
          </a:p>
          <a:p>
            <a:pPr>
              <a:buNone/>
            </a:pPr>
            <a:r>
              <a:rPr lang="sv-SE" sz="1600" dirty="0" smtClean="0"/>
              <a:t>	Sumbangan keuntungan untuk produk standard sebesar Rp 400 per unit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Super </a:t>
            </a:r>
            <a:r>
              <a:rPr lang="en-US" sz="1600" dirty="0" err="1" smtClean="0"/>
              <a:t>Rp</a:t>
            </a:r>
            <a:r>
              <a:rPr lang="en-US" sz="1600" dirty="0" smtClean="0"/>
              <a:t> 300 per unit.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Berapa</a:t>
            </a:r>
            <a:r>
              <a:rPr lang="en-US" sz="1600" dirty="0" smtClean="0"/>
              <a:t> </a:t>
            </a:r>
            <a:r>
              <a:rPr lang="en-US" sz="1600" dirty="0" err="1" smtClean="0"/>
              <a:t>kapasitas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optimum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supaya</a:t>
            </a:r>
            <a:r>
              <a:rPr lang="en-US" sz="1600" dirty="0" smtClean="0"/>
              <a:t> </a:t>
            </a:r>
            <a:r>
              <a:rPr lang="en-US" sz="1600" dirty="0" err="1" smtClean="0"/>
              <a:t>diperoleh</a:t>
            </a:r>
            <a:r>
              <a:rPr lang="en-US" sz="1600" dirty="0" smtClean="0"/>
              <a:t> </a:t>
            </a:r>
            <a:r>
              <a:rPr lang="en-US" sz="1600" dirty="0" err="1" smtClean="0"/>
              <a:t>keuntungan</a:t>
            </a:r>
            <a:r>
              <a:rPr lang="en-US" sz="1600" dirty="0" smtClean="0"/>
              <a:t> </a:t>
            </a:r>
            <a:r>
              <a:rPr lang="en-US" sz="1600" dirty="0" err="1" smtClean="0"/>
              <a:t>maksimum</a:t>
            </a:r>
            <a:r>
              <a:rPr lang="en-US" sz="1600" dirty="0" smtClean="0"/>
              <a:t> ?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990850"/>
            <a:ext cx="6515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1"/>
            <a:ext cx="7315200" cy="4648200"/>
          </a:xfrm>
        </p:spPr>
        <p:txBody>
          <a:bodyPr/>
          <a:lstStyle/>
          <a:p>
            <a:pPr marL="304800" indent="-304800">
              <a:buSzTx/>
            </a:pPr>
            <a:r>
              <a:rPr lang="id-ID" dirty="0" smtClean="0"/>
              <a:t>Gambarkan grafik 4x+3y=12, 4x+3y&lt;=12, </a:t>
            </a:r>
          </a:p>
          <a:p>
            <a:pPr marL="304800" indent="-304800">
              <a:buSzTx/>
              <a:buNone/>
            </a:pPr>
            <a:r>
              <a:rPr lang="id-ID" dirty="0" smtClean="0"/>
              <a:t>	 4x+3y&gt;=12</a:t>
            </a:r>
          </a:p>
          <a:p>
            <a:pPr marL="304800" indent="-304800">
              <a:buSzTx/>
              <a:buNone/>
            </a:pPr>
            <a:endParaRPr lang="id-ID" dirty="0" smtClean="0"/>
          </a:p>
          <a:p>
            <a:pPr marL="304800" indent="-304800">
              <a:buSzTx/>
            </a:pPr>
            <a:r>
              <a:rPr lang="id-ID" dirty="0" smtClean="0"/>
              <a:t>Gambarkan grafik 2x&lt;=8</a:t>
            </a:r>
          </a:p>
          <a:p>
            <a:pPr marL="304800" indent="-304800">
              <a:buSzTx/>
              <a:buNone/>
            </a:pPr>
            <a:r>
              <a:rPr lang="id-ID" dirty="0" smtClean="0"/>
              <a:t>                              3y&lt;=15</a:t>
            </a:r>
          </a:p>
          <a:p>
            <a:pPr marL="304800" indent="-304800">
              <a:buSzTx/>
              <a:buNone/>
            </a:pPr>
            <a:r>
              <a:rPr lang="id-ID" dirty="0" smtClean="0"/>
              <a:t>                              6x+5y&lt;=30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solidFill>
                  <a:schemeClr val="accent1">
                    <a:lumMod val="50000"/>
                  </a:schemeClr>
                </a:solidFill>
              </a:rPr>
              <a:t>Identitas Mata Kuliah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sz="1800" dirty="0" smtClean="0"/>
          </a:p>
          <a:p>
            <a:pPr>
              <a:lnSpc>
                <a:spcPct val="150000"/>
              </a:lnSpc>
            </a:pP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</a:rPr>
              <a:t>Nama Mata Kuliah 	: Riset Operasi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</a:rPr>
              <a:t>Kode Mata Kuliah	: IF 36315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</a:rPr>
              <a:t>Kredit		: 3 SKS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</a:rPr>
              <a:t>Semester 		: V</a:t>
            </a:r>
          </a:p>
          <a:p>
            <a:pPr>
              <a:lnSpc>
                <a:spcPct val="150000"/>
              </a:lnSpc>
            </a:pP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</a:rPr>
              <a:t>Jurusa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</a:rPr>
              <a:t>		: Teknik  Informatika/S1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en-US" sz="4000" dirty="0" err="1" smtClean="0"/>
              <a:t>Aturan</a:t>
            </a:r>
            <a:r>
              <a:rPr lang="en-US" sz="4000" dirty="0" smtClean="0"/>
              <a:t> </a:t>
            </a:r>
            <a:r>
              <a:rPr lang="en-US" sz="4000" dirty="0" err="1" smtClean="0"/>
              <a:t>Perkuliahan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Kehadiran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minimal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perkuliahan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80 %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total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pertemuan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kelas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kecuali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sakit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ijin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tertulis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ujian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perbaikan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Ujian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susulan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diijinkan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ijin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autentik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ditunjukkan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setelah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ujian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tugas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dikerjakan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diserahkan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tepat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ditentukan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alasan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keterlambatan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pengurangan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diterima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sekali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Mahasiswa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terlambat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diperkenankan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masuk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kelas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Mahasiswa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id-ID" sz="1800" dirty="0" smtClean="0">
                <a:solidFill>
                  <a:schemeClr val="tx1"/>
                </a:solidFill>
              </a:rPr>
              <a:t> dapat memodelkan perma-salahan yang berkaitan dengan optimasi ke dalam bentuk model matematika, </a:t>
            </a:r>
          </a:p>
          <a:p>
            <a:pPr>
              <a:lnSpc>
                <a:spcPct val="150000"/>
              </a:lnSpc>
            </a:pPr>
            <a:r>
              <a:rPr lang="id-ID" sz="1800" dirty="0" smtClean="0">
                <a:solidFill>
                  <a:schemeClr val="tx1"/>
                </a:solidFill>
              </a:rPr>
              <a:t>Menggunakan teknik-teknik operasi untuk menyelesaikan permasalahan Program Linear, Transportasi dan Analisis Jaringan </a:t>
            </a:r>
          </a:p>
          <a:p>
            <a:pPr>
              <a:lnSpc>
                <a:spcPct val="150000"/>
              </a:lnSpc>
            </a:pPr>
            <a:r>
              <a:rPr lang="id-ID" sz="1800" dirty="0" smtClean="0">
                <a:solidFill>
                  <a:schemeClr val="tx1"/>
                </a:solidFill>
              </a:rPr>
              <a:t>Menginterpretasikan hasil penyelesaian dari model matematika sebagai langkah awal dalam mengambil keputusan.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Tjutju. T, Achmad D, Operations Research (Model-model pengambilan Keputusan ), Sinar Baru Algensindo, Bandung 2002.</a:t>
            </a:r>
          </a:p>
          <a:p>
            <a:pPr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Bronson, R., Hans J. Wospakrik (Alih bahasa), Teori dan Soal-Soal Operation Research, Seri Buku Schaum, Erlangga </a:t>
            </a:r>
          </a:p>
          <a:p>
            <a:endParaRPr lang="id-ID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Taha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Hamdy</a:t>
            </a:r>
            <a:r>
              <a:rPr lang="en-US" sz="1800" dirty="0" smtClean="0">
                <a:solidFill>
                  <a:schemeClr val="tx1"/>
                </a:solidFill>
              </a:rPr>
              <a:t> A. Operation Research, An Introduction. McMillan </a:t>
            </a:r>
            <a:r>
              <a:rPr lang="en-US" sz="1800" dirty="0" err="1" smtClean="0">
                <a:solidFill>
                  <a:schemeClr val="tx1"/>
                </a:solidFill>
              </a:rPr>
              <a:t>Publisihing</a:t>
            </a:r>
            <a:r>
              <a:rPr lang="en-US" sz="1800" dirty="0" smtClean="0">
                <a:solidFill>
                  <a:schemeClr val="tx1"/>
                </a:solidFill>
              </a:rPr>
              <a:t> Co,</a:t>
            </a:r>
            <a:r>
              <a:rPr lang="id-ID" sz="1800" dirty="0" smtClean="0">
                <a:solidFill>
                  <a:schemeClr val="tx1"/>
                </a:solidFill>
              </a:rPr>
              <a:t> 1992</a:t>
            </a:r>
          </a:p>
          <a:p>
            <a:pPr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FrederickS. Hiller &amp; Gerald J. Lieberman, Introduction to Operation Research Jilid 1, Terjemahan, Penerbit Andi, 2008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Gambaran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Umum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Materi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Kuliah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7315200" cy="3870325"/>
          </a:xfrm>
        </p:spPr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Gambaran Umum Riset Operasi</a:t>
            </a:r>
          </a:p>
          <a:p>
            <a:pPr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Program Linear (PL)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Pemodelan Matematika</a:t>
            </a:r>
          </a:p>
          <a:p>
            <a:pPr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Pemecahan Masalah Program Linear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Metode penyelesaian PL     (Grafis,Simpleks,Big M, Dua Phase)</a:t>
            </a:r>
          </a:p>
          <a:p>
            <a:pPr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Teori Dualitas</a:t>
            </a:r>
          </a:p>
          <a:p>
            <a:pPr lvl="0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Hubungan Primal Dual</a:t>
            </a:r>
          </a:p>
          <a:p>
            <a:pPr lvl="0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 	- Sifat Primal Dual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Metode Dual Simpleks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1"/>
            <a:ext cx="7315200" cy="4724400"/>
          </a:xfrm>
        </p:spPr>
        <p:txBody>
          <a:bodyPr/>
          <a:lstStyle/>
          <a:p>
            <a:r>
              <a:rPr lang="id-ID" sz="1800" dirty="0" smtClean="0">
                <a:solidFill>
                  <a:schemeClr val="tx1"/>
                </a:solidFill>
              </a:rPr>
              <a:t>Analisis Sensitivitas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Tansportasi</a:t>
            </a:r>
          </a:p>
          <a:p>
            <a:pPr lvl="0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</a:t>
            </a:r>
            <a:r>
              <a:rPr lang="en-US" sz="1800" dirty="0" err="1" smtClean="0">
                <a:solidFill>
                  <a:schemeClr val="tx1"/>
                </a:solidFill>
              </a:rPr>
              <a:t>Penentuan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Solusi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fisibel</a:t>
            </a:r>
            <a:r>
              <a:rPr lang="en-US" sz="1800" dirty="0" smtClean="0">
                <a:solidFill>
                  <a:schemeClr val="tx1"/>
                </a:solidFill>
              </a:rPr>
              <a:t> basis </a:t>
            </a:r>
            <a:r>
              <a:rPr lang="en-US" sz="1800" dirty="0" err="1" smtClean="0">
                <a:solidFill>
                  <a:schemeClr val="tx1"/>
                </a:solidFill>
              </a:rPr>
              <a:t>awal</a:t>
            </a:r>
            <a:endParaRPr lang="id-ID" sz="1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</a:rPr>
              <a:t>Metode</a:t>
            </a:r>
            <a:r>
              <a:rPr lang="en-US" sz="1800" dirty="0" smtClean="0">
                <a:solidFill>
                  <a:schemeClr val="tx1"/>
                </a:solidFill>
              </a:rPr>
              <a:t> Northwest corner</a:t>
            </a:r>
            <a:r>
              <a:rPr lang="id-ID" sz="1800" dirty="0" smtClean="0">
                <a:solidFill>
                  <a:schemeClr val="tx1"/>
                </a:solidFill>
              </a:rPr>
              <a:t>, Least Cost, Vogel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Penentuan </a:t>
            </a:r>
            <a:r>
              <a:rPr lang="en-US" sz="1800" dirty="0" smtClean="0">
                <a:solidFill>
                  <a:schemeClr val="tx1"/>
                </a:solidFill>
              </a:rPr>
              <a:t>entering &amp; leaving variable</a:t>
            </a:r>
            <a:endParaRPr lang="id-ID" sz="1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tx1"/>
                </a:solidFill>
              </a:rPr>
              <a:t>Metode</a:t>
            </a:r>
            <a:r>
              <a:rPr lang="en-US" sz="1800" dirty="0" smtClean="0">
                <a:solidFill>
                  <a:schemeClr val="tx1"/>
                </a:solidFill>
              </a:rPr>
              <a:t> S</a:t>
            </a:r>
            <a:r>
              <a:rPr lang="id-ID" sz="1800" dirty="0" smtClean="0">
                <a:solidFill>
                  <a:schemeClr val="tx1"/>
                </a:solidFill>
              </a:rPr>
              <a:t>tepping Stone, Multiplier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Model Penugasan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Metode Hungarian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d-ID" sz="1800" dirty="0" smtClean="0">
              <a:solidFill>
                <a:schemeClr val="tx1"/>
              </a:solidFill>
            </a:endParaRPr>
          </a:p>
          <a:p>
            <a:r>
              <a:rPr lang="id-ID" sz="1800" dirty="0" smtClean="0">
                <a:solidFill>
                  <a:schemeClr val="tx1"/>
                </a:solidFill>
              </a:rPr>
              <a:t>Analisis Jaringan</a:t>
            </a:r>
          </a:p>
          <a:p>
            <a:pPr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	- Minimum Spanning Tree, Rute terpendek, Aliran Maksimum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Pengantar</a:t>
            </a:r>
            <a:r>
              <a:rPr lang="en-US" sz="3600" dirty="0" smtClean="0"/>
              <a:t> </a:t>
            </a:r>
            <a:r>
              <a:rPr lang="en-US" sz="3600" dirty="0" err="1" smtClean="0"/>
              <a:t>Riset</a:t>
            </a:r>
            <a:r>
              <a:rPr lang="en-US" sz="3600" dirty="0" smtClean="0"/>
              <a:t> </a:t>
            </a:r>
            <a:r>
              <a:rPr lang="en-US" sz="3600" dirty="0" err="1" smtClean="0"/>
              <a:t>Operasi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1"/>
            <a:ext cx="73152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Riset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Operasi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memformulasikan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merumuskan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nb-N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permasalahan </a:t>
            </a:r>
            <a:r>
              <a:rPr lang="nb-NO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sehari-hari baik mengenai bisnis, ekonomi, sosial maupun </a:t>
            </a:r>
            <a:r>
              <a:rPr lang="nb-N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bidang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pemodelan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matematis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mendapatkan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solusi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optimal,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diantara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keterbatasan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keterbatasan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CONTOH RISET OPERASI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Keterbatasan bahan baku pembuatan barang yang dikaitkan dengan keuntungan yang ingin dimaksimalkan/biaya yang ingin diminimalkan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Keterbatasan tempat penyimpanan dapat menampung produk-produk yang dihasilkan pabrik sehingga biaya yang digunakan minimal dan penggunaan gudang maksimal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endParaRPr lang="id-ID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600" dirty="0"/>
              <a:t>	</a:t>
            </a: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Penerapan</a:t>
            </a:r>
            <a:r>
              <a:rPr lang="en-US" sz="4000" dirty="0" smtClean="0"/>
              <a:t> RO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1"/>
            <a:ext cx="7315200" cy="4191000"/>
          </a:xfrm>
        </p:spPr>
        <p:txBody>
          <a:bodyPr/>
          <a:lstStyle/>
          <a:p>
            <a:pPr marL="514350" indent="-514350">
              <a:buSzTx/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</a:rPr>
              <a:t>Akuntansi dan Keuangan</a:t>
            </a:r>
          </a:p>
          <a:p>
            <a:pPr marL="514350" indent="-51435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Pengalokasian modal investasi</a:t>
            </a:r>
          </a:p>
          <a:p>
            <a:pPr marL="514350" indent="-51435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Penentuan jumlah kelayakan kredit</a:t>
            </a:r>
          </a:p>
          <a:p>
            <a:pPr marL="514350" indent="-514350">
              <a:buSzTx/>
              <a:buNone/>
            </a:pPr>
            <a:endParaRPr lang="id-ID" sz="1600" dirty="0" smtClean="0">
              <a:solidFill>
                <a:schemeClr val="tx1"/>
              </a:solidFill>
            </a:endParaRPr>
          </a:p>
          <a:p>
            <a:pPr marL="514350" indent="-514350">
              <a:buSzTx/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</a:rPr>
              <a:t>Pemasaran</a:t>
            </a:r>
          </a:p>
          <a:p>
            <a:pPr marL="514350" indent="-51435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Penentuan kombinasi produk terbaik    berdasarkan permintaan pasar</a:t>
            </a:r>
          </a:p>
          <a:p>
            <a:pPr marL="514350" indent="-51435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Alokasi iklan di berbagai media</a:t>
            </a:r>
          </a:p>
          <a:p>
            <a:pPr marL="514350" indent="-51435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Penugasan tenaga penjual ke wilayah pemasaran secara efektif</a:t>
            </a:r>
          </a:p>
          <a:p>
            <a:pPr marL="514350" indent="-51435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Penempatan lokasi gudang yg meminimumkan biaya distribusi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14350" indent="-514350">
              <a:buSzTx/>
              <a:buNone/>
            </a:pPr>
            <a:endParaRPr lang="id-ID" sz="1600" dirty="0" smtClean="0">
              <a:solidFill>
                <a:schemeClr val="tx1"/>
              </a:solidFill>
            </a:endParaRPr>
          </a:p>
          <a:p>
            <a:pPr marL="304800" indent="-304800">
              <a:buSzTx/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</a:rPr>
              <a:t>Operasi produksi</a:t>
            </a:r>
          </a:p>
          <a:p>
            <a:pPr marL="304800" indent="-30480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Meminimumkan persediaan</a:t>
            </a:r>
          </a:p>
          <a:p>
            <a:pPr marL="304800" indent="-30480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Peningkatan kualitas operasi manufaktur</a:t>
            </a:r>
          </a:p>
          <a:p>
            <a:pPr marL="304800" indent="-304800">
              <a:buSzTx/>
              <a:buNone/>
            </a:pPr>
            <a:r>
              <a:rPr lang="id-ID" sz="1600" dirty="0" smtClean="0">
                <a:solidFill>
                  <a:schemeClr val="tx1"/>
                </a:solidFill>
              </a:rPr>
              <a:t>	- Penentuan bahan baku yang paling ekonomis bagi kebutuhan pelanggan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382E46"/>
      </a:lt2>
      <a:accent1>
        <a:srgbClr val="B40940"/>
      </a:accent1>
      <a:accent2>
        <a:srgbClr val="D2A13B"/>
      </a:accent2>
      <a:accent3>
        <a:srgbClr val="FFFFFF"/>
      </a:accent3>
      <a:accent4>
        <a:srgbClr val="404040"/>
      </a:accent4>
      <a:accent5>
        <a:srgbClr val="D6AAAF"/>
      </a:accent5>
      <a:accent6>
        <a:srgbClr val="BE9135"/>
      </a:accent6>
      <a:hlink>
        <a:srgbClr val="5A3D8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B41D4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A2637"/>
        </a:lt2>
        <a:accent1>
          <a:srgbClr val="382E46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AEADB0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382E46"/>
        </a:lt2>
        <a:accent1>
          <a:srgbClr val="B40940"/>
        </a:accent1>
        <a:accent2>
          <a:srgbClr val="D2A13B"/>
        </a:accent2>
        <a:accent3>
          <a:srgbClr val="FFFFFF"/>
        </a:accent3>
        <a:accent4>
          <a:srgbClr val="404040"/>
        </a:accent4>
        <a:accent5>
          <a:srgbClr val="D6AAAF"/>
        </a:accent5>
        <a:accent6>
          <a:srgbClr val="BE9135"/>
        </a:accent6>
        <a:hlink>
          <a:srgbClr val="5A3D8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362</TotalTime>
  <Words>399</Words>
  <Application>Microsoft Office PowerPoint</Application>
  <PresentationFormat>On-screen Show (4:3)</PresentationFormat>
  <Paragraphs>115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powerpoint-template</vt:lpstr>
      <vt:lpstr>RISET OPERASI  Oleh : Inne Novita Sari</vt:lpstr>
      <vt:lpstr>Identitas Mata Kuliah</vt:lpstr>
      <vt:lpstr>Aturan Perkuliahan</vt:lpstr>
      <vt:lpstr>Tujuan Mata Kuliah</vt:lpstr>
      <vt:lpstr>Referensi</vt:lpstr>
      <vt:lpstr>Gambaran Umum Materi Kuliah</vt:lpstr>
      <vt:lpstr>Slide 7</vt:lpstr>
      <vt:lpstr>Pengantar Riset Operasi</vt:lpstr>
      <vt:lpstr>Penerapan RO</vt:lpstr>
      <vt:lpstr>Pemodelan Matematis</vt:lpstr>
      <vt:lpstr>Contoh pemodelan matematis sederhana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RISET OPERASI  Oleh : Inne Novita Sari</dc:title>
  <dc:creator>Hp</dc:creator>
  <cp:lastModifiedBy>Hp</cp:lastModifiedBy>
  <cp:revision>19</cp:revision>
  <dcterms:created xsi:type="dcterms:W3CDTF">2012-09-09T14:33:23Z</dcterms:created>
  <dcterms:modified xsi:type="dcterms:W3CDTF">2012-09-12T03:13:07Z</dcterms:modified>
</cp:coreProperties>
</file>