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57" r:id="rId4"/>
    <p:sldId id="266" r:id="rId5"/>
    <p:sldId id="292" r:id="rId6"/>
    <p:sldId id="293" r:id="rId7"/>
    <p:sldId id="258" r:id="rId8"/>
    <p:sldId id="408" r:id="rId9"/>
    <p:sldId id="259" r:id="rId10"/>
    <p:sldId id="267" r:id="rId11"/>
    <p:sldId id="268" r:id="rId12"/>
    <p:sldId id="326" r:id="rId13"/>
    <p:sldId id="383" r:id="rId14"/>
    <p:sldId id="327" r:id="rId15"/>
    <p:sldId id="328" r:id="rId16"/>
    <p:sldId id="329" r:id="rId17"/>
    <p:sldId id="273" r:id="rId18"/>
    <p:sldId id="399" r:id="rId19"/>
    <p:sldId id="386" r:id="rId20"/>
    <p:sldId id="401" r:id="rId21"/>
    <p:sldId id="387" r:id="rId22"/>
    <p:sldId id="330" r:id="rId23"/>
    <p:sldId id="367" r:id="rId24"/>
    <p:sldId id="404" r:id="rId25"/>
    <p:sldId id="406" r:id="rId26"/>
    <p:sldId id="409" r:id="rId27"/>
    <p:sldId id="405" r:id="rId28"/>
    <p:sldId id="407" r:id="rId29"/>
    <p:sldId id="285" r:id="rId30"/>
    <p:sldId id="286" r:id="rId31"/>
    <p:sldId id="26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93" autoAdjust="0"/>
    <p:restoredTop sz="92773" autoAdjust="0"/>
  </p:normalViewPr>
  <p:slideViewPr>
    <p:cSldViewPr>
      <p:cViewPr varScale="1">
        <p:scale>
          <a:sx n="72" d="100"/>
          <a:sy n="72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92B3B-D207-4719-B985-B726E96575DF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E647-BD40-4C3F-98C9-FE1943A96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82E2-33EC-4D62-B2CF-0260D401D73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B825-7D69-4B96-8EED-2C26F7159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B825-7D69-4B96-8EED-2C26F7159A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CA676-9C61-415C-82E4-CAE63035224C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1FF87-61D4-42E0-A4CB-C2B6FAE868E8}" type="slidenum">
              <a:rPr lang="en-US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10100" cy="34575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226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33322-8C1D-4A3A-AEEC-B960ED760E57}" type="slidenum">
              <a:rPr lang="en-US"/>
              <a:pPr/>
              <a:t>22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B4754-620A-42F0-B8B8-6AAC85EBF99B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B825-7D69-4B96-8EED-2C26F7159A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63EC0-B36E-4BE0-A46B-F00361F025A0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FD7AA-A9ED-4F21-AE4A-0EFB731407C4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B825-7D69-4B96-8EED-2C26F7159A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9F087-7483-49ED-AC3D-9610530CD37C}" type="slidenum">
              <a:rPr lang="en-US"/>
              <a:pPr/>
              <a:t>12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range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 </a:t>
            </a:r>
            <a:r>
              <a:rPr lang="en-US" dirty="0" err="1" smtClean="0"/>
              <a:t>sampai</a:t>
            </a:r>
            <a:r>
              <a:rPr lang="en-US" dirty="0" smtClean="0"/>
              <a:t> 255.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image, </a:t>
            </a:r>
            <a:r>
              <a:rPr lang="en-US" dirty="0" err="1" smtClean="0"/>
              <a:t>dimana</a:t>
            </a:r>
            <a:r>
              <a:rPr lang="en-US" dirty="0" smtClean="0"/>
              <a:t> 8 bit =</a:t>
            </a:r>
            <a:r>
              <a:rPr lang="en-US" baseline="0" dirty="0" smtClean="0"/>
              <a:t> 256 tones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grayscales.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B825-7D69-4B96-8EED-2C26F7159A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4B3CC-34C2-4D2D-B7EF-3173E246761D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>
                <a:latin typeface="Arial" charset="0"/>
              </a:rPr>
              <a:t>Real world is continuous – an image is simply a digital approximation of this.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8900" y="1033463"/>
            <a:ext cx="5024438" cy="13081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6088" y="4268788"/>
            <a:ext cx="4598987" cy="11017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06375" y="6334125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EFA919-98A4-463D-ABD5-9C4A636C8231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97225" y="6346825"/>
            <a:ext cx="3049588" cy="458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75513" y="6338888"/>
            <a:ext cx="1677987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BD2824-7251-4DFE-A2D5-5564A1C107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7972E-C269-40CB-A58A-52089285F68A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F915-740F-4B69-B0A6-D607CC1096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68263"/>
            <a:ext cx="2195513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" y="68263"/>
            <a:ext cx="6438900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BE709-FABB-485D-A417-BB60D2EA39A2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FD92-C915-41E1-B33D-DDCF2C179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6375" y="68263"/>
            <a:ext cx="8786813" cy="599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6375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5B415-EBCF-4644-995B-47CF45534DA7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800" y="62658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38988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E07C18-7FA1-4552-86CE-238044B1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ED0DD-99BE-4852-B93B-5DC9D9E10A6C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AFD2-940B-4F43-8E83-D5CCCCF9D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165D7-C159-4039-9898-CC91A4FCCD81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5CA19-A8CD-4625-A0BF-B651A53B47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169988"/>
            <a:ext cx="4316413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169988"/>
            <a:ext cx="4318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8D5EA-3C4E-45C6-8274-726085411E14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E158-6B66-4F6D-BE92-BDA6002F01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3A3BC-7662-44D5-B511-7EDF558B8614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7AE2-6BB2-49B7-865B-E55D101105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48085-D918-49AA-AE35-B2AD0DF687F3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28B15-BFE5-4E0E-92FE-3C0DD7CB1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E90ED-19A0-4207-882B-B63FC5350263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CDB4-2179-49A3-BC68-D12A876EC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96B81-426C-41CF-8770-A2D8607C1C5C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5D6E-18B5-44B6-BFE7-1FF767F06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69C7-99B1-4D5D-88DD-4E1D97523135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2330-F75E-45E2-BF0C-E502F213A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68263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169988"/>
            <a:ext cx="87868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F36DA4F5-FB03-482E-9E74-6D717AC17246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5800" y="62658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8988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6B08AB8-0B2B-48DF-B5FB-841C332F50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grafikacitra@gmail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rbf/BOOKS/VERN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homepages.inf.ed.ac.uk/rbf/BOOKS/VERNON/toc.htm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e.org/details/Lectures_on_Image_Process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033463"/>
            <a:ext cx="5418138" cy="13081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IMAGE PROCESSING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57600" y="4419600"/>
            <a:ext cx="5638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KK</a:t>
            </a:r>
            <a:r>
              <a:rPr lang="en-US" sz="2600" b="1" kern="0" baseline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-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Komputasi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dan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Kecerdasan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Buatan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Teknik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Komputer</a:t>
            </a:r>
            <a:endParaRPr lang="en-US" sz="2600" b="1" kern="0" dirty="0" smtClean="0">
              <a:solidFill>
                <a:srgbClr val="7030A0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Universitas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Komputer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Indonesia-UNIKOM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05600" y="2743200"/>
            <a:ext cx="2209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John Adler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06374" y="6334124"/>
            <a:ext cx="2613025" cy="523875"/>
          </a:xfrm>
        </p:spPr>
        <p:txBody>
          <a:bodyPr/>
          <a:lstStyle/>
          <a:p>
            <a:fld id="{4DAE4491-C69C-4A19-9D4D-6058E4559F38}" type="datetime2">
              <a:rPr lang="en-US" altLang="en-US" b="1" smtClean="0">
                <a:solidFill>
                  <a:srgbClr val="FF0000"/>
                </a:solidFill>
              </a:rPr>
              <a:pPr/>
              <a:t>Saturday, September 21, 2013</a:t>
            </a:fld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BD2824-7251-4DFE-A2D5-5564A1C107F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6375" y="68263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Rincian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Materi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IP [16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minggu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]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6375" y="914400"/>
            <a:ext cx="3984625" cy="568801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1. 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Pendahuluan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: Image Processing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100" kern="0" dirty="0" smtClean="0">
                <a:latin typeface="Berlin Sans FB" pitchFamily="34" charset="0"/>
              </a:rPr>
              <a:t>2. Format Citra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Citra </a:t>
            </a:r>
            <a:r>
              <a:rPr lang="en-US" sz="2100" kern="0" dirty="0" err="1" smtClean="0">
                <a:latin typeface="Berlin Sans FB" pitchFamily="34" charset="0"/>
              </a:rPr>
              <a:t>Berwarna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Citra Gray-scale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Citra </a:t>
            </a:r>
            <a:r>
              <a:rPr lang="en-US" sz="2100" kern="0" dirty="0" err="1" smtClean="0">
                <a:latin typeface="Berlin Sans FB" pitchFamily="34" charset="0"/>
              </a:rPr>
              <a:t>Biner</a:t>
            </a:r>
            <a:endParaRPr lang="en-US" sz="2100" kern="0" dirty="0" smtClean="0">
              <a:latin typeface="Berlin Sans FB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100" kern="0" dirty="0" smtClean="0">
                <a:latin typeface="Berlin Sans FB" pitchFamily="34" charset="0"/>
              </a:rPr>
              <a:t>3. </a:t>
            </a:r>
            <a:r>
              <a:rPr lang="en-US" sz="2100" kern="0" dirty="0" err="1" smtClean="0">
                <a:latin typeface="Berlin Sans FB" pitchFamily="34" charset="0"/>
              </a:rPr>
              <a:t>Transformasi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Derajat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Keabuan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Binerisasi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Transformasi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Spasial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Inversi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Brightness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Kontras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Auto Level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4. Histogram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Histogram </a:t>
            </a:r>
            <a:r>
              <a:rPr lang="en-US" sz="2100" kern="0" dirty="0" err="1" smtClean="0">
                <a:latin typeface="Berlin Sans FB" pitchFamily="34" charset="0"/>
              </a:rPr>
              <a:t>pada</a:t>
            </a:r>
            <a:r>
              <a:rPr lang="en-US" sz="2100" kern="0" dirty="0" smtClean="0">
                <a:latin typeface="Berlin Sans FB" pitchFamily="34" charset="0"/>
              </a:rPr>
              <a:t> Citra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Perataan</a:t>
            </a:r>
            <a:r>
              <a:rPr lang="en-US" sz="2100" kern="0" dirty="0" smtClean="0">
                <a:latin typeface="Berlin Sans FB" pitchFamily="34" charset="0"/>
              </a:rPr>
              <a:t> Histogram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91000" y="914400"/>
            <a:ext cx="4648200" cy="56880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000" kern="0" dirty="0" smtClean="0">
                <a:latin typeface="Berlin Sans FB" pitchFamily="34" charset="0"/>
              </a:rPr>
              <a:t>5. </a:t>
            </a:r>
            <a:r>
              <a:rPr lang="en-US" sz="2000" kern="0" dirty="0" err="1" smtClean="0">
                <a:latin typeface="Berlin Sans FB" pitchFamily="34" charset="0"/>
              </a:rPr>
              <a:t>Transformasi</a:t>
            </a:r>
            <a:r>
              <a:rPr lang="en-US" sz="2000" kern="0" dirty="0" smtClean="0">
                <a:latin typeface="Berlin Sans FB" pitchFamily="34" charset="0"/>
              </a:rPr>
              <a:t> Fourier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err="1" smtClean="0">
                <a:latin typeface="Berlin Sans FB" pitchFamily="34" charset="0"/>
              </a:rPr>
              <a:t>Transformasi</a:t>
            </a:r>
            <a:r>
              <a:rPr lang="en-US" sz="2000" kern="0" dirty="0" smtClean="0">
                <a:latin typeface="Berlin Sans FB" pitchFamily="34" charset="0"/>
              </a:rPr>
              <a:t> Fourier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DFT (Discrete Fourier Transform)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DCT (Discrete Cosine Transform)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FFT (Fast Fourier Transform)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6. Filter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pada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Citra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err="1" smtClean="0">
                <a:latin typeface="Berlin Sans FB" pitchFamily="34" charset="0"/>
              </a:rPr>
              <a:t>Konsep</a:t>
            </a:r>
            <a:r>
              <a:rPr lang="en-US" sz="2000" kern="0" dirty="0" smtClean="0">
                <a:latin typeface="Berlin Sans FB" pitchFamily="34" charset="0"/>
              </a:rPr>
              <a:t> Filter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err="1" smtClean="0">
                <a:latin typeface="Berlin Sans FB" pitchFamily="34" charset="0"/>
              </a:rPr>
              <a:t>Konvolusi</a:t>
            </a:r>
            <a:endParaRPr lang="en-US" sz="20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Low Pass Filter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High Pass Filter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Berlin Sans FB" pitchFamily="34" charset="0"/>
              </a:rPr>
              <a:t>7. Generate Noise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Berlin Sans FB" pitchFamily="34" charset="0"/>
              </a:rPr>
              <a:t>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Reduksi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Noise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pada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Citra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Pseudo Noise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Filter Rata-rata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Filter Gaussian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kern="0" dirty="0" smtClean="0">
                <a:latin typeface="Berlin Sans FB" pitchFamily="34" charset="0"/>
              </a:rPr>
              <a:t>Filter Median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C18-7FA1-4552-86CE-238044B15E1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6375" y="68263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Rincian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Materi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IP [16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minggu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] [Continued…]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67200" y="838200"/>
            <a:ext cx="3984625" cy="568801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100" kern="0" dirty="0" smtClean="0">
                <a:latin typeface="Berlin Sans FB" pitchFamily="34" charset="0"/>
              </a:rPr>
              <a:t>12. </a:t>
            </a:r>
            <a:r>
              <a:rPr lang="en-US" sz="2100" kern="0" dirty="0" err="1" smtClean="0">
                <a:latin typeface="Berlin Sans FB" pitchFamily="34" charset="0"/>
              </a:rPr>
              <a:t>Thresholding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Segmentasi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Derajat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Keabuan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Adaptive </a:t>
            </a:r>
            <a:r>
              <a:rPr lang="en-US" sz="2100" kern="0" dirty="0" err="1" smtClean="0">
                <a:latin typeface="Berlin Sans FB" pitchFamily="34" charset="0"/>
              </a:rPr>
              <a:t>Thresholding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Segmentasi</a:t>
            </a:r>
            <a:r>
              <a:rPr lang="en-US" sz="2100" kern="0" dirty="0" smtClean="0">
                <a:latin typeface="Berlin Sans FB" pitchFamily="34" charset="0"/>
              </a:rPr>
              <a:t> Area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100" kern="0" dirty="0" smtClean="0">
                <a:latin typeface="Berlin Sans FB" pitchFamily="34" charset="0"/>
              </a:rPr>
              <a:t>13. Histogram </a:t>
            </a:r>
            <a:r>
              <a:rPr lang="en-US" sz="2100" kern="0" dirty="0" err="1" smtClean="0">
                <a:latin typeface="Berlin Sans FB" pitchFamily="34" charset="0"/>
              </a:rPr>
              <a:t>Proyeksi</a:t>
            </a:r>
            <a:endParaRPr lang="en-US" sz="2100" kern="0" dirty="0" smtClean="0">
              <a:latin typeface="Berlin Sans FB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100" kern="0" dirty="0" smtClean="0">
                <a:latin typeface="Berlin Sans FB" pitchFamily="34" charset="0"/>
              </a:rPr>
              <a:t>14. Thinning </a:t>
            </a:r>
            <a:r>
              <a:rPr lang="en-US" sz="2100" kern="0" dirty="0" err="1" smtClean="0">
                <a:latin typeface="Berlin Sans FB" pitchFamily="34" charset="0"/>
              </a:rPr>
              <a:t>dan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Skeletoning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Thinning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Skeletoning</a:t>
            </a:r>
            <a:endParaRPr lang="en-US" sz="2100" kern="0" dirty="0" smtClean="0">
              <a:latin typeface="Berlin Sans FB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100" kern="0" dirty="0" smtClean="0">
                <a:latin typeface="Berlin Sans FB" pitchFamily="34" charset="0"/>
              </a:rPr>
              <a:t>15. </a:t>
            </a:r>
            <a:r>
              <a:rPr lang="en-US" sz="2100" kern="0" dirty="0" err="1" smtClean="0">
                <a:latin typeface="Berlin Sans FB" pitchFamily="34" charset="0"/>
              </a:rPr>
              <a:t>Aplikasi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Pengolahan</a:t>
            </a:r>
            <a:r>
              <a:rPr lang="en-US" sz="2100" kern="0" dirty="0" smtClean="0">
                <a:latin typeface="Berlin Sans FB" pitchFamily="34" charset="0"/>
              </a:rPr>
              <a:t> Citra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Image Retrieval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Pengenalan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Angka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Deteksi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Kulit</a:t>
            </a:r>
            <a:endParaRPr lang="en-US" sz="2100" kern="0" dirty="0" smtClean="0">
              <a:latin typeface="Berlin Sans FB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100" kern="0" dirty="0" smtClean="0">
                <a:latin typeface="Berlin Sans FB" pitchFamily="34" charset="0"/>
              </a:rPr>
              <a:t>16. </a:t>
            </a:r>
            <a:r>
              <a:rPr lang="en-US" sz="2100" kern="0" dirty="0" err="1" smtClean="0">
                <a:latin typeface="Berlin Sans FB" pitchFamily="34" charset="0"/>
              </a:rPr>
              <a:t>Pengantar</a:t>
            </a:r>
            <a:r>
              <a:rPr lang="en-US" sz="2100" kern="0" dirty="0" smtClean="0">
                <a:latin typeface="Berlin Sans FB" pitchFamily="34" charset="0"/>
              </a:rPr>
              <a:t> Computer Vision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endParaRPr lang="en-US" sz="2100" kern="0" dirty="0" smtClean="0">
              <a:latin typeface="Berlin Sans FB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914400"/>
            <a:ext cx="3984625" cy="5688012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ct val="20000"/>
              </a:spcBef>
            </a:pPr>
            <a:endParaRPr lang="en-US" sz="1600" kern="0" dirty="0" smtClean="0">
              <a:latin typeface="Berlin Sans FB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169988"/>
            <a:ext cx="3984625" cy="507841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100" kern="0" dirty="0" smtClean="0">
                <a:latin typeface="Berlin Sans FB" pitchFamily="34" charset="0"/>
              </a:rPr>
              <a:t>9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. </a:t>
            </a:r>
            <a:r>
              <a:rPr lang="en-US" sz="2100" kern="0" dirty="0" err="1" smtClean="0">
                <a:latin typeface="Berlin Sans FB" pitchFamily="34" charset="0"/>
              </a:rPr>
              <a:t>Deteksi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Tepi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Differensial</a:t>
            </a:r>
            <a:r>
              <a:rPr lang="en-US" sz="2100" kern="0" dirty="0" smtClean="0">
                <a:latin typeface="Berlin Sans FB" pitchFamily="34" charset="0"/>
              </a:rPr>
              <a:t> Pixel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Metode</a:t>
            </a:r>
            <a:r>
              <a:rPr lang="en-US" sz="2100" kern="0" dirty="0" smtClean="0">
                <a:latin typeface="Berlin Sans FB" pitchFamily="34" charset="0"/>
              </a:rPr>
              <a:t> Robert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Metode</a:t>
            </a:r>
            <a:r>
              <a:rPr lang="en-US" sz="2100" kern="0" dirty="0" smtClean="0">
                <a:latin typeface="Berlin Sans FB" pitchFamily="34" charset="0"/>
              </a:rPr>
              <a:t> Prewitt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Metode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Sobel</a:t>
            </a:r>
            <a:endParaRPr lang="en-US" sz="2100" kern="0" dirty="0" smtClean="0">
              <a:latin typeface="Berlin Sans FB" pitchFamily="34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2100" kern="0" dirty="0" smtClean="0">
                <a:latin typeface="Berlin Sans FB" pitchFamily="34" charset="0"/>
              </a:rPr>
              <a:t>10. Format </a:t>
            </a:r>
            <a:r>
              <a:rPr lang="en-US" sz="2100" kern="0" dirty="0" err="1" smtClean="0">
                <a:latin typeface="Berlin Sans FB" pitchFamily="34" charset="0"/>
              </a:rPr>
              <a:t>Warna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RBG &amp; Normalized RGB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HSV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err="1" smtClean="0">
                <a:latin typeface="Berlin Sans FB" pitchFamily="34" charset="0"/>
              </a:rPr>
              <a:t>YCrCb</a:t>
            </a:r>
            <a:endParaRPr lang="en-US" sz="2100" kern="0" dirty="0" smtClean="0">
              <a:latin typeface="Berlin Sans FB" pitchFamily="34" charset="0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2100" kern="0" dirty="0" smtClean="0">
                <a:latin typeface="Berlin Sans FB" pitchFamily="34" charset="0"/>
              </a:rPr>
              <a:t>11. Histogram </a:t>
            </a:r>
            <a:r>
              <a:rPr lang="en-US" sz="2100" kern="0" dirty="0" err="1" smtClean="0">
                <a:latin typeface="Berlin Sans FB" pitchFamily="34" charset="0"/>
              </a:rPr>
              <a:t>Warna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Cubic RGB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100" kern="0" dirty="0" smtClean="0">
                <a:latin typeface="Berlin Sans FB" pitchFamily="34" charset="0"/>
              </a:rPr>
              <a:t>Histogram </a:t>
            </a:r>
            <a:r>
              <a:rPr lang="en-US" sz="2100" kern="0" dirty="0" err="1" smtClean="0">
                <a:latin typeface="Berlin Sans FB" pitchFamily="34" charset="0"/>
              </a:rPr>
              <a:t>Segmen</a:t>
            </a:r>
            <a:r>
              <a:rPr lang="en-US" sz="2100" kern="0" dirty="0" smtClean="0">
                <a:latin typeface="Berlin Sans FB" pitchFamily="34" charset="0"/>
              </a:rPr>
              <a:t> </a:t>
            </a:r>
            <a:r>
              <a:rPr lang="en-US" sz="2100" kern="0" dirty="0" err="1" smtClean="0">
                <a:latin typeface="Berlin Sans FB" pitchFamily="34" charset="0"/>
              </a:rPr>
              <a:t>Warna</a:t>
            </a:r>
            <a:endParaRPr lang="en-US" sz="2100" kern="0" dirty="0" smtClean="0">
              <a:latin typeface="Berlin Sans FB" pitchFamily="34" charset="0"/>
            </a:endParaRPr>
          </a:p>
          <a:p>
            <a:pPr marL="971550" lvl="1" indent="-514350">
              <a:spcBef>
                <a:spcPct val="20000"/>
              </a:spcBef>
            </a:pPr>
            <a:endParaRPr lang="en-US" sz="2100" kern="0" dirty="0" smtClean="0">
              <a:latin typeface="Berlin Sans FB" pitchFamily="34" charset="0"/>
            </a:endParaRPr>
          </a:p>
          <a:p>
            <a:pPr marL="514350" indent="-514350">
              <a:spcBef>
                <a:spcPct val="20000"/>
              </a:spcBef>
            </a:pPr>
            <a:endParaRPr lang="en-US" sz="2100" kern="0" dirty="0" smtClean="0">
              <a:latin typeface="Berlin Sans FB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06374" y="6400800"/>
            <a:ext cx="2765425" cy="457199"/>
          </a:xfrm>
        </p:spPr>
        <p:txBody>
          <a:bodyPr/>
          <a:lstStyle/>
          <a:p>
            <a:fld id="{FDE50C6D-FFF9-4571-86DC-16734CAC7269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C18-7FA1-4552-86CE-238044B15E1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25800" y="64008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TK 37404 </a:t>
            </a:r>
            <a:r>
              <a:rPr lang="en-US" altLang="en-US" dirty="0" err="1" smtClean="0"/>
              <a:t>Pengolahan</a:t>
            </a:r>
            <a:r>
              <a:rPr lang="en-US" altLang="en-US" dirty="0" smtClean="0"/>
              <a:t> Citra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/>
              <a:t>Kandungan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IE" dirty="0" err="1" smtClean="0"/>
              <a:t>Kuliah</a:t>
            </a:r>
            <a:r>
              <a:rPr lang="en-IE" dirty="0" smtClean="0"/>
              <a:t> </a:t>
            </a:r>
            <a:r>
              <a:rPr lang="en-IE" dirty="0" err="1" smtClean="0"/>
              <a:t>ini</a:t>
            </a:r>
            <a:r>
              <a:rPr lang="en-IE" dirty="0" smtClean="0"/>
              <a:t> </a:t>
            </a:r>
            <a:r>
              <a:rPr lang="en-IE" dirty="0" err="1" smtClean="0"/>
              <a:t>akan</a:t>
            </a:r>
            <a:r>
              <a:rPr lang="en-IE" dirty="0" smtClean="0"/>
              <a:t> </a:t>
            </a:r>
            <a:r>
              <a:rPr lang="en-IE" dirty="0" err="1" smtClean="0"/>
              <a:t>menjelaskan</a:t>
            </a:r>
            <a:r>
              <a:rPr lang="en-IE" dirty="0" smtClean="0"/>
              <a:t> :</a:t>
            </a:r>
            <a:endParaRPr lang="en-IE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IE" dirty="0" err="1" smtClean="0">
                <a:ea typeface="ＭＳ Ｐゴシック" pitchFamily="-110" charset="-128"/>
              </a:rPr>
              <a:t>Apa</a:t>
            </a:r>
            <a:r>
              <a:rPr lang="en-IE" dirty="0" smtClean="0">
                <a:ea typeface="ＭＳ Ｐゴシック" pitchFamily="-110" charset="-128"/>
              </a:rPr>
              <a:t> </a:t>
            </a:r>
            <a:r>
              <a:rPr lang="en-IE" dirty="0" err="1" smtClean="0">
                <a:ea typeface="ＭＳ Ｐゴシック" pitchFamily="-110" charset="-128"/>
              </a:rPr>
              <a:t>itu</a:t>
            </a:r>
            <a:r>
              <a:rPr lang="en-IE" dirty="0" smtClean="0">
                <a:ea typeface="ＭＳ Ｐゴシック" pitchFamily="-110" charset="-128"/>
              </a:rPr>
              <a:t> image?</a:t>
            </a:r>
          </a:p>
          <a:p>
            <a:pPr lvl="1" eaLnBrk="1" hangingPunct="1"/>
            <a:r>
              <a:rPr lang="en-IE" dirty="0" err="1" smtClean="0">
                <a:ea typeface="ＭＳ Ｐゴシック" pitchFamily="-110" charset="-128"/>
              </a:rPr>
              <a:t>Apa</a:t>
            </a:r>
            <a:r>
              <a:rPr lang="en-IE" dirty="0" smtClean="0">
                <a:ea typeface="ＭＳ Ｐゴシック" pitchFamily="-110" charset="-128"/>
              </a:rPr>
              <a:t> </a:t>
            </a:r>
            <a:r>
              <a:rPr lang="en-IE" dirty="0" err="1" smtClean="0">
                <a:ea typeface="ＭＳ Ｐゴシック" pitchFamily="-110" charset="-128"/>
              </a:rPr>
              <a:t>itu</a:t>
            </a:r>
            <a:r>
              <a:rPr lang="en-IE" dirty="0" smtClean="0">
                <a:ea typeface="ＭＳ Ｐゴシック" pitchFamily="-110" charset="-128"/>
              </a:rPr>
              <a:t> digital image?</a:t>
            </a:r>
          </a:p>
          <a:p>
            <a:pPr lvl="1" eaLnBrk="1" hangingPunct="1"/>
            <a:r>
              <a:rPr lang="en-IE" dirty="0" err="1" smtClean="0">
                <a:ea typeface="ＭＳ Ｐゴシック" pitchFamily="-110" charset="-128"/>
              </a:rPr>
              <a:t>Apa</a:t>
            </a:r>
            <a:r>
              <a:rPr lang="en-IE" dirty="0" smtClean="0">
                <a:ea typeface="ＭＳ Ｐゴシック" pitchFamily="-110" charset="-128"/>
              </a:rPr>
              <a:t> </a:t>
            </a:r>
            <a:r>
              <a:rPr lang="en-IE" dirty="0" err="1" smtClean="0">
                <a:ea typeface="ＭＳ Ｐゴシック" pitchFamily="-110" charset="-128"/>
              </a:rPr>
              <a:t>itu</a:t>
            </a:r>
            <a:r>
              <a:rPr lang="en-IE" dirty="0" smtClean="0">
                <a:ea typeface="ＭＳ Ｐゴシック" pitchFamily="-110" charset="-128"/>
              </a:rPr>
              <a:t> image processing? &amp; </a:t>
            </a:r>
            <a:r>
              <a:rPr lang="en-IE" dirty="0" err="1" smtClean="0">
                <a:ea typeface="ＭＳ Ｐゴシック" pitchFamily="-110" charset="-128"/>
              </a:rPr>
              <a:t>Tujuan</a:t>
            </a:r>
            <a:r>
              <a:rPr lang="en-IE" dirty="0" smtClean="0">
                <a:ea typeface="ＭＳ Ｐゴシック" pitchFamily="-110" charset="-128"/>
              </a:rPr>
              <a:t> IP?</a:t>
            </a:r>
          </a:p>
          <a:p>
            <a:pPr lvl="1" eaLnBrk="1" hangingPunct="1"/>
            <a:r>
              <a:rPr lang="en-IE" dirty="0" err="1" smtClean="0">
                <a:ea typeface="ＭＳ Ｐゴシック" pitchFamily="-110" charset="-128"/>
              </a:rPr>
              <a:t>Apa</a:t>
            </a:r>
            <a:r>
              <a:rPr lang="en-IE" dirty="0" smtClean="0">
                <a:ea typeface="ＭＳ Ｐゴシック" pitchFamily="-110" charset="-128"/>
              </a:rPr>
              <a:t> </a:t>
            </a:r>
            <a:r>
              <a:rPr lang="en-IE" dirty="0" err="1" smtClean="0">
                <a:ea typeface="ＭＳ Ｐゴシック" pitchFamily="-110" charset="-128"/>
              </a:rPr>
              <a:t>itu</a:t>
            </a:r>
            <a:r>
              <a:rPr lang="en-IE" dirty="0" smtClean="0">
                <a:ea typeface="ＭＳ Ｐゴシック" pitchFamily="-110" charset="-128"/>
              </a:rPr>
              <a:t> digital image processing?</a:t>
            </a:r>
          </a:p>
          <a:p>
            <a:pPr lvl="1" eaLnBrk="1" hangingPunct="1"/>
            <a:r>
              <a:rPr lang="en-IE" dirty="0" err="1" smtClean="0">
                <a:ea typeface="ＭＳ Ｐゴシック" pitchFamily="-110" charset="-128"/>
              </a:rPr>
              <a:t>Sejarah</a:t>
            </a:r>
            <a:r>
              <a:rPr lang="en-IE" dirty="0" smtClean="0">
                <a:ea typeface="ＭＳ Ｐゴシック" pitchFamily="-110" charset="-128"/>
              </a:rPr>
              <a:t> digital image processing</a:t>
            </a:r>
          </a:p>
          <a:p>
            <a:pPr lvl="1" eaLnBrk="1" hangingPunct="1"/>
            <a:r>
              <a:rPr lang="en-IE" dirty="0" err="1" smtClean="0">
                <a:ea typeface="ＭＳ Ｐゴシック" pitchFamily="-110" charset="-128"/>
              </a:rPr>
              <a:t>Contoh-contoh</a:t>
            </a:r>
            <a:r>
              <a:rPr lang="en-IE" dirty="0" smtClean="0">
                <a:ea typeface="ＭＳ Ｐゴシック" pitchFamily="-110" charset="-128"/>
              </a:rPr>
              <a:t> digital image processing</a:t>
            </a:r>
          </a:p>
          <a:p>
            <a:pPr lvl="1" eaLnBrk="1" hangingPunct="1"/>
            <a:r>
              <a:rPr lang="en-IE" dirty="0" smtClean="0">
                <a:ea typeface="ＭＳ Ｐゴシック" pitchFamily="-110" charset="-128"/>
              </a:rPr>
              <a:t>Key stages in digital image processing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536825" cy="457200"/>
          </a:xfrm>
        </p:spPr>
        <p:txBody>
          <a:bodyPr/>
          <a:lstStyle/>
          <a:p>
            <a:fld id="{F9DAECBA-554A-4B78-A4CF-326A03B4C899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6375" y="1143000"/>
            <a:ext cx="8786813" cy="4916488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array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pixel (picture elements)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piksel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494463"/>
            <a:ext cx="2384425" cy="287337"/>
          </a:xfrm>
        </p:spPr>
        <p:txBody>
          <a:bodyPr/>
          <a:lstStyle/>
          <a:p>
            <a:fld id="{9C69DF3D-D8FD-44E4-B903-C07181C44DF9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C18-7FA1-4552-86CE-238044B15E1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6375" y="68263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I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</a:t>
            </a:r>
            <a:r>
              <a:rPr kumimoji="0" lang="en-I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E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I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what-is-pixel-define-pixel-semi-sm-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600" y="2743200"/>
            <a:ext cx="3581400" cy="2667000"/>
          </a:xfrm>
          <a:prstGeom prst="rect">
            <a:avLst/>
          </a:prstGeom>
        </p:spPr>
      </p:pic>
      <p:pic>
        <p:nvPicPr>
          <p:cNvPr id="7" name="Picture 6" descr="l4-1.gif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5486400" cy="3276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5800" y="64770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TK 37404 </a:t>
            </a:r>
            <a:r>
              <a:rPr lang="en-US" altLang="en-US" dirty="0" err="1" smtClean="0"/>
              <a:t>Pengolahan</a:t>
            </a:r>
            <a:r>
              <a:rPr lang="en-US" altLang="en-US" dirty="0" smtClean="0"/>
              <a:t> Citra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/>
              <a:t>Apa</a:t>
            </a:r>
            <a:r>
              <a:rPr lang="en-IE" dirty="0" smtClean="0"/>
              <a:t> </a:t>
            </a:r>
            <a:r>
              <a:rPr lang="en-IE" dirty="0" err="1" smtClean="0"/>
              <a:t>itu</a:t>
            </a:r>
            <a:r>
              <a:rPr lang="en-IE" dirty="0" smtClean="0"/>
              <a:t> Digital Image?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A </a:t>
            </a:r>
            <a:r>
              <a:rPr lang="en-US" b="1" smtClean="0"/>
              <a:t>digital image</a:t>
            </a:r>
            <a:r>
              <a:rPr lang="en-US" smtClean="0"/>
              <a:t> is a representation of a two-dimensional image as a finite set of digital values, called picture elements or pixels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 b="18875"/>
          <a:stretch>
            <a:fillRect/>
          </a:stretch>
        </p:blipFill>
        <p:spPr bwMode="auto">
          <a:xfrm>
            <a:off x="914400" y="2895600"/>
            <a:ext cx="651510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175" y="1631950"/>
            <a:ext cx="260350" cy="5229225"/>
            <a:chOff x="-2" y="1034"/>
            <a:chExt cx="164" cy="3294"/>
          </a:xfrm>
        </p:grpSpPr>
        <p:pic>
          <p:nvPicPr>
            <p:cNvPr id="24582" name="Picture 6" descr="bo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400000">
              <a:off x="17" y="4184"/>
              <a:ext cx="1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 rot="-5400000">
              <a:off x="-1508" y="2540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200">
                  <a:solidFill>
                    <a:schemeClr val="bg1"/>
                  </a:solidFill>
                </a:rPr>
                <a:t>Images taken from Gonzalez &amp; Woods, Digital Image Processing (2002)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06374" y="6553200"/>
            <a:ext cx="2765425" cy="457200"/>
          </a:xfrm>
        </p:spPr>
        <p:txBody>
          <a:bodyPr/>
          <a:lstStyle/>
          <a:p>
            <a:fld id="{7C0941E2-E54B-4265-A068-BE4D9B326BA5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225800" y="65532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TK 37404 </a:t>
            </a:r>
            <a:r>
              <a:rPr lang="en-US" altLang="en-US" dirty="0" err="1" smtClean="0"/>
              <a:t>Pengolahan</a:t>
            </a:r>
            <a:r>
              <a:rPr lang="en-US" altLang="en-US" dirty="0" smtClean="0"/>
              <a:t> Citra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/>
              <a:t>Apa</a:t>
            </a:r>
            <a:r>
              <a:rPr lang="en-IE" dirty="0" smtClean="0"/>
              <a:t> </a:t>
            </a:r>
            <a:r>
              <a:rPr lang="en-IE" dirty="0" err="1" smtClean="0"/>
              <a:t>itu</a:t>
            </a:r>
            <a:r>
              <a:rPr lang="en-IE" dirty="0" smtClean="0"/>
              <a:t> Digital Image? (cont…)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Pixel values typically represent gray levels, colours, heights, opacities etc</a:t>
            </a:r>
          </a:p>
          <a:p>
            <a:pPr marL="0" indent="0" eaLnBrk="1" hangingPunct="1"/>
            <a:r>
              <a:rPr lang="en-IE" b="1" smtClean="0"/>
              <a:t>Remember</a:t>
            </a:r>
            <a:r>
              <a:rPr lang="en-IE" smtClean="0"/>
              <a:t> </a:t>
            </a:r>
            <a:r>
              <a:rPr lang="en-IE" i="1" smtClean="0"/>
              <a:t>digitization</a:t>
            </a:r>
            <a:r>
              <a:rPr lang="en-IE" smtClean="0"/>
              <a:t> implies that a digital image is an </a:t>
            </a:r>
            <a:r>
              <a:rPr lang="en-IE" i="1" smtClean="0"/>
              <a:t>approximation</a:t>
            </a:r>
            <a:r>
              <a:rPr lang="en-IE" smtClean="0"/>
              <a:t> of a real scene</a:t>
            </a:r>
            <a:endParaRPr lang="en-US" b="1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 b="19897"/>
          <a:stretch>
            <a:fillRect/>
          </a:stretch>
        </p:blipFill>
        <p:spPr bwMode="auto">
          <a:xfrm>
            <a:off x="285750" y="3881438"/>
            <a:ext cx="39401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95775" y="3860800"/>
            <a:ext cx="4557713" cy="2308225"/>
            <a:chOff x="1464" y="2747"/>
            <a:chExt cx="2871" cy="1454"/>
          </a:xfrm>
        </p:grpSpPr>
        <p:pic>
          <p:nvPicPr>
            <p:cNvPr id="2663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4" y="2747"/>
              <a:ext cx="2871" cy="1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2225" y="3153"/>
              <a:ext cx="128" cy="12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2840" y="2773"/>
              <a:ext cx="1460" cy="140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V="1">
              <a:off x="2348" y="3108"/>
              <a:ext cx="484" cy="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7" name="Rectangle 9"/>
            <p:cNvSpPr>
              <a:spLocks noChangeArrowheads="1"/>
            </p:cNvSpPr>
            <p:nvPr/>
          </p:nvSpPr>
          <p:spPr bwMode="auto">
            <a:xfrm>
              <a:off x="3225" y="3137"/>
              <a:ext cx="56" cy="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8" name="Text Box 10"/>
            <p:cNvSpPr txBox="1">
              <a:spLocks noChangeArrowheads="1"/>
            </p:cNvSpPr>
            <p:nvPr/>
          </p:nvSpPr>
          <p:spPr bwMode="auto">
            <a:xfrm>
              <a:off x="3414" y="2965"/>
              <a:ext cx="347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1000">
                  <a:solidFill>
                    <a:srgbClr val="CC0000"/>
                  </a:solidFill>
                </a:rPr>
                <a:t>1 pixel</a:t>
              </a:r>
              <a:endParaRPr lang="en-US" sz="1000">
                <a:solidFill>
                  <a:srgbClr val="CC0000"/>
                </a:solidFill>
              </a:endParaRPr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296" y="3052"/>
              <a:ext cx="168" cy="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-3175" y="1631950"/>
            <a:ext cx="260350" cy="5229225"/>
            <a:chOff x="-2" y="1034"/>
            <a:chExt cx="164" cy="3294"/>
          </a:xfrm>
        </p:grpSpPr>
        <p:pic>
          <p:nvPicPr>
            <p:cNvPr id="26631" name="Picture 14" descr="bo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17" y="4184"/>
              <a:ext cx="1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Rectangle 15"/>
            <p:cNvSpPr>
              <a:spLocks noChangeArrowheads="1"/>
            </p:cNvSpPr>
            <p:nvPr/>
          </p:nvSpPr>
          <p:spPr bwMode="auto">
            <a:xfrm rot="-5400000">
              <a:off x="-1508" y="2540"/>
              <a:ext cx="3172" cy="15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IE" sz="1200">
                  <a:solidFill>
                    <a:schemeClr val="bg1"/>
                  </a:solidFill>
                </a:rPr>
                <a:t>Images taken from Gonzalez &amp; Woods, Digital Image Processing (2002)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7E1-B323-4DEB-89A8-363162E61712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/>
              <a:t>Apa</a:t>
            </a:r>
            <a:r>
              <a:rPr lang="en-IE" dirty="0" smtClean="0"/>
              <a:t> </a:t>
            </a:r>
            <a:r>
              <a:rPr lang="en-IE" dirty="0" err="1" smtClean="0"/>
              <a:t>itu</a:t>
            </a:r>
            <a:r>
              <a:rPr lang="en-IE" dirty="0" smtClean="0"/>
              <a:t> Digital Image? (cont…)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tabLst>
                <a:tab pos="5381625" algn="l"/>
              </a:tabLst>
            </a:pPr>
            <a:r>
              <a:rPr lang="en-US" sz="2800" smtClean="0"/>
              <a:t>Common image formats include:</a:t>
            </a:r>
          </a:p>
          <a:p>
            <a:pPr lvl="1" eaLnBrk="1" hangingPunct="1">
              <a:tabLst>
                <a:tab pos="5381625" algn="l"/>
              </a:tabLst>
            </a:pPr>
            <a:r>
              <a:rPr lang="en-US" sz="2400" smtClean="0">
                <a:ea typeface="ＭＳ Ｐゴシック" pitchFamily="-110" charset="-128"/>
              </a:rPr>
              <a:t>1 sample per point (B&amp;W or Grayscale)</a:t>
            </a:r>
          </a:p>
          <a:p>
            <a:pPr lvl="1" eaLnBrk="1" hangingPunct="1">
              <a:tabLst>
                <a:tab pos="5381625" algn="l"/>
              </a:tabLst>
            </a:pPr>
            <a:r>
              <a:rPr lang="en-US" sz="2400" smtClean="0">
                <a:ea typeface="ＭＳ Ｐゴシック" pitchFamily="-110" charset="-128"/>
              </a:rPr>
              <a:t>3 samples per point (Red, Green, and Blue)</a:t>
            </a:r>
          </a:p>
          <a:p>
            <a:pPr lvl="1" eaLnBrk="1" hangingPunct="1">
              <a:tabLst>
                <a:tab pos="5381625" algn="l"/>
              </a:tabLst>
            </a:pPr>
            <a:r>
              <a:rPr lang="en-US" sz="2400" smtClean="0">
                <a:ea typeface="ＭＳ Ｐゴシック" pitchFamily="-110" charset="-128"/>
              </a:rPr>
              <a:t>4 samples per point (Red, Green, Blue, and “Alpha”, a.k.a. Opacity)</a:t>
            </a:r>
          </a:p>
          <a:p>
            <a:pPr lvl="1" eaLnBrk="1" hangingPunct="1">
              <a:tabLst>
                <a:tab pos="5381625" algn="l"/>
              </a:tabLst>
            </a:pPr>
            <a:endParaRPr lang="en-IE" sz="2400" smtClean="0">
              <a:ea typeface="ＭＳ Ｐゴシック" pitchFamily="-110" charset="-128"/>
            </a:endParaRPr>
          </a:p>
          <a:p>
            <a:pPr lvl="1" eaLnBrk="1" hangingPunct="1">
              <a:tabLst>
                <a:tab pos="5381625" algn="l"/>
              </a:tabLst>
            </a:pPr>
            <a:endParaRPr lang="en-IE" sz="2400" smtClean="0">
              <a:ea typeface="ＭＳ Ｐゴシック" pitchFamily="-110" charset="-128"/>
            </a:endParaRPr>
          </a:p>
          <a:p>
            <a:pPr lvl="1" eaLnBrk="1" hangingPunct="1">
              <a:tabLst>
                <a:tab pos="5381625" algn="l"/>
              </a:tabLst>
            </a:pPr>
            <a:endParaRPr lang="en-IE" sz="2400" smtClean="0">
              <a:ea typeface="ＭＳ Ｐゴシック" pitchFamily="-110" charset="-128"/>
            </a:endParaRPr>
          </a:p>
          <a:p>
            <a:pPr lvl="1" eaLnBrk="1" hangingPunct="1">
              <a:tabLst>
                <a:tab pos="5381625" algn="l"/>
              </a:tabLst>
            </a:pPr>
            <a:endParaRPr lang="en-IE" sz="2400" smtClean="0">
              <a:ea typeface="ＭＳ Ｐゴシック" pitchFamily="-110" charset="-128"/>
            </a:endParaRPr>
          </a:p>
          <a:p>
            <a:pPr marL="0" indent="0" eaLnBrk="1" hangingPunct="1">
              <a:tabLst>
                <a:tab pos="5381625" algn="l"/>
              </a:tabLst>
            </a:pPr>
            <a:endParaRPr lang="en-IE" sz="2800" smtClean="0"/>
          </a:p>
          <a:p>
            <a:pPr marL="0" indent="0" eaLnBrk="1" hangingPunct="1">
              <a:tabLst>
                <a:tab pos="5381625" algn="l"/>
              </a:tabLst>
            </a:pPr>
            <a:r>
              <a:rPr lang="en-IE" sz="2800" smtClean="0"/>
              <a:t>For most of this course we will focus on grey-scale images</a:t>
            </a:r>
            <a:endParaRPr lang="en-US" sz="2800" smtClean="0"/>
          </a:p>
        </p:txBody>
      </p:sp>
      <p:pic>
        <p:nvPicPr>
          <p:cNvPr id="28677" name="Picture 4" descr="waterfall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336925" y="3630613"/>
            <a:ext cx="2416175" cy="2087562"/>
          </a:xfrm>
          <a:noFill/>
        </p:spPr>
      </p:pic>
      <p:pic>
        <p:nvPicPr>
          <p:cNvPr id="28678" name="Picture 5" descr="waterfall"/>
          <p:cNvPicPr preferRelativeResize="0">
            <a:picLocks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65150" y="3630613"/>
            <a:ext cx="24161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2"/>
          <p:cNvGraphicFramePr>
            <a:graphicFrameLocks/>
          </p:cNvGraphicFramePr>
          <p:nvPr/>
        </p:nvGraphicFramePr>
        <p:xfrm>
          <a:off x="6110288" y="3630613"/>
          <a:ext cx="2416175" cy="2087562"/>
        </p:xfrm>
        <a:graphic>
          <a:graphicData uri="http://schemas.openxmlformats.org/presentationml/2006/ole">
            <p:oleObj spid="_x0000_s3074" name="Image" r:id="rId5" imgW="1218996" imgH="914402" progId="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6374" y="6553200"/>
            <a:ext cx="3146425" cy="457200"/>
          </a:xfrm>
        </p:spPr>
        <p:txBody>
          <a:bodyPr/>
          <a:lstStyle/>
          <a:p>
            <a:fld id="{C1A07139-318F-4F57-B479-1C0B4DB1E239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What is Image Processing?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838200"/>
            <a:ext cx="8556625" cy="54102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Suatu</a:t>
            </a:r>
            <a:r>
              <a:rPr lang="en-US" dirty="0" smtClean="0">
                <a:latin typeface="Berlin Sans FB" pitchFamily="34" charset="0"/>
              </a:rPr>
              <a:t> sub </a:t>
            </a:r>
            <a:r>
              <a:rPr lang="en-US" dirty="0" err="1" smtClean="0">
                <a:latin typeface="Berlin Sans FB" pitchFamily="34" charset="0"/>
              </a:rPr>
              <a:t>kelas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dari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pemprosesan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sinyal yang</a:t>
            </a: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b</a:t>
            </a:r>
            <a:r>
              <a:rPr lang="id-ID" dirty="0" smtClean="0">
                <a:latin typeface="Berlin Sans FB" pitchFamily="34" charset="0"/>
              </a:rPr>
              <a:t>ersangkutan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secara khusus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dengan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gambar</a:t>
            </a:r>
            <a:r>
              <a:rPr lang="en-US" dirty="0" smtClean="0">
                <a:latin typeface="Berlin Sans FB" pitchFamily="34" charset="0"/>
              </a:rPr>
              <a:t>/</a:t>
            </a:r>
          </a:p>
          <a:p>
            <a:pPr>
              <a:buNone/>
            </a:pP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Salah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cabang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dari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ilmu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Teknik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Informatika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Pengolahan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citra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berkutat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usaha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untuk</a:t>
            </a: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melakukan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transformasi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suatu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citra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atau</a:t>
            </a:r>
            <a:r>
              <a:rPr lang="en-US" dirty="0" smtClean="0">
                <a:latin typeface="Berlin Sans FB" pitchFamily="34" charset="0"/>
              </a:rPr>
              <a:t> image</a:t>
            </a: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(</a:t>
            </a:r>
            <a:r>
              <a:rPr lang="en-US" dirty="0" err="1" smtClean="0">
                <a:latin typeface="Berlin Sans FB" pitchFamily="34" charset="0"/>
              </a:rPr>
              <a:t>gambar</a:t>
            </a:r>
            <a:r>
              <a:rPr lang="en-US" dirty="0" smtClean="0">
                <a:latin typeface="Berlin Sans FB" pitchFamily="34" charset="0"/>
              </a:rPr>
              <a:t>) </a:t>
            </a:r>
            <a:r>
              <a:rPr lang="en-US" dirty="0" err="1" smtClean="0">
                <a:latin typeface="Berlin Sans FB" pitchFamily="34" charset="0"/>
              </a:rPr>
              <a:t>menjadi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citra</a:t>
            </a:r>
            <a:r>
              <a:rPr lang="en-US" dirty="0" smtClean="0">
                <a:latin typeface="Berlin Sans FB" pitchFamily="34" charset="0"/>
              </a:rPr>
              <a:t> lain </a:t>
            </a:r>
            <a:r>
              <a:rPr lang="en-US" dirty="0" err="1" smtClean="0">
                <a:latin typeface="Berlin Sans FB" pitchFamily="34" charset="0"/>
              </a:rPr>
              <a:t>dengan</a:t>
            </a: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menggunakan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teknik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tertentu</a:t>
            </a:r>
            <a:r>
              <a:rPr lang="en-US" dirty="0" smtClean="0">
                <a:latin typeface="Berlin Sans FB" pitchFamily="34" charset="0"/>
              </a:rPr>
              <a:t>/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232025" cy="363537"/>
          </a:xfrm>
        </p:spPr>
        <p:txBody>
          <a:bodyPr/>
          <a:lstStyle/>
          <a:p>
            <a:fld id="{275A164F-38A9-41C2-8956-BEB2ACB96FAE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What is Image Processing?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838200"/>
            <a:ext cx="8709025" cy="39624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Suatu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pengolahan</a:t>
            </a:r>
            <a:r>
              <a:rPr lang="en-US" dirty="0" smtClean="0">
                <a:latin typeface="Berlin Sans FB" pitchFamily="34" charset="0"/>
              </a:rPr>
              <a:t> data yang </a:t>
            </a:r>
            <a:r>
              <a:rPr lang="en-US" dirty="0" err="1" smtClean="0">
                <a:latin typeface="Berlin Sans FB" pitchFamily="34" charset="0"/>
              </a:rPr>
              <a:t>masukannya</a:t>
            </a: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berupa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gambar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luarannya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juga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gambar</a:t>
            </a:r>
            <a:r>
              <a:rPr lang="en-US" dirty="0" smtClean="0">
                <a:latin typeface="Berlin Sans FB" pitchFamily="34" charset="0"/>
              </a:rPr>
              <a:t> /</a:t>
            </a: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M</a:t>
            </a:r>
            <a:r>
              <a:rPr lang="id-ID" dirty="0" smtClean="0">
                <a:latin typeface="Berlin Sans FB" pitchFamily="34" charset="0"/>
              </a:rPr>
              <a:t>eningkatkan kualitas gambar untuk persepsi</a:t>
            </a: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id-ID" dirty="0" smtClean="0">
                <a:latin typeface="Berlin Sans FB" pitchFamily="34" charset="0"/>
              </a:rPr>
              <a:t>manusia dan atau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interpretasi komputer</a:t>
            </a:r>
            <a:r>
              <a:rPr lang="en-US" dirty="0" smtClean="0">
                <a:latin typeface="Berlin Sans FB" pitchFamily="34" charset="0"/>
              </a:rPr>
              <a:t>/</a:t>
            </a: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Salah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aplikasi</a:t>
            </a:r>
            <a:r>
              <a:rPr lang="en-US" dirty="0" smtClean="0">
                <a:latin typeface="Berlin Sans FB" pitchFamily="34" charset="0"/>
              </a:rPr>
              <a:t> yang </a:t>
            </a:r>
            <a:r>
              <a:rPr lang="en-US" dirty="0" err="1" smtClean="0">
                <a:latin typeface="Berlin Sans FB" pitchFamily="34" charset="0"/>
              </a:rPr>
              <a:t>dapat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mengubah</a:t>
            </a:r>
            <a:endParaRPr lang="en-US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Berlin Sans FB" pitchFamily="34" charset="0"/>
              </a:rPr>
              <a:t>gambar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menjadi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suatu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informasi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0"/>
            <a:ext cx="1524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Image</a:t>
            </a:r>
            <a:endParaRPr lang="en-US" sz="40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464314"/>
            <a:ext cx="39624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Image Processing</a:t>
            </a:r>
            <a:endParaRPr lang="en-US" sz="4000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572000"/>
            <a:ext cx="2971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Better Image</a:t>
            </a:r>
            <a:endParaRPr lang="en-US" sz="4000" dirty="0"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>
            <a:stCxn id="7" idx="0"/>
            <a:endCxn id="4" idx="2"/>
          </p:cNvCxnSpPr>
          <p:nvPr/>
        </p:nvCxnSpPr>
        <p:spPr bwMode="auto">
          <a:xfrm rot="16200000" flipV="1">
            <a:off x="3031986" y="4076700"/>
            <a:ext cx="184428" cy="2590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cxnSp>
        <p:nvCxnSpPr>
          <p:cNvPr id="20" name="Straight Connector 19"/>
          <p:cNvCxnSpPr>
            <a:stCxn id="8" idx="2"/>
            <a:endCxn id="7" idx="0"/>
          </p:cNvCxnSpPr>
          <p:nvPr/>
        </p:nvCxnSpPr>
        <p:spPr bwMode="auto">
          <a:xfrm rot="5400000">
            <a:off x="5184636" y="4514850"/>
            <a:ext cx="184428" cy="1714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arrow" w="lg" len="lg"/>
            <a:tailEnd type="none" w="lg" len="lg"/>
          </a:ln>
          <a:effectLst/>
        </p:spPr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232025" cy="363537"/>
          </a:xfrm>
        </p:spPr>
        <p:txBody>
          <a:bodyPr/>
          <a:lstStyle/>
          <a:p>
            <a:fld id="{06C866AC-F079-4750-B8FC-21D1C324CFCC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6858000" cy="50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A60C-EE38-421F-AB79-82E314CA2C44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>
                <a:solidFill>
                  <a:srgbClr val="FF0000"/>
                </a:solidFill>
              </a:rPr>
              <a:t>Pengantar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108200"/>
          </a:xfrm>
        </p:spPr>
        <p:txBody>
          <a:bodyPr/>
          <a:lstStyle/>
          <a:p>
            <a:pPr marL="0" indent="0" algn="ctr" eaLnBrk="1" hangingPunct="1"/>
            <a:r>
              <a:rPr lang="en-IE" i="1" dirty="0" smtClean="0"/>
              <a:t>“One picture is worth more than ten thousand words”</a:t>
            </a:r>
          </a:p>
          <a:p>
            <a:pPr marL="0" indent="0" algn="r" eaLnBrk="1" hangingPunct="1"/>
            <a:r>
              <a:rPr lang="en-IE" dirty="0" smtClean="0"/>
              <a:t>Anonymous</a:t>
            </a:r>
          </a:p>
          <a:p>
            <a:pPr marL="0" indent="0" algn="r" eaLnBrk="1" hangingPunct="1"/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613026" cy="457200"/>
          </a:xfrm>
        </p:spPr>
        <p:txBody>
          <a:bodyPr/>
          <a:lstStyle/>
          <a:p>
            <a:fld id="{CE8805B8-62FB-42E7-8914-69F419463BDF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Tujuan</a:t>
            </a:r>
            <a:r>
              <a:rPr lang="en-US" dirty="0" smtClean="0">
                <a:latin typeface="Berlin Sans FB" pitchFamily="34" charset="0"/>
              </a:rPr>
              <a:t> Image Processing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017588"/>
            <a:ext cx="8786813" cy="2030412"/>
          </a:xfrm>
        </p:spPr>
        <p:txBody>
          <a:bodyPr/>
          <a:lstStyle/>
          <a:p>
            <a:pPr>
              <a:buNone/>
            </a:pPr>
            <a:r>
              <a:rPr lang="en-US" sz="2600" dirty="0" err="1" smtClean="0">
                <a:latin typeface="Berlin Sans FB" pitchFamily="34" charset="0"/>
              </a:rPr>
              <a:t>Memperbaiki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informasi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pada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gambar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sehingga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mudah</a:t>
            </a:r>
            <a:endParaRPr lang="en-US" sz="26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Berlin Sans FB" pitchFamily="34" charset="0"/>
              </a:rPr>
              <a:t>terbaca</a:t>
            </a:r>
            <a:r>
              <a:rPr lang="en-US" sz="2600" dirty="0" smtClean="0">
                <a:latin typeface="Berlin Sans FB" pitchFamily="34" charset="0"/>
              </a:rPr>
              <a:t> /</a:t>
            </a:r>
          </a:p>
          <a:p>
            <a:pPr>
              <a:buNone/>
            </a:pPr>
            <a:r>
              <a:rPr lang="en-US" sz="2600" dirty="0" err="1" smtClean="0">
                <a:latin typeface="Berlin Sans FB" pitchFamily="34" charset="0"/>
              </a:rPr>
              <a:t>Membuat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suatu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sistem</a:t>
            </a:r>
            <a:r>
              <a:rPr lang="en-US" sz="2600" dirty="0" smtClean="0">
                <a:latin typeface="Berlin Sans FB" pitchFamily="34" charset="0"/>
              </a:rPr>
              <a:t> yang </a:t>
            </a:r>
            <a:r>
              <a:rPr lang="en-US" sz="2600" dirty="0" err="1" smtClean="0">
                <a:latin typeface="Berlin Sans FB" pitchFamily="34" charset="0"/>
              </a:rPr>
              <a:t>bisa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melihat</a:t>
            </a:r>
            <a:r>
              <a:rPr lang="en-US" sz="2600" dirty="0" smtClean="0">
                <a:latin typeface="Berlin Sans FB" pitchFamily="34" charset="0"/>
              </a:rPr>
              <a:t> /</a:t>
            </a:r>
          </a:p>
          <a:p>
            <a:pPr>
              <a:buNone/>
            </a:pPr>
            <a:r>
              <a:rPr lang="en-US" sz="2600" dirty="0" err="1" smtClean="0">
                <a:latin typeface="Berlin Sans FB" pitchFamily="34" charset="0"/>
              </a:rPr>
              <a:t>Memperbaiki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kualitas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dari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gambar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itu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sendiri</a:t>
            </a:r>
            <a:r>
              <a:rPr lang="en-US" sz="2600" dirty="0" smtClean="0">
                <a:latin typeface="Berlin Sans FB" pitchFamily="34" charset="0"/>
              </a:rPr>
              <a:t>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536825" cy="363537"/>
          </a:xfrm>
        </p:spPr>
        <p:txBody>
          <a:bodyPr/>
          <a:lstStyle/>
          <a:p>
            <a:fld id="{F239E46F-BF72-4820-BF01-3F1C775737A2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4648200" cy="320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6373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955A-8F8E-42CC-A059-7F1BE257B03C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/>
              <a:t>Apa</a:t>
            </a:r>
            <a:r>
              <a:rPr lang="en-IE" dirty="0" smtClean="0"/>
              <a:t> </a:t>
            </a:r>
            <a:r>
              <a:rPr lang="en-IE" dirty="0" err="1" smtClean="0"/>
              <a:t>itu</a:t>
            </a:r>
            <a:r>
              <a:rPr lang="en-IE" dirty="0" smtClean="0"/>
              <a:t> Digital Image Processing?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IE" smtClean="0"/>
              <a:t>Digital image processing focuses on two major tasks</a:t>
            </a:r>
          </a:p>
          <a:p>
            <a:pPr lvl="1" eaLnBrk="1" hangingPunct="1"/>
            <a:r>
              <a:rPr lang="en-IE" smtClean="0">
                <a:ea typeface="ＭＳ Ｐゴシック" pitchFamily="-110" charset="-128"/>
              </a:rPr>
              <a:t>Improvement of pictorial information for human interpretation</a:t>
            </a:r>
          </a:p>
          <a:p>
            <a:pPr lvl="1" eaLnBrk="1" hangingPunct="1"/>
            <a:r>
              <a:rPr lang="en-IE" smtClean="0">
                <a:ea typeface="ＭＳ Ｐゴシック" pitchFamily="-110" charset="-128"/>
              </a:rPr>
              <a:t>Processing of image data for storage, transmission and representation for autonomous machine perception</a:t>
            </a:r>
          </a:p>
          <a:p>
            <a:pPr marL="0" indent="0" eaLnBrk="1" hangingPunct="1"/>
            <a:r>
              <a:rPr lang="en-IE" smtClean="0"/>
              <a:t>Some argument about where image processing ends and fields such as image analysis and computer vision start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4210-BE04-444E-B7B3-A93A2372DA63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(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Pemodelan</a:t>
            </a:r>
            <a:endParaRPr lang="en-US" dirty="0" smtClean="0"/>
          </a:p>
          <a:p>
            <a:r>
              <a:rPr lang="en-US" dirty="0" err="1" smtClean="0"/>
              <a:t>Ekstraksi</a:t>
            </a:r>
            <a:r>
              <a:rPr lang="en-US" dirty="0" smtClean="0"/>
              <a:t> feature</a:t>
            </a:r>
          </a:p>
          <a:p>
            <a:r>
              <a:rPr lang="en-US" dirty="0" err="1" smtClean="0"/>
              <a:t>Segmentasi</a:t>
            </a: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626B-01C5-468D-8AC3-8C41C1AAB5C3}" type="datetime2">
              <a:rPr lang="en-US" altLang="en-US" smtClean="0"/>
              <a:pPr/>
              <a:t>Saturday, September 21, 2013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Beberapa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Judul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Proyek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Akhir</a:t>
            </a:r>
            <a:r>
              <a:rPr lang="en-US" dirty="0" smtClean="0">
                <a:solidFill>
                  <a:srgbClr val="FF0000"/>
                </a:solidFill>
              </a:rPr>
              <a:t> 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 (TA 2005)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golongan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darah</a:t>
            </a:r>
            <a:r>
              <a:rPr lang="en-US" sz="2800" dirty="0" smtClean="0"/>
              <a:t> (TA 2005)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sidik</a:t>
            </a:r>
            <a:r>
              <a:rPr lang="en-US" sz="2800" dirty="0" smtClean="0"/>
              <a:t> </a:t>
            </a:r>
            <a:r>
              <a:rPr lang="en-US" sz="2800" dirty="0" err="1" smtClean="0"/>
              <a:t>jari</a:t>
            </a:r>
            <a:r>
              <a:rPr lang="en-US" sz="2800" dirty="0" smtClean="0"/>
              <a:t> (TA 2006)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Telapak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 (TA 2006)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kotak</a:t>
            </a:r>
            <a:r>
              <a:rPr lang="en-US" sz="2800" dirty="0" smtClean="0"/>
              <a:t>, </a:t>
            </a:r>
            <a:r>
              <a:rPr lang="en-US" sz="2800" dirty="0" err="1" smtClean="0"/>
              <a:t>segitiga</a:t>
            </a:r>
            <a:r>
              <a:rPr lang="en-US" sz="2800" dirty="0" smtClean="0"/>
              <a:t>, &amp; </a:t>
            </a:r>
            <a:r>
              <a:rPr lang="en-US" sz="2800" dirty="0" err="1" smtClean="0"/>
              <a:t>lingkaran</a:t>
            </a:r>
            <a:r>
              <a:rPr lang="en-US" sz="2800" dirty="0" smtClean="0"/>
              <a:t> (TA 2008)</a:t>
            </a:r>
          </a:p>
          <a:p>
            <a:r>
              <a:rPr lang="en-US" sz="2800" dirty="0" smtClean="0"/>
              <a:t>Tracking </a:t>
            </a:r>
            <a:r>
              <a:rPr lang="en-US" sz="2800" dirty="0" err="1" smtClean="0"/>
              <a:t>wajah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online (TA 2012)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Wajah</a:t>
            </a:r>
            <a:r>
              <a:rPr lang="en-US" sz="2800" dirty="0" smtClean="0"/>
              <a:t> (TA 2012)</a:t>
            </a:r>
          </a:p>
          <a:p>
            <a:r>
              <a:rPr lang="en-US" sz="2800" dirty="0" err="1" smtClean="0"/>
              <a:t>Sabotase</a:t>
            </a:r>
            <a:r>
              <a:rPr lang="en-US" sz="2800" dirty="0" smtClean="0"/>
              <a:t> Image Copy-paste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Digital </a:t>
            </a:r>
          </a:p>
          <a:p>
            <a:pPr>
              <a:buNone/>
            </a:pPr>
            <a:r>
              <a:rPr lang="en-US" sz="2800" dirty="0" smtClean="0"/>
              <a:t>    Image </a:t>
            </a:r>
            <a:r>
              <a:rPr lang="en-US" sz="2800" dirty="0" err="1" smtClean="0"/>
              <a:t>Forensik</a:t>
            </a:r>
            <a:r>
              <a:rPr lang="en-US" sz="2800" dirty="0" smtClean="0"/>
              <a:t> (TA 2012)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342063"/>
            <a:ext cx="2308225" cy="287337"/>
          </a:xfrm>
        </p:spPr>
        <p:txBody>
          <a:bodyPr/>
          <a:lstStyle/>
          <a:p>
            <a:fld id="{42D4A4AD-BA42-44C7-9B97-498E23EFD741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IP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Identifikasi</a:t>
            </a:r>
            <a:r>
              <a:rPr lang="en-US" sz="2800" dirty="0" smtClean="0"/>
              <a:t> 3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metoda</a:t>
            </a:r>
            <a:r>
              <a:rPr lang="en-US" sz="2800" dirty="0" smtClean="0"/>
              <a:t> RGB back propagation-</a:t>
            </a:r>
            <a:r>
              <a:rPr lang="en-US" sz="2800" dirty="0" err="1" smtClean="0"/>
              <a:t>Lavenberg</a:t>
            </a:r>
            <a:r>
              <a:rPr lang="en-US" sz="2800" dirty="0" smtClean="0"/>
              <a:t> </a:t>
            </a:r>
            <a:r>
              <a:rPr lang="en-US" sz="2800" dirty="0" err="1" smtClean="0"/>
              <a:t>Marquedt</a:t>
            </a:r>
            <a:r>
              <a:rPr lang="en-US" sz="2800" dirty="0" smtClean="0"/>
              <a:t> (TA 2012)</a:t>
            </a:r>
          </a:p>
          <a:p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pengenalan</a:t>
            </a:r>
            <a:r>
              <a:rPr lang="en-US" sz="2800" dirty="0" smtClean="0"/>
              <a:t> feature air </a:t>
            </a:r>
            <a:r>
              <a:rPr lang="en-US" sz="2800" dirty="0" err="1" smtClean="0"/>
              <a:t>laut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daratan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satelit</a:t>
            </a:r>
            <a:r>
              <a:rPr lang="en-US" sz="2800" dirty="0" smtClean="0"/>
              <a:t> (</a:t>
            </a:r>
            <a:r>
              <a:rPr lang="id-ID" sz="2800" dirty="0" smtClean="0"/>
              <a:t>TA</a:t>
            </a:r>
            <a:r>
              <a:rPr lang="en-US" sz="2800" dirty="0" smtClean="0"/>
              <a:t> 2012)</a:t>
            </a:r>
          </a:p>
          <a:p>
            <a:r>
              <a:rPr lang="en-US" sz="2800" dirty="0" err="1" smtClean="0"/>
              <a:t>Proses</a:t>
            </a:r>
            <a:r>
              <a:rPr lang="en-US" sz="2800" dirty="0" smtClean="0"/>
              <a:t> image processing </a:t>
            </a:r>
            <a:r>
              <a:rPr lang="en-US" sz="2800" dirty="0" err="1" smtClean="0"/>
              <a:t>perambatan</a:t>
            </a:r>
            <a:r>
              <a:rPr lang="en-US" sz="2800" dirty="0" smtClean="0"/>
              <a:t> </a:t>
            </a:r>
            <a:r>
              <a:rPr lang="en-US" sz="2800" dirty="0" err="1" smtClean="0"/>
              <a:t>gelombang</a:t>
            </a:r>
            <a:r>
              <a:rPr lang="en-US" sz="2800" dirty="0" smtClean="0"/>
              <a:t> </a:t>
            </a:r>
            <a:r>
              <a:rPr lang="en-US" sz="2800" dirty="0" err="1" smtClean="0"/>
              <a:t>seismik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-Linux (</a:t>
            </a:r>
            <a:r>
              <a:rPr lang="id-ID" sz="2800" dirty="0" smtClean="0"/>
              <a:t>TA</a:t>
            </a:r>
            <a:r>
              <a:rPr lang="en-US" sz="2800" dirty="0" smtClean="0"/>
              <a:t> 2012)</a:t>
            </a:r>
            <a:endParaRPr lang="id-ID" sz="2800" dirty="0" smtClean="0"/>
          </a:p>
          <a:p>
            <a:r>
              <a:rPr lang="nn-NO" sz="2800" dirty="0" smtClean="0"/>
              <a:t>Perancangan Sistem Pendeteksi Objek Dengan Pengolahan Citra Digital</a:t>
            </a:r>
            <a:r>
              <a:rPr lang="id-ID" sz="2800" dirty="0" smtClean="0"/>
              <a:t> (TA 2012)</a:t>
            </a:r>
          </a:p>
          <a:p>
            <a:r>
              <a:rPr lang="en-US" sz="2800" dirty="0" err="1" smtClean="0"/>
              <a:t>Penerapan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Syaraf</a:t>
            </a:r>
            <a:r>
              <a:rPr lang="en-US" sz="2800" dirty="0" smtClean="0"/>
              <a:t> </a:t>
            </a:r>
            <a:r>
              <a:rPr lang="en-US" sz="2800" dirty="0" err="1" smtClean="0"/>
              <a:t>Tiruan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Online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Webcam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Mendeteksi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Pola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Corak</a:t>
            </a:r>
            <a:r>
              <a:rPr lang="en-US" sz="2800" dirty="0" smtClean="0"/>
              <a:t> Batik</a:t>
            </a:r>
            <a:r>
              <a:rPr lang="id-ID" sz="2800" dirty="0" smtClean="0"/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(Proposal 2013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418263"/>
            <a:ext cx="2536825" cy="287337"/>
          </a:xfrm>
        </p:spPr>
        <p:txBody>
          <a:bodyPr/>
          <a:lstStyle/>
          <a:p>
            <a:fld id="{9D3FA53A-A5CF-43AA-8163-A57806ACD898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IP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86813" cy="4889500"/>
          </a:xfrm>
        </p:spPr>
        <p:txBody>
          <a:bodyPr/>
          <a:lstStyle/>
          <a:p>
            <a:r>
              <a:rPr lang="en-US" sz="2800" dirty="0" smtClean="0"/>
              <a:t>Autonomous Robot </a:t>
            </a:r>
            <a:r>
              <a:rPr lang="en-US" sz="2800" dirty="0" err="1" smtClean="0"/>
              <a:t>Pendeteksi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Sensor </a:t>
            </a:r>
            <a:r>
              <a:rPr lang="en-US" sz="2800" dirty="0" err="1" smtClean="0"/>
              <a:t>Kamera</a:t>
            </a:r>
            <a:r>
              <a:rPr lang="en-US" sz="2800" dirty="0" smtClean="0"/>
              <a:t> CMU Cam4 Dan Sensor </a:t>
            </a:r>
            <a:r>
              <a:rPr lang="en-US" sz="2800" dirty="0" err="1" smtClean="0"/>
              <a:t>Ultrasonik</a:t>
            </a:r>
            <a:r>
              <a:rPr lang="id-ID" sz="2800" dirty="0" smtClean="0"/>
              <a:t> (Proposal 2012)</a:t>
            </a:r>
          </a:p>
          <a:p>
            <a:r>
              <a:rPr lang="en-US" sz="2800" dirty="0" err="1" smtClean="0"/>
              <a:t>Aplikasi</a:t>
            </a:r>
            <a:r>
              <a:rPr lang="en-US" sz="2800" dirty="0" smtClean="0"/>
              <a:t> Android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Pucuk</a:t>
            </a:r>
            <a:r>
              <a:rPr lang="en-US" sz="2800" dirty="0" smtClean="0"/>
              <a:t> </a:t>
            </a:r>
            <a:r>
              <a:rPr lang="en-US" sz="2800" dirty="0" err="1" smtClean="0"/>
              <a:t>Daun</a:t>
            </a:r>
            <a:r>
              <a:rPr lang="en-US" sz="2800" dirty="0" smtClean="0"/>
              <a:t> </a:t>
            </a:r>
            <a:r>
              <a:rPr lang="en-US" sz="2800" dirty="0" err="1" smtClean="0"/>
              <a:t>Teh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Sobell</a:t>
            </a:r>
            <a:r>
              <a:rPr lang="en-US" sz="2800" dirty="0" smtClean="0"/>
              <a:t>, Prewitt </a:t>
            </a:r>
            <a:r>
              <a:rPr lang="en-US" sz="2800" dirty="0" err="1" smtClean="0"/>
              <a:t>dan</a:t>
            </a:r>
            <a:r>
              <a:rPr lang="en-US" sz="2800" dirty="0" smtClean="0"/>
              <a:t> Robert </a:t>
            </a:r>
            <a:r>
              <a:rPr lang="id-ID" sz="2800" dirty="0" smtClean="0"/>
              <a:t> (Proposal 2012)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Tulisan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Jepang</a:t>
            </a:r>
            <a:r>
              <a:rPr lang="en-US" sz="2800" dirty="0" smtClean="0"/>
              <a:t> Katakana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Saraf</a:t>
            </a:r>
            <a:r>
              <a:rPr lang="en-US" sz="2800" dirty="0" smtClean="0"/>
              <a:t> </a:t>
            </a:r>
            <a:r>
              <a:rPr lang="en-US" sz="2800" dirty="0" err="1" smtClean="0"/>
              <a:t>Tiruan</a:t>
            </a:r>
            <a:r>
              <a:rPr lang="id-ID" sz="2800" dirty="0" smtClean="0"/>
              <a:t> (Proposal 2012)</a:t>
            </a:r>
          </a:p>
          <a:p>
            <a:r>
              <a:rPr lang="de-DE" sz="2800" dirty="0" smtClean="0"/>
              <a:t>Pengenalan Wajah untuk Keamanan Pintu Menggunakan Metode Eigenface Berbasis </a:t>
            </a:r>
            <a:r>
              <a:rPr lang="de-DE" sz="2800" dirty="0" smtClean="0">
                <a:solidFill>
                  <a:srgbClr val="FF0000"/>
                </a:solidFill>
              </a:rPr>
              <a:t>Matlab</a:t>
            </a:r>
            <a:r>
              <a:rPr lang="id-ID" sz="2800" dirty="0" smtClean="0">
                <a:solidFill>
                  <a:srgbClr val="FF0000"/>
                </a:solidFill>
              </a:rPr>
              <a:t> </a:t>
            </a:r>
            <a:r>
              <a:rPr lang="id-ID" sz="2800" dirty="0" smtClean="0"/>
              <a:t>(Proposal 2012)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418263"/>
            <a:ext cx="2536825" cy="287337"/>
          </a:xfrm>
        </p:spPr>
        <p:txBody>
          <a:bodyPr/>
          <a:lstStyle/>
          <a:p>
            <a:fld id="{9D3FA53A-A5CF-43AA-8163-A57806ACD898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IP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en-US" sz="2800" dirty="0" err="1" smtClean="0"/>
              <a:t>absensi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sidik</a:t>
            </a:r>
            <a:r>
              <a:rPr lang="en-US" sz="2800" dirty="0" smtClean="0"/>
              <a:t> </a:t>
            </a:r>
            <a:r>
              <a:rPr lang="en-US" sz="2800" dirty="0" err="1" smtClean="0"/>
              <a:t>jari</a:t>
            </a:r>
            <a:endParaRPr lang="en-US" sz="2800" dirty="0" smtClean="0"/>
          </a:p>
          <a:p>
            <a:r>
              <a:rPr lang="en-US" sz="2800" dirty="0" smtClean="0"/>
              <a:t>Content Based Image Retrieval.</a:t>
            </a:r>
          </a:p>
          <a:p>
            <a:r>
              <a:rPr lang="en-US" sz="2800" dirty="0" err="1" smtClean="0"/>
              <a:t>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rambu-rambu</a:t>
            </a:r>
            <a:r>
              <a:rPr lang="en-US" sz="2800" dirty="0" smtClean="0"/>
              <a:t> </a:t>
            </a:r>
            <a:r>
              <a:rPr lang="en-US" sz="2800" dirty="0" err="1" smtClean="0"/>
              <a:t>lalu</a:t>
            </a:r>
            <a:r>
              <a:rPr lang="en-US" sz="2800" dirty="0" smtClean="0"/>
              <a:t> </a:t>
            </a:r>
            <a:r>
              <a:rPr lang="en-US" sz="2800" dirty="0" err="1" smtClean="0"/>
              <a:t>lintas</a:t>
            </a:r>
            <a:endParaRPr lang="en-US" sz="2800" dirty="0" smtClean="0"/>
          </a:p>
          <a:p>
            <a:r>
              <a:rPr lang="en-US" sz="2800" dirty="0" err="1" smtClean="0"/>
              <a:t>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kendali</a:t>
            </a:r>
            <a:r>
              <a:rPr lang="en-US" sz="2800" dirty="0" smtClean="0"/>
              <a:t> game.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Tulisan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cek</a:t>
            </a:r>
            <a:r>
              <a:rPr lang="en-US" sz="2800" dirty="0" smtClean="0"/>
              <a:t> bank </a:t>
            </a:r>
          </a:p>
          <a:p>
            <a:r>
              <a:rPr lang="en-US" sz="2800" dirty="0" err="1" smtClean="0"/>
              <a:t>Kendali</a:t>
            </a:r>
            <a:r>
              <a:rPr lang="en-US" sz="2800" dirty="0" smtClean="0"/>
              <a:t> game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endParaRPr lang="en-US" sz="2800" dirty="0" smtClean="0"/>
          </a:p>
          <a:p>
            <a:r>
              <a:rPr lang="en-US" sz="2800" dirty="0" smtClean="0"/>
              <a:t>Filter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porno</a:t>
            </a:r>
          </a:p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fitur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536825" cy="457200"/>
          </a:xfrm>
        </p:spPr>
        <p:txBody>
          <a:bodyPr/>
          <a:lstStyle/>
          <a:p>
            <a:fld id="{024E5FDE-3969-4D90-8281-BE824EB8772A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IP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Pengenalan</a:t>
            </a:r>
            <a:r>
              <a:rPr lang="en-US" sz="2800" dirty="0" smtClean="0"/>
              <a:t> </a:t>
            </a:r>
            <a:r>
              <a:rPr lang="en-US" sz="2800" dirty="0" err="1" smtClean="0"/>
              <a:t>wajah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buron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sketsa</a:t>
            </a:r>
            <a:endParaRPr lang="en-US" sz="2800" dirty="0" smtClean="0"/>
          </a:p>
          <a:p>
            <a:r>
              <a:rPr lang="en-US" sz="2800" dirty="0" err="1" smtClean="0"/>
              <a:t>Navigasi</a:t>
            </a:r>
            <a:r>
              <a:rPr lang="en-US" sz="2800" dirty="0" smtClean="0"/>
              <a:t> </a:t>
            </a:r>
            <a:r>
              <a:rPr lang="en-US" sz="2800" dirty="0" err="1" smtClean="0"/>
              <a:t>cerdas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robot</a:t>
            </a:r>
            <a:endParaRPr lang="id-ID" sz="2800" dirty="0" smtClean="0"/>
          </a:p>
          <a:p>
            <a:r>
              <a:rPr lang="en-US" sz="2800" dirty="0" err="1" smtClean="0"/>
              <a:t>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obyek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endParaRPr lang="en-US" sz="2800" dirty="0" smtClean="0"/>
          </a:p>
          <a:p>
            <a:r>
              <a:rPr lang="en-US" sz="2800" dirty="0" smtClean="0"/>
              <a:t>Video panorama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image mosaic</a:t>
            </a:r>
          </a:p>
          <a:p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en-US" sz="2800" dirty="0" err="1" smtClean="0"/>
              <a:t>pembaca</a:t>
            </a:r>
            <a:r>
              <a:rPr lang="en-US" sz="2800" dirty="0" smtClean="0"/>
              <a:t> not </a:t>
            </a:r>
            <a:r>
              <a:rPr lang="en-US" sz="2800" dirty="0" err="1" smtClean="0"/>
              <a:t>jawa</a:t>
            </a:r>
            <a:endParaRPr lang="en-US" sz="2800" dirty="0" smtClean="0"/>
          </a:p>
          <a:p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terpadu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deteksi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gerakan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384425" cy="457200"/>
          </a:xfrm>
        </p:spPr>
        <p:txBody>
          <a:bodyPr/>
          <a:lstStyle/>
          <a:p>
            <a:fld id="{D549C3F8-80D5-4198-BF2F-ADB5CB68DCC5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id-ID" dirty="0" smtClean="0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paper </a:t>
            </a:r>
            <a:r>
              <a:rPr lang="en-US" dirty="0" err="1" smtClean="0"/>
              <a:t>aplikasi</a:t>
            </a:r>
            <a:r>
              <a:rPr lang="en-US" dirty="0" smtClean="0"/>
              <a:t> Image Processing </a:t>
            </a:r>
            <a:r>
              <a:rPr lang="en-US" dirty="0" err="1" smtClean="0"/>
              <a:t>dan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jelaskan</a:t>
            </a:r>
            <a:r>
              <a:rPr lang="en-US" dirty="0" smtClean="0"/>
              <a:t> (</a:t>
            </a:r>
            <a:r>
              <a:rPr lang="en-US" dirty="0" err="1" smtClean="0"/>
              <a:t>bagan</a:t>
            </a:r>
            <a:r>
              <a:rPr lang="en-US" dirty="0" smtClean="0"/>
              <a:t>)</a:t>
            </a:r>
            <a:r>
              <a:rPr lang="id-ID" dirty="0" smtClean="0"/>
              <a:t> berbahasa Inggris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smtClean="0"/>
              <a:t>Acquisition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Preprocessing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Segmentation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Representation </a:t>
            </a:r>
            <a:r>
              <a:rPr lang="en-US" dirty="0" err="1" smtClean="0"/>
              <a:t>dan</a:t>
            </a:r>
            <a:r>
              <a:rPr lang="en-US" dirty="0" smtClean="0"/>
              <a:t> Description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Recognation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Interpretation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Knowledge 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613025" cy="457200"/>
          </a:xfrm>
        </p:spPr>
        <p:txBody>
          <a:bodyPr/>
          <a:lstStyle/>
          <a:p>
            <a:fld id="{6CF8E0B5-9EC5-4C17-815A-D3B03B2A6422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itchFamily="34" charset="0"/>
              </a:rPr>
              <a:t>Deskripsi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990600"/>
            <a:ext cx="8786813" cy="4889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Dosen</a:t>
            </a:r>
            <a:r>
              <a:rPr lang="en-US" dirty="0">
                <a:latin typeface="Berlin Sans FB" pitchFamily="34" charset="0"/>
              </a:rPr>
              <a:t>		: </a:t>
            </a:r>
            <a:r>
              <a:rPr lang="en-US" dirty="0" smtClean="0">
                <a:latin typeface="Berlin Sans FB" pitchFamily="34" charset="0"/>
              </a:rPr>
              <a:t>John Adler</a:t>
            </a:r>
            <a:endParaRPr lang="en-US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Kode</a:t>
            </a:r>
            <a:r>
              <a:rPr lang="en-US" dirty="0">
                <a:latin typeface="Berlin Sans FB" pitchFamily="34" charset="0"/>
              </a:rPr>
              <a:t> MK	: </a:t>
            </a:r>
            <a:r>
              <a:rPr lang="en-US" dirty="0" smtClean="0">
                <a:latin typeface="Berlin Sans FB" pitchFamily="34" charset="0"/>
              </a:rPr>
              <a:t>TK37404</a:t>
            </a:r>
            <a:endParaRPr lang="en-US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Beban</a:t>
            </a:r>
            <a:r>
              <a:rPr lang="en-US" dirty="0">
                <a:latin typeface="Berlin Sans FB" pitchFamily="34" charset="0"/>
              </a:rPr>
              <a:t> SKS	: </a:t>
            </a:r>
            <a:r>
              <a:rPr lang="en-US" dirty="0" smtClean="0">
                <a:latin typeface="Berlin Sans FB" pitchFamily="34" charset="0"/>
              </a:rPr>
              <a:t>3 </a:t>
            </a:r>
            <a:r>
              <a:rPr lang="en-US" dirty="0">
                <a:latin typeface="Berlin Sans FB" pitchFamily="34" charset="0"/>
              </a:rPr>
              <a:t>SKS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Sifat</a:t>
            </a:r>
            <a:r>
              <a:rPr lang="en-US" dirty="0">
                <a:latin typeface="Berlin Sans FB" pitchFamily="34" charset="0"/>
              </a:rPr>
              <a:t> MK		: </a:t>
            </a:r>
            <a:r>
              <a:rPr lang="en-US" dirty="0" err="1" smtClean="0">
                <a:latin typeface="Berlin Sans FB" pitchFamily="34" charset="0"/>
              </a:rPr>
              <a:t>Pilihan</a:t>
            </a:r>
            <a:r>
              <a:rPr lang="en-US" dirty="0" smtClean="0">
                <a:latin typeface="Berlin Sans FB" pitchFamily="34" charset="0"/>
              </a:rPr>
              <a:t> </a:t>
            </a:r>
            <a:endParaRPr lang="en-US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Kehadiran</a:t>
            </a:r>
            <a:r>
              <a:rPr lang="en-US" dirty="0">
                <a:latin typeface="Berlin Sans FB" pitchFamily="34" charset="0"/>
              </a:rPr>
              <a:t>	: </a:t>
            </a:r>
            <a:r>
              <a:rPr lang="en-US" dirty="0" smtClean="0">
                <a:latin typeface="Berlin Sans FB" pitchFamily="34" charset="0"/>
              </a:rPr>
              <a:t>minimal 80%</a:t>
            </a:r>
            <a:endParaRPr lang="en-US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Waktu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Kuliah</a:t>
            </a:r>
            <a:r>
              <a:rPr lang="en-US" dirty="0">
                <a:latin typeface="Berlin Sans FB" pitchFamily="34" charset="0"/>
              </a:rPr>
              <a:t>	: </a:t>
            </a:r>
            <a:r>
              <a:rPr lang="en-US" dirty="0" err="1" smtClean="0">
                <a:latin typeface="Berlin Sans FB" pitchFamily="34" charset="0"/>
              </a:rPr>
              <a:t>Sabtu</a:t>
            </a:r>
            <a:r>
              <a:rPr lang="en-US" dirty="0" smtClean="0">
                <a:latin typeface="Berlin Sans FB" pitchFamily="34" charset="0"/>
              </a:rPr>
              <a:t>, 07.00</a:t>
            </a:r>
            <a:r>
              <a:rPr lang="id-ID" dirty="0" smtClean="0">
                <a:latin typeface="Berlin Sans FB" pitchFamily="34" charset="0"/>
              </a:rPr>
              <a:t> (masuk 07.30)</a:t>
            </a:r>
            <a:endParaRPr lang="en-US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Tempat</a:t>
            </a:r>
            <a:r>
              <a:rPr lang="en-US" dirty="0">
                <a:latin typeface="Berlin Sans FB" pitchFamily="34" charset="0"/>
              </a:rPr>
              <a:t>		: </a:t>
            </a:r>
            <a:r>
              <a:rPr lang="en-US" dirty="0" smtClean="0">
                <a:latin typeface="Berlin Sans FB" pitchFamily="34" charset="0"/>
              </a:rPr>
              <a:t>45</a:t>
            </a:r>
            <a:r>
              <a:rPr lang="id-ID" dirty="0" smtClean="0">
                <a:latin typeface="Berlin Sans FB" pitchFamily="34" charset="0"/>
              </a:rPr>
              <a:t>21</a:t>
            </a:r>
            <a:endParaRPr lang="en-US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Berlin Sans FB" pitchFamily="34" charset="0"/>
              </a:rPr>
              <a:t>Aspek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Nilai</a:t>
            </a:r>
            <a:r>
              <a:rPr lang="en-US" dirty="0">
                <a:latin typeface="Berlin Sans FB" pitchFamily="34" charset="0"/>
              </a:rPr>
              <a:t>	: </a:t>
            </a:r>
            <a:r>
              <a:rPr lang="id-ID" dirty="0" smtClean="0">
                <a:latin typeface="Berlin Sans FB" pitchFamily="34" charset="0"/>
              </a:rPr>
              <a:t>10</a:t>
            </a:r>
            <a:r>
              <a:rPr lang="en-US" dirty="0" smtClean="0">
                <a:latin typeface="Berlin Sans FB" pitchFamily="34" charset="0"/>
              </a:rPr>
              <a:t>%</a:t>
            </a:r>
            <a:r>
              <a:rPr lang="en-US" dirty="0" err="1" smtClean="0">
                <a:latin typeface="Berlin Sans FB" pitchFamily="34" charset="0"/>
              </a:rPr>
              <a:t>Tugas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>
                <a:latin typeface="Berlin Sans FB" pitchFamily="34" charset="0"/>
              </a:rPr>
              <a:t>+ </a:t>
            </a:r>
            <a:r>
              <a:rPr lang="en-US" dirty="0" smtClean="0">
                <a:latin typeface="Berlin Sans FB" pitchFamily="34" charset="0"/>
              </a:rPr>
              <a:t>20%Quiz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Berlin Sans FB" pitchFamily="34" charset="0"/>
              </a:rPr>
              <a:t>    +</a:t>
            </a:r>
            <a:r>
              <a:rPr lang="id-ID" dirty="0" smtClean="0">
                <a:latin typeface="Berlin Sans FB" pitchFamily="34" charset="0"/>
              </a:rPr>
              <a:t>2</a:t>
            </a:r>
            <a:r>
              <a:rPr lang="en-US" dirty="0" smtClean="0">
                <a:latin typeface="Berlin Sans FB" pitchFamily="34" charset="0"/>
              </a:rPr>
              <a:t>0%Tugas </a:t>
            </a:r>
            <a:r>
              <a:rPr lang="en-US" dirty="0" err="1" smtClean="0">
                <a:latin typeface="Berlin Sans FB" pitchFamily="34" charset="0"/>
              </a:rPr>
              <a:t>Besar</a:t>
            </a:r>
            <a:r>
              <a:rPr lang="en-US" dirty="0" smtClean="0">
                <a:latin typeface="Berlin Sans FB" pitchFamily="34" charset="0"/>
              </a:rPr>
              <a:t> + </a:t>
            </a:r>
            <a:r>
              <a:rPr lang="id-ID" dirty="0" smtClean="0">
                <a:latin typeface="Berlin Sans FB" pitchFamily="34" charset="0"/>
              </a:rPr>
              <a:t>25</a:t>
            </a:r>
            <a:r>
              <a:rPr lang="en-US" dirty="0" smtClean="0">
                <a:latin typeface="Berlin Sans FB" pitchFamily="34" charset="0"/>
              </a:rPr>
              <a:t>%UTS + </a:t>
            </a:r>
            <a:r>
              <a:rPr lang="id-ID" dirty="0" smtClean="0">
                <a:latin typeface="Berlin Sans FB" pitchFamily="34" charset="0"/>
              </a:rPr>
              <a:t>25</a:t>
            </a:r>
            <a:r>
              <a:rPr lang="en-US" dirty="0" smtClean="0">
                <a:latin typeface="Berlin Sans FB" pitchFamily="34" charset="0"/>
              </a:rPr>
              <a:t>%UAS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536826" cy="287337"/>
          </a:xfrm>
        </p:spPr>
        <p:txBody>
          <a:bodyPr/>
          <a:lstStyle/>
          <a:p>
            <a:fld id="{CADAABED-8764-4DB3-B2D0-8BA8791CD782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TK 37404 </a:t>
            </a:r>
            <a:r>
              <a:rPr lang="en-US" altLang="en-US" dirty="0" err="1" smtClean="0"/>
              <a:t>Pengolahan</a:t>
            </a:r>
            <a:r>
              <a:rPr lang="en-US" altLang="en-US" dirty="0" smtClean="0"/>
              <a:t> Citra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I [Continued]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914400"/>
            <a:ext cx="8786813" cy="48895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[1-6]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paper (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papernya</a:t>
            </a:r>
            <a:r>
              <a:rPr lang="en-US" dirty="0" smtClean="0"/>
              <a:t>),</a:t>
            </a:r>
          </a:p>
          <a:p>
            <a:pPr>
              <a:buNone/>
            </a:pPr>
            <a:r>
              <a:rPr lang="en-US" dirty="0" err="1" smtClean="0"/>
              <a:t>syarat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smtClean="0"/>
              <a:t>Paper paling lama </a:t>
            </a:r>
            <a:r>
              <a:rPr lang="en-US" dirty="0" err="1" smtClean="0"/>
              <a:t>tahun</a:t>
            </a:r>
            <a:r>
              <a:rPr lang="en-US" dirty="0" smtClean="0"/>
              <a:t> 200</a:t>
            </a:r>
            <a:r>
              <a:rPr lang="id-ID" dirty="0" smtClean="0"/>
              <a:t>8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paper,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tahunnya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id-ID" smtClean="0"/>
              <a:t>Hasil </a:t>
            </a:r>
            <a:r>
              <a:rPr lang="id-ID" smtClean="0"/>
              <a:t>download </a:t>
            </a:r>
            <a:r>
              <a:rPr lang="id-ID" smtClean="0"/>
              <a:t>paper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IE" dirty="0" smtClean="0">
                <a:hlinkClick r:id="rId2"/>
              </a:rPr>
              <a:t>g</a:t>
            </a:r>
            <a:r>
              <a:rPr lang="id-ID" dirty="0" smtClean="0">
                <a:hlinkClick r:id="rId2"/>
              </a:rPr>
              <a:t>rafikacitra</a:t>
            </a:r>
            <a:r>
              <a:rPr lang="en-IE" dirty="0" smtClean="0">
                <a:hlinkClick r:id="rId2"/>
              </a:rPr>
              <a:t>@</a:t>
            </a:r>
            <a:r>
              <a:rPr lang="id-ID" dirty="0" smtClean="0">
                <a:hlinkClick r:id="rId2"/>
              </a:rPr>
              <a:t>gmail</a:t>
            </a:r>
            <a:r>
              <a:rPr lang="en-IE" dirty="0" smtClean="0">
                <a:hlinkClick r:id="rId2"/>
              </a:rPr>
              <a:t>.com</a:t>
            </a:r>
            <a:r>
              <a:rPr lang="id-ID" dirty="0" smtClean="0"/>
              <a:t> dan print-out dimasukkan ke loker tugas dosen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r>
              <a:rPr lang="id-ID" dirty="0" smtClean="0"/>
              <a:t>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384425" cy="457200"/>
          </a:xfrm>
        </p:spPr>
        <p:txBody>
          <a:bodyPr/>
          <a:lstStyle/>
          <a:p>
            <a:fld id="{54204B18-8B15-4321-98A7-D97764E94609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3048000"/>
            <a:ext cx="8786813" cy="655637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TERIMA KASIH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460625" cy="457200"/>
          </a:xfrm>
        </p:spPr>
        <p:txBody>
          <a:bodyPr/>
          <a:lstStyle/>
          <a:p>
            <a:fld id="{1CC0590B-34EF-448E-968B-A4FBBFE291F0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/>
              <a:t>        A </a:t>
            </a:r>
            <a:r>
              <a:rPr lang="en-US" sz="4800" dirty="0" smtClean="0">
                <a:latin typeface="Arial"/>
                <a:cs typeface="Arial"/>
              </a:rPr>
              <a:t>≥ 75</a:t>
            </a:r>
          </a:p>
          <a:p>
            <a:pPr algn="ctr">
              <a:buNone/>
            </a:pPr>
            <a:r>
              <a:rPr lang="en-US" sz="4800" dirty="0" smtClean="0">
                <a:latin typeface="Arial"/>
                <a:cs typeface="Arial"/>
              </a:rPr>
              <a:t>75 &gt; B </a:t>
            </a:r>
            <a:r>
              <a:rPr lang="en-US" sz="4800" dirty="0" smtClean="0">
                <a:cs typeface="Arial"/>
              </a:rPr>
              <a:t>≥ 60</a:t>
            </a:r>
          </a:p>
          <a:p>
            <a:pPr algn="ctr">
              <a:buNone/>
            </a:pPr>
            <a:r>
              <a:rPr lang="en-US" sz="4800" dirty="0" smtClean="0">
                <a:latin typeface="Arial"/>
                <a:cs typeface="Arial"/>
              </a:rPr>
              <a:t>60 </a:t>
            </a:r>
            <a:r>
              <a:rPr lang="en-US" sz="4800" dirty="0" smtClean="0">
                <a:cs typeface="Arial"/>
              </a:rPr>
              <a:t>&gt; C ≥ </a:t>
            </a:r>
            <a:r>
              <a:rPr lang="en-US" sz="4800" dirty="0" smtClean="0">
                <a:cs typeface="Arial"/>
              </a:rPr>
              <a:t>4</a:t>
            </a:r>
            <a:r>
              <a:rPr lang="id-ID" sz="4800" dirty="0" smtClean="0">
                <a:cs typeface="Arial"/>
              </a:rPr>
              <a:t>0</a:t>
            </a:r>
            <a:endParaRPr lang="en-US" sz="4800" dirty="0" smtClean="0">
              <a:cs typeface="Arial"/>
            </a:endParaRPr>
          </a:p>
          <a:p>
            <a:pPr algn="ctr">
              <a:buNone/>
            </a:pPr>
            <a:r>
              <a:rPr lang="id-ID" sz="4800" dirty="0" smtClean="0">
                <a:latin typeface="Arial"/>
                <a:cs typeface="Arial"/>
              </a:rPr>
              <a:t>4</a:t>
            </a:r>
            <a:r>
              <a:rPr lang="en-US" sz="4800" dirty="0" smtClean="0">
                <a:latin typeface="Arial"/>
                <a:cs typeface="Arial"/>
              </a:rPr>
              <a:t>0 </a:t>
            </a:r>
            <a:r>
              <a:rPr lang="en-US" sz="4800" dirty="0" smtClean="0">
                <a:cs typeface="Arial"/>
              </a:rPr>
              <a:t>&gt; E</a:t>
            </a:r>
            <a:endParaRPr lang="en-US" sz="48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2"/>
            <a:ext cx="2689226" cy="592137"/>
          </a:xfrm>
        </p:spPr>
        <p:txBody>
          <a:bodyPr/>
          <a:lstStyle/>
          <a:p>
            <a:fld id="{6B8BB9C7-9A86-4C25-AA83-7BE581777D92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IE" b="1" dirty="0" smtClean="0"/>
              <a:t> </a:t>
            </a:r>
            <a:r>
              <a:rPr lang="en-IE" b="1" dirty="0" err="1" smtClean="0"/>
              <a:t>Laboratorium</a:t>
            </a:r>
            <a:r>
              <a:rPr lang="en-IE" b="1" dirty="0" smtClean="0"/>
              <a:t>:</a:t>
            </a:r>
            <a:r>
              <a:rPr lang="en-IE" dirty="0" smtClean="0"/>
              <a:t> ----------------------------</a:t>
            </a:r>
          </a:p>
          <a:p>
            <a:pPr marL="0" indent="0" eaLnBrk="1" hangingPunct="1"/>
            <a:r>
              <a:rPr lang="en-IE" b="1" dirty="0" smtClean="0"/>
              <a:t> Web Site:</a:t>
            </a:r>
            <a:r>
              <a:rPr lang="en-IE" dirty="0" smtClean="0"/>
              <a:t> </a:t>
            </a:r>
            <a:r>
              <a:rPr lang="en-US" dirty="0" smtClean="0"/>
              <a:t>----------------------------------</a:t>
            </a:r>
          </a:p>
          <a:p>
            <a:pPr marL="0" indent="0" eaLnBrk="1" hangingPunct="1"/>
            <a:r>
              <a:rPr lang="en-IE" b="1" dirty="0" smtClean="0"/>
              <a:t> E-mail: </a:t>
            </a:r>
            <a:r>
              <a:rPr lang="en-IE" dirty="0" smtClean="0"/>
              <a:t>g</a:t>
            </a:r>
            <a:r>
              <a:rPr lang="id-ID" dirty="0" smtClean="0"/>
              <a:t>rafikacitra</a:t>
            </a:r>
            <a:r>
              <a:rPr lang="en-IE" dirty="0" smtClean="0"/>
              <a:t>@</a:t>
            </a:r>
            <a:r>
              <a:rPr lang="id-ID" dirty="0" smtClean="0"/>
              <a:t>gmail</a:t>
            </a:r>
            <a:r>
              <a:rPr lang="en-IE" dirty="0" smtClean="0"/>
              <a:t>.com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265863"/>
            <a:ext cx="2689225" cy="457200"/>
          </a:xfrm>
        </p:spPr>
        <p:txBody>
          <a:bodyPr/>
          <a:lstStyle/>
          <a:p>
            <a:fld id="{D6351FC0-5044-473B-B95A-4344C43AD175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Referensi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81100"/>
            <a:ext cx="8401050" cy="5524500"/>
          </a:xfrm>
        </p:spPr>
        <p:txBody>
          <a:bodyPr/>
          <a:lstStyle/>
          <a:p>
            <a:pPr marL="0" indent="0" eaLnBrk="1" hangingPunct="1">
              <a:tabLst>
                <a:tab pos="1171575" algn="l"/>
              </a:tabLst>
            </a:pPr>
            <a:r>
              <a:rPr lang="en-IE" dirty="0" smtClean="0"/>
              <a:t>	</a:t>
            </a:r>
            <a:r>
              <a:rPr lang="en-IE" sz="3000" dirty="0" smtClean="0"/>
              <a:t>“Digital Image Processing”, Rafael C. </a:t>
            </a:r>
            <a:br>
              <a:rPr lang="en-IE" sz="3000" dirty="0" smtClean="0"/>
            </a:br>
            <a:r>
              <a:rPr lang="en-IE" sz="3000" dirty="0" smtClean="0"/>
              <a:t>	Gonzalez &amp; Richard E. Woods, </a:t>
            </a:r>
            <a:br>
              <a:rPr lang="en-IE" sz="3000" dirty="0" smtClean="0"/>
            </a:br>
            <a:r>
              <a:rPr lang="en-IE" sz="3000" dirty="0" smtClean="0"/>
              <a:t>	Addison-Wesley, Prentice-Hall Inc., 2</a:t>
            </a:r>
            <a:r>
              <a:rPr lang="en-IE" sz="3000" baseline="30000" dirty="0" smtClean="0"/>
              <a:t>nd</a:t>
            </a:r>
            <a:r>
              <a:rPr lang="en-IE" sz="3000" dirty="0" smtClean="0"/>
              <a:t> Edition, 2002</a:t>
            </a:r>
          </a:p>
          <a:p>
            <a:pPr lvl="1" eaLnBrk="1" hangingPunct="1">
              <a:tabLst>
                <a:tab pos="1171575" algn="l"/>
              </a:tabLst>
            </a:pPr>
            <a:r>
              <a:rPr lang="en-IE" dirty="0" smtClean="0">
                <a:ea typeface="ＭＳ Ｐゴシック" pitchFamily="-110" charset="-128"/>
              </a:rPr>
              <a:t>Much of the material that follows is taken from this book</a:t>
            </a:r>
          </a:p>
          <a:p>
            <a:pPr marL="0" indent="0" eaLnBrk="1" hangingPunct="1">
              <a:tabLst>
                <a:tab pos="1171575" algn="l"/>
              </a:tabLst>
            </a:pPr>
            <a:r>
              <a:rPr lang="en-IE" dirty="0" smtClean="0"/>
              <a:t>	“Machine Vision: Automated Visual </a:t>
            </a:r>
            <a:br>
              <a:rPr lang="en-IE" dirty="0" smtClean="0"/>
            </a:br>
            <a:r>
              <a:rPr lang="en-IE" dirty="0" smtClean="0"/>
              <a:t>	Inspection and Robot Vision”, David </a:t>
            </a:r>
            <a:br>
              <a:rPr lang="en-IE" dirty="0" smtClean="0"/>
            </a:br>
            <a:r>
              <a:rPr lang="en-IE" dirty="0" smtClean="0"/>
              <a:t>	Vernon, Prentice Hall, 1991</a:t>
            </a:r>
          </a:p>
          <a:p>
            <a:pPr lvl="1" eaLnBrk="1" hangingPunct="1">
              <a:tabLst>
                <a:tab pos="1171575" algn="l"/>
              </a:tabLst>
            </a:pPr>
            <a:r>
              <a:rPr lang="en-IE" dirty="0" smtClean="0">
                <a:ea typeface="ＭＳ Ｐゴシック" pitchFamily="-110" charset="-128"/>
              </a:rPr>
              <a:t>Available online at:</a:t>
            </a:r>
            <a:endParaRPr lang="en-IE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10" charset="-128"/>
            </a:endParaRPr>
          </a:p>
          <a:p>
            <a:pPr lvl="1" eaLnBrk="1" hangingPunct="1">
              <a:buNone/>
              <a:tabLst>
                <a:tab pos="1171575" algn="l"/>
              </a:tabLst>
            </a:pP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hlinkClick r:id="rId3"/>
              </a:rPr>
              <a:t>homepages.inf.ed.ac.uk/</a:t>
            </a:r>
            <a:r>
              <a:rPr lang="en-US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hlinkClick r:id="rId3"/>
              </a:rPr>
              <a:t>rbf</a:t>
            </a: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hlinkClick r:id="rId3"/>
              </a:rPr>
              <a:t>/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0" charset="-128"/>
                <a:hlinkClick r:id="rId3"/>
              </a:rPr>
              <a:t>BOOKS/VERNON/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10" charset="-128"/>
            </a:endParaRPr>
          </a:p>
        </p:txBody>
      </p:sp>
      <p:pic>
        <p:nvPicPr>
          <p:cNvPr id="20484" name="Picture 4" descr="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1103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ov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52900"/>
            <a:ext cx="11049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Referensi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(Contd.)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sz="2400" dirty="0" smtClean="0">
                <a:latin typeface="Berlin Sans FB" pitchFamily="34" charset="0"/>
              </a:rPr>
              <a:t>Randy </a:t>
            </a:r>
            <a:r>
              <a:rPr lang="en-US" sz="2400" dirty="0" err="1" smtClean="0">
                <a:latin typeface="Berlin Sans FB" pitchFamily="34" charset="0"/>
              </a:rPr>
              <a:t>Crane</a:t>
            </a:r>
            <a:r>
              <a:rPr lang="en-US" sz="2400" i="1" dirty="0" err="1" smtClean="0">
                <a:latin typeface="Berlin Sans FB" pitchFamily="34" charset="0"/>
              </a:rPr>
              <a:t>“A</a:t>
            </a:r>
            <a:r>
              <a:rPr lang="en-US" sz="2400" i="1" dirty="0" smtClean="0">
                <a:latin typeface="Berlin Sans FB" pitchFamily="34" charset="0"/>
              </a:rPr>
              <a:t> Simplified Approach to Image Processing”, </a:t>
            </a:r>
            <a:r>
              <a:rPr lang="en-US" sz="2400" dirty="0" smtClean="0">
                <a:latin typeface="Berlin Sans FB" pitchFamily="34" charset="0"/>
              </a:rPr>
              <a:t>Hewlett-Packard Company.</a:t>
            </a:r>
          </a:p>
          <a:p>
            <a:r>
              <a:rPr lang="en-US" sz="2400" dirty="0" err="1" smtClean="0">
                <a:latin typeface="Berlin Sans FB" pitchFamily="34" charset="0"/>
              </a:rPr>
              <a:t>Dadet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Pramadihanto</a:t>
            </a:r>
            <a:r>
              <a:rPr lang="en-US" sz="2400" dirty="0" smtClean="0">
                <a:latin typeface="Berlin Sans FB" pitchFamily="34" charset="0"/>
              </a:rPr>
              <a:t>, “</a:t>
            </a:r>
            <a:r>
              <a:rPr lang="en-US" sz="2400" i="1" dirty="0" smtClean="0">
                <a:latin typeface="Berlin Sans FB" pitchFamily="34" charset="0"/>
              </a:rPr>
              <a:t>Image Enhancement”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Inhouse</a:t>
            </a:r>
            <a:r>
              <a:rPr lang="en-US" sz="2400" dirty="0" smtClean="0">
                <a:latin typeface="Berlin Sans FB" pitchFamily="34" charset="0"/>
              </a:rPr>
              <a:t> Training </a:t>
            </a:r>
            <a:r>
              <a:rPr lang="en-US" sz="2400" dirty="0" err="1" smtClean="0">
                <a:latin typeface="Berlin Sans FB" pitchFamily="34" charset="0"/>
              </a:rPr>
              <a:t>Politeknik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Elektronika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Negeri</a:t>
            </a:r>
            <a:r>
              <a:rPr lang="en-US" sz="2400" dirty="0" smtClean="0">
                <a:latin typeface="Berlin Sans FB" pitchFamily="34" charset="0"/>
              </a:rPr>
              <a:t> Surabaya, 1999</a:t>
            </a:r>
          </a:p>
          <a:p>
            <a:r>
              <a:rPr lang="en-US" sz="2400" dirty="0" err="1" smtClean="0">
                <a:latin typeface="Berlin Sans FB" pitchFamily="34" charset="0"/>
              </a:rPr>
              <a:t>Riyanto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Sigit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Achmad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Basuki</a:t>
            </a:r>
            <a:r>
              <a:rPr lang="en-US" sz="2400" dirty="0" smtClean="0">
                <a:latin typeface="Berlin Sans FB" pitchFamily="34" charset="0"/>
              </a:rPr>
              <a:t>, Nana </a:t>
            </a:r>
            <a:r>
              <a:rPr lang="en-US" sz="2400" dirty="0" err="1" smtClean="0">
                <a:latin typeface="Berlin Sans FB" pitchFamily="34" charset="0"/>
              </a:rPr>
              <a:t>Ramadijanti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Dadet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Pramadihanto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i="1" dirty="0" smtClean="0">
                <a:latin typeface="Berlin Sans FB" pitchFamily="34" charset="0"/>
              </a:rPr>
              <a:t>“Step by step </a:t>
            </a:r>
            <a:r>
              <a:rPr lang="en-US" sz="2400" i="1" dirty="0" err="1" smtClean="0">
                <a:latin typeface="Berlin Sans FB" pitchFamily="34" charset="0"/>
              </a:rPr>
              <a:t>Pengolahan</a:t>
            </a:r>
            <a:r>
              <a:rPr lang="en-US" sz="2400" i="1" dirty="0" smtClean="0">
                <a:latin typeface="Berlin Sans FB" pitchFamily="34" charset="0"/>
              </a:rPr>
              <a:t> Citra </a:t>
            </a:r>
            <a:r>
              <a:rPr lang="en-US" sz="2400" i="1" dirty="0" err="1" smtClean="0">
                <a:latin typeface="Berlin Sans FB" pitchFamily="34" charset="0"/>
              </a:rPr>
              <a:t>menggunakan</a:t>
            </a:r>
            <a:r>
              <a:rPr lang="en-US" sz="2400" i="1" dirty="0" smtClean="0">
                <a:latin typeface="Berlin Sans FB" pitchFamily="34" charset="0"/>
              </a:rPr>
              <a:t> Visual C++”, </a:t>
            </a:r>
            <a:r>
              <a:rPr lang="en-US" sz="2400" dirty="0" err="1" smtClean="0">
                <a:latin typeface="Berlin Sans FB" pitchFamily="34" charset="0"/>
              </a:rPr>
              <a:t>Andi</a:t>
            </a:r>
            <a:r>
              <a:rPr lang="en-US" sz="2400" dirty="0" smtClean="0">
                <a:latin typeface="Berlin Sans FB" pitchFamily="34" charset="0"/>
              </a:rPr>
              <a:t> Offset, Yogyakarta, 2006</a:t>
            </a:r>
          </a:p>
          <a:p>
            <a:r>
              <a:rPr lang="en-US" sz="2400" dirty="0" err="1" smtClean="0">
                <a:latin typeface="Berlin Sans FB" pitchFamily="34" charset="0"/>
              </a:rPr>
              <a:t>Achmad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Basuki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Fathurrochman</a:t>
            </a:r>
            <a:r>
              <a:rPr lang="en-US" sz="2400" dirty="0" smtClean="0">
                <a:latin typeface="Berlin Sans FB" pitchFamily="34" charset="0"/>
              </a:rPr>
              <a:t>, Joshua F </a:t>
            </a:r>
            <a:r>
              <a:rPr lang="en-US" sz="2400" dirty="0" err="1" smtClean="0">
                <a:latin typeface="Berlin Sans FB" pitchFamily="34" charset="0"/>
              </a:rPr>
              <a:t>Palandi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i="1" dirty="0" smtClean="0">
                <a:latin typeface="Berlin Sans FB" pitchFamily="34" charset="0"/>
              </a:rPr>
              <a:t>“</a:t>
            </a:r>
            <a:r>
              <a:rPr lang="en-US" sz="2400" i="1" dirty="0" err="1" smtClean="0">
                <a:latin typeface="Berlin Sans FB" pitchFamily="34" charset="0"/>
              </a:rPr>
              <a:t>Pengolahan</a:t>
            </a:r>
            <a:r>
              <a:rPr lang="en-US" sz="2400" i="1" dirty="0" smtClean="0">
                <a:latin typeface="Berlin Sans FB" pitchFamily="34" charset="0"/>
              </a:rPr>
              <a:t> Citra  Digital </a:t>
            </a:r>
            <a:r>
              <a:rPr lang="en-US" sz="2400" i="1" dirty="0" err="1" smtClean="0">
                <a:latin typeface="Berlin Sans FB" pitchFamily="34" charset="0"/>
              </a:rPr>
              <a:t>menggunakan</a:t>
            </a:r>
            <a:r>
              <a:rPr lang="en-US" sz="2400" i="1" dirty="0" smtClean="0">
                <a:latin typeface="Berlin Sans FB" pitchFamily="34" charset="0"/>
              </a:rPr>
              <a:t> Visual Basic 6”, </a:t>
            </a:r>
            <a:r>
              <a:rPr lang="en-US" sz="2400" dirty="0" err="1" smtClean="0">
                <a:latin typeface="Berlin Sans FB" pitchFamily="34" charset="0"/>
              </a:rPr>
              <a:t>Graha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Ilmu</a:t>
            </a:r>
            <a:r>
              <a:rPr lang="en-US" sz="2400" dirty="0" smtClean="0">
                <a:latin typeface="Berlin Sans FB" pitchFamily="34" charset="0"/>
              </a:rPr>
              <a:t>, 2005</a:t>
            </a:r>
          </a:p>
          <a:p>
            <a:r>
              <a:rPr lang="en-US" sz="2400" dirty="0" smtClean="0">
                <a:latin typeface="Berlin Sans FB" pitchFamily="34" charset="0"/>
              </a:rPr>
              <a:t>John </a:t>
            </a:r>
            <a:r>
              <a:rPr lang="en-US" sz="2400" dirty="0" err="1" smtClean="0">
                <a:latin typeface="Berlin Sans FB" pitchFamily="34" charset="0"/>
              </a:rPr>
              <a:t>Miano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i="1" dirty="0" smtClean="0">
                <a:latin typeface="Berlin Sans FB" pitchFamily="34" charset="0"/>
              </a:rPr>
              <a:t>“Compressed image file formats (JPEG, PNG, </a:t>
            </a:r>
          </a:p>
          <a:p>
            <a:pPr>
              <a:buNone/>
            </a:pPr>
            <a:r>
              <a:rPr lang="en-US" sz="2400" i="1" dirty="0" smtClean="0">
                <a:latin typeface="Berlin Sans FB" pitchFamily="34" charset="0"/>
              </a:rPr>
              <a:t>	GIF, XBM, BMP) : your guide to graphics files on the </a:t>
            </a:r>
          </a:p>
          <a:p>
            <a:pPr>
              <a:buNone/>
            </a:pPr>
            <a:r>
              <a:rPr lang="en-US" sz="2400" i="1" dirty="0" smtClean="0">
                <a:latin typeface="Berlin Sans FB" pitchFamily="34" charset="0"/>
              </a:rPr>
              <a:t>	web,” </a:t>
            </a:r>
            <a:r>
              <a:rPr lang="en-US" sz="2400" dirty="0" smtClean="0">
                <a:latin typeface="Berlin Sans FB" pitchFamily="34" charset="0"/>
              </a:rPr>
              <a:t>Addison Wesley Longman, 1999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74" y="6400800"/>
            <a:ext cx="2765426" cy="457200"/>
          </a:xfrm>
        </p:spPr>
        <p:txBody>
          <a:bodyPr/>
          <a:lstStyle/>
          <a:p>
            <a:fld id="{D4148B4E-DCD7-4337-9674-7994A6892677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25800" y="6400800"/>
            <a:ext cx="2895600" cy="457200"/>
          </a:xfrm>
        </p:spPr>
        <p:txBody>
          <a:bodyPr/>
          <a:lstStyle/>
          <a:p>
            <a:r>
              <a:rPr lang="en-US" altLang="en-US" dirty="0" smtClean="0"/>
              <a:t>TK 37404 </a:t>
            </a:r>
            <a:r>
              <a:rPr lang="en-US" altLang="en-US" dirty="0" err="1" smtClean="0"/>
              <a:t>Pengolahan</a:t>
            </a:r>
            <a:r>
              <a:rPr lang="en-US" altLang="en-US" dirty="0" smtClean="0"/>
              <a:t> Citra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Referensi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(Contd.)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72000"/>
          </a:xfrm>
        </p:spPr>
        <p:txBody>
          <a:bodyPr/>
          <a:lstStyle/>
          <a:p>
            <a:r>
              <a:rPr lang="en-US" sz="2400" dirty="0" smtClean="0">
                <a:latin typeface="Berlin Sans FB" pitchFamily="34" charset="0"/>
              </a:rPr>
              <a:t>Nixon Mark, </a:t>
            </a:r>
            <a:r>
              <a:rPr lang="en-US" sz="2400" dirty="0" err="1" smtClean="0">
                <a:latin typeface="Berlin Sans FB" pitchFamily="34" charset="0"/>
              </a:rPr>
              <a:t>Aguando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Alberto,</a:t>
            </a:r>
            <a:r>
              <a:rPr lang="en-US" sz="2400" i="1" dirty="0" err="1" smtClean="0">
                <a:latin typeface="Berlin Sans FB" pitchFamily="34" charset="0"/>
              </a:rPr>
              <a:t>“Feature</a:t>
            </a:r>
            <a:r>
              <a:rPr lang="en-US" sz="2400" i="1" dirty="0" smtClean="0">
                <a:latin typeface="Berlin Sans FB" pitchFamily="34" charset="0"/>
              </a:rPr>
              <a:t> Extraction and Image Processing”, 1</a:t>
            </a:r>
            <a:r>
              <a:rPr lang="en-US" sz="2400" i="1" baseline="30000" dirty="0" smtClean="0">
                <a:latin typeface="Berlin Sans FB" pitchFamily="34" charset="0"/>
              </a:rPr>
              <a:t>st</a:t>
            </a:r>
            <a:r>
              <a:rPr lang="en-US" sz="2400" i="1" dirty="0" smtClean="0">
                <a:latin typeface="Berlin Sans FB" pitchFamily="34" charset="0"/>
              </a:rPr>
              <a:t> Edition, 2002.</a:t>
            </a:r>
          </a:p>
          <a:p>
            <a:r>
              <a:rPr lang="en-US" sz="2400" i="1" dirty="0" smtClean="0">
                <a:latin typeface="Berlin Sans FB" pitchFamily="34" charset="0"/>
              </a:rPr>
              <a:t>Parker, JR., “Algorithm For Image Processing and Computer Vision”, John Wiley &amp; Sons, 1997.</a:t>
            </a:r>
          </a:p>
          <a:p>
            <a:r>
              <a:rPr lang="en-US" sz="2400" i="1" dirty="0" err="1" smtClean="0">
                <a:latin typeface="Berlin Sans FB" pitchFamily="34" charset="0"/>
              </a:rPr>
              <a:t>Wanasanan</a:t>
            </a:r>
            <a:r>
              <a:rPr lang="en-US" sz="2400" i="1" dirty="0" smtClean="0">
                <a:latin typeface="Berlin Sans FB" pitchFamily="34" charset="0"/>
              </a:rPr>
              <a:t> </a:t>
            </a:r>
            <a:r>
              <a:rPr lang="en-US" sz="2400" i="1" dirty="0" err="1" smtClean="0">
                <a:latin typeface="Berlin Sans FB" pitchFamily="34" charset="0"/>
              </a:rPr>
              <a:t>Thongsongkrit</a:t>
            </a:r>
            <a:r>
              <a:rPr lang="en-US" sz="2400" i="1" dirty="0" smtClean="0">
                <a:latin typeface="Berlin Sans FB" pitchFamily="34" charset="0"/>
              </a:rPr>
              <a:t>, “Lecture Notes 2007”, </a:t>
            </a:r>
            <a:r>
              <a:rPr lang="en-US" sz="2400" i="1" dirty="0" smtClean="0">
                <a:latin typeface="Berlin Sans FB" pitchFamily="34" charset="0"/>
                <a:hlinkClick r:id="rId2"/>
              </a:rPr>
              <a:t>http://www.archive.org/details/Lectures_on_Image_Processing</a:t>
            </a:r>
            <a:endParaRPr lang="en-US" sz="2400" i="1" dirty="0" smtClean="0">
              <a:latin typeface="Berlin Sans FB" pitchFamily="34" charset="0"/>
            </a:endParaRPr>
          </a:p>
          <a:p>
            <a:r>
              <a:rPr lang="en-US" sz="2400" i="1" dirty="0" smtClean="0">
                <a:latin typeface="Berlin Sans FB" pitchFamily="34" charset="0"/>
              </a:rPr>
              <a:t>Richard </a:t>
            </a:r>
            <a:r>
              <a:rPr lang="en-US" sz="2400" i="1" dirty="0" err="1" smtClean="0">
                <a:latin typeface="Berlin Sans FB" pitchFamily="34" charset="0"/>
              </a:rPr>
              <a:t>Szeliski</a:t>
            </a:r>
            <a:r>
              <a:rPr lang="en-US" sz="2400" i="1" dirty="0" smtClean="0">
                <a:latin typeface="Berlin Sans FB" pitchFamily="34" charset="0"/>
              </a:rPr>
              <a:t>, “Computer Vision : Algorithms and Applications”, 23 April 2010</a:t>
            </a:r>
          </a:p>
          <a:p>
            <a:endParaRPr lang="en-US" sz="2400" dirty="0" smtClean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2743200" cy="457200"/>
          </a:xfrm>
        </p:spPr>
        <p:txBody>
          <a:bodyPr/>
          <a:lstStyle/>
          <a:p>
            <a:fld id="{26DA9A90-95D2-4300-8DC1-4893C25F5FCD}" type="datetime2">
              <a:rPr lang="en-US" altLang="en-US" smtClean="0"/>
              <a:pPr/>
              <a:t>Saturday, September 21, 2013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TK 37404 Pengolahan Citra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29" name="Group 217"/>
          <p:cNvGraphicFramePr>
            <a:graphicFrameLocks noGrp="1"/>
          </p:cNvGraphicFramePr>
          <p:nvPr>
            <p:ph/>
          </p:nvPr>
        </p:nvGraphicFramePr>
        <p:xfrm>
          <a:off x="381000" y="152400"/>
          <a:ext cx="8382000" cy="6705593"/>
        </p:xfrm>
        <a:graphic>
          <a:graphicData uri="http://schemas.openxmlformats.org/drawingml/2006/table">
            <a:tbl>
              <a:tblPr/>
              <a:tblGrid>
                <a:gridCol w="1908772"/>
                <a:gridCol w="6473228"/>
              </a:tblGrid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PERTEMUAN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MATERI IP [16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minggu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cs typeface="Times New Roman" pitchFamily="18" charset="0"/>
                        </a:rPr>
                        <a:t>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1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hari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ini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Introduction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Format Citra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Transformasi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Derajat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Keabuan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Histogram……………………………………………………….……….Quiz-1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Transformasi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Fourier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Filter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Citra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Generate Noise &amp;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Reduksi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Noise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pada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Citra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UTS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Deteksi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Tepi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Format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Warna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Histogram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Warna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Thresholding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…………………………………………………………Quiz-2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Histogram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Proyeksi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Thinning &amp;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Skeletoning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6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Aplikasi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Pengolahan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Citra &amp;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Pengantar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 Computer Vision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itchFamily="34" charset="0"/>
                        </a:rPr>
                        <a:t>UAS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7C18-7FA1-4552-86CE-238044B15E1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hit_flat_monitor">
  <a:themeElements>
    <a:clrScheme name="ppp_hit_flat_monitor 9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ppp_hit_flat_moni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arrow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arrow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hit_flat_monit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hit_flat_monit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8">
        <a:dk1>
          <a:srgbClr val="000000"/>
        </a:dk1>
        <a:lt1>
          <a:srgbClr val="80808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C0C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9">
        <a:dk1>
          <a:srgbClr val="000000"/>
        </a:dk1>
        <a:lt1>
          <a:srgbClr val="80808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C0C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ppp_hit_flat_monitor</Template>
  <TotalTime>5311</TotalTime>
  <Words>1516</Words>
  <Application>Microsoft PowerPoint</Application>
  <PresentationFormat>On-screen Show (4:3)</PresentationFormat>
  <Paragraphs>357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ppp_hit_flat_monitor</vt:lpstr>
      <vt:lpstr>Image</vt:lpstr>
      <vt:lpstr>IMAGE PROCESSING</vt:lpstr>
      <vt:lpstr>Pengantar</vt:lpstr>
      <vt:lpstr>Deskripsi</vt:lpstr>
      <vt:lpstr>Nilai Akhir</vt:lpstr>
      <vt:lpstr>Slide 5</vt:lpstr>
      <vt:lpstr>Referensi</vt:lpstr>
      <vt:lpstr>Referensi (Contd.)</vt:lpstr>
      <vt:lpstr>Referensi (Contd.)</vt:lpstr>
      <vt:lpstr>Slide 9</vt:lpstr>
      <vt:lpstr>Slide 10</vt:lpstr>
      <vt:lpstr>Slide 11</vt:lpstr>
      <vt:lpstr>Kandungan</vt:lpstr>
      <vt:lpstr>Slide 13</vt:lpstr>
      <vt:lpstr>Apa itu Digital Image?</vt:lpstr>
      <vt:lpstr>Apa itu Digital Image? (cont…)</vt:lpstr>
      <vt:lpstr>Apa itu Digital Image? (cont…)</vt:lpstr>
      <vt:lpstr>What is Image Processing?</vt:lpstr>
      <vt:lpstr>What is Image Processing?</vt:lpstr>
      <vt:lpstr>Slide 19</vt:lpstr>
      <vt:lpstr>Tujuan Image Processing</vt:lpstr>
      <vt:lpstr>Slide 21</vt:lpstr>
      <vt:lpstr>Apa itu Digital Image Processing?</vt:lpstr>
      <vt:lpstr>Persoalan di dalam Image Processing</vt:lpstr>
      <vt:lpstr>Beberapa Judul Proyek Akhir IP</vt:lpstr>
      <vt:lpstr>Beberapa Judul Proyek Akhir IP (Contd…)</vt:lpstr>
      <vt:lpstr>Beberapa Judul Proyek Akhir IP (Contd…)</vt:lpstr>
      <vt:lpstr>Beberapa Judul Proyek Akhir IP (Contd…)</vt:lpstr>
      <vt:lpstr>Beberapa Judul Proyek Akhir IP (Contd…)</vt:lpstr>
      <vt:lpstr>Tugas Besar</vt:lpstr>
      <vt:lpstr>Tugas pertemuan I [Continued]</vt:lpstr>
      <vt:lpstr>TERIMA KASIH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Listrik Statis</dc:title>
  <dc:creator>mohamad ishaq</dc:creator>
  <cp:lastModifiedBy>John A</cp:lastModifiedBy>
  <cp:revision>175</cp:revision>
  <dcterms:created xsi:type="dcterms:W3CDTF">2007-02-25T19:06:35Z</dcterms:created>
  <dcterms:modified xsi:type="dcterms:W3CDTF">2013-09-21T02:59:31Z</dcterms:modified>
</cp:coreProperties>
</file>