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81" r:id="rId5"/>
    <p:sldId id="282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75" d="100"/>
          <a:sy n="75" d="100"/>
        </p:scale>
        <p:origin x="11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40DA9-C5B9-44F9-95E9-D924B51FAB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9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E56FF-4BCE-4328-8213-DC8EA3DCA80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0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EB0D0-661D-4DA5-91A5-014E5714E5E9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85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2A386-7B2F-4DED-B86D-98F94B55963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0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0DA9-C5B9-44F9-95E9-D924B51FAB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58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0DA9-C5B9-44F9-95E9-D924B51FAB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10200"/>
            <a:ext cx="7772400" cy="704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0275"/>
            <a:ext cx="7772400" cy="48577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722438"/>
            <a:ext cx="1828800" cy="490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722438"/>
            <a:ext cx="5334000" cy="490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224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759075"/>
            <a:ext cx="7315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KALKULUS I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6000" dirty="0" smtClean="0">
                <a:latin typeface="Aharoni" pitchFamily="2" charset="-79"/>
                <a:cs typeface="Aharoni" pitchFamily="2" charset="-79"/>
              </a:rPr>
            </a:br>
            <a:r>
              <a:rPr lang="en-US" sz="2000" dirty="0" err="1" smtClean="0"/>
              <a:t>Oleh</a:t>
            </a:r>
            <a:r>
              <a:rPr lang="en-US" sz="2000" dirty="0" smtClean="0"/>
              <a:t> : </a:t>
            </a:r>
            <a:r>
              <a:rPr lang="en-US" sz="2000" dirty="0" err="1" smtClean="0"/>
              <a:t>Inne</a:t>
            </a:r>
            <a:r>
              <a:rPr lang="en-US" sz="2000" dirty="0" smtClean="0"/>
              <a:t> </a:t>
            </a:r>
            <a:r>
              <a:rPr lang="en-US" sz="2000" dirty="0" err="1" smtClean="0"/>
              <a:t>Novita</a:t>
            </a:r>
            <a:r>
              <a:rPr lang="en-US" sz="2000" dirty="0" smtClean="0"/>
              <a:t> Sari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09678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22438"/>
            <a:ext cx="7315200" cy="411162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2362201"/>
                <a:ext cx="7315200" cy="42672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1400" dirty="0"/>
              </a:p>
              <a:p>
                <a:pPr lvl="0">
                  <a:buFont typeface="+mj-lt"/>
                  <a:buAutoNum type="arabicPeriod"/>
                </a:pPr>
                <a:r>
                  <a:rPr lang="en-US" sz="1400" dirty="0" err="1"/>
                  <a:t>Ubah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masing-masing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desimal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berulang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menjadi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suatu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hasil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bagi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dua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bilangan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bulat</a:t>
                </a:r>
                <a:r>
                  <a:rPr lang="en-US" sz="1400" dirty="0"/>
                  <a:t>:</a:t>
                </a:r>
              </a:p>
              <a:p>
                <a:pPr lvl="1">
                  <a:buFont typeface="+mj-lt"/>
                  <a:buAutoNum type="alphaLcPeriod"/>
                </a:pPr>
                <a:r>
                  <a:rPr lang="en-US" sz="1000" dirty="0" smtClean="0"/>
                  <a:t> </a:t>
                </a:r>
                <a:r>
                  <a:rPr lang="en-US" sz="1400" dirty="0" smtClean="0"/>
                  <a:t>0,21717171717</a:t>
                </a:r>
                <a:r>
                  <a:rPr lang="en-US" sz="1400" dirty="0"/>
                  <a:t>…</a:t>
                </a:r>
              </a:p>
              <a:p>
                <a:pPr lvl="1">
                  <a:buFont typeface="+mj-lt"/>
                  <a:buAutoNum type="alphaLcPeriod"/>
                </a:pPr>
                <a:r>
                  <a:rPr lang="en-US" sz="1400" dirty="0"/>
                  <a:t>3,929292</a:t>
                </a:r>
                <a:r>
                  <a:rPr lang="en-US" sz="1400" dirty="0" smtClean="0"/>
                  <a:t>…</a:t>
                </a:r>
              </a:p>
              <a:p>
                <a:pPr marL="457200" lvl="1" indent="0">
                  <a:buNone/>
                </a:pPr>
                <a:endParaRPr lang="en-US" sz="1400" dirty="0"/>
              </a:p>
              <a:p>
                <a:pPr lvl="0">
                  <a:buFont typeface="+mj-lt"/>
                  <a:buAutoNum type="arabicPeriod"/>
                </a:pPr>
                <a:r>
                  <a:rPr lang="en-US" sz="1400" dirty="0" err="1"/>
                  <a:t>Gunakan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sifat-sifat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medan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untuk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menyederhanakan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bentuk-bentuk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dibawah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ini</a:t>
                </a:r>
                <a:r>
                  <a:rPr lang="en-US" sz="1400" dirty="0"/>
                  <a:t>: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/>
                        </m:ctrlPr>
                      </m:sSupPr>
                      <m:e>
                        <m:d>
                          <m:dPr>
                            <m:ctrlPr>
                              <a:rPr lang="en-US" sz="1400" i="1"/>
                            </m:ctrlPr>
                          </m:dPr>
                          <m:e>
                            <m:r>
                              <a:rPr lang="en-US" sz="1400" i="1"/>
                              <m:t>2</m:t>
                            </m:r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1400" i="1"/>
                          <m:t>2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r>
                          <a:rPr lang="en-US" sz="1400" i="1"/>
                          <m:t>2</m:t>
                        </m:r>
                        <m:r>
                          <a:rPr lang="en-US" sz="1400" i="1"/>
                          <m:t>𝑥</m:t>
                        </m:r>
                        <m:r>
                          <a:rPr lang="en-US" sz="1400" i="1"/>
                          <m:t>−2</m:t>
                        </m:r>
                        <m:sSup>
                          <m:sSupPr>
                            <m:ctrlPr>
                              <a:rPr lang="en-US" sz="1400" i="1"/>
                            </m:ctrlPr>
                          </m:sSupPr>
                          <m:e>
                            <m:r>
                              <a:rPr lang="en-US" sz="1400" i="1"/>
                              <m:t>𝑥</m:t>
                            </m:r>
                          </m:e>
                          <m:sup>
                            <m:r>
                              <a:rPr lang="en-US" sz="1400" i="1"/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400" i="1"/>
                            </m:ctrlPr>
                          </m:sSupPr>
                          <m:e>
                            <m:r>
                              <a:rPr lang="en-US" sz="1400" i="1"/>
                              <m:t>𝑥</m:t>
                            </m:r>
                          </m:e>
                          <m:sup>
                            <m:r>
                              <a:rPr lang="en-US" sz="1400" i="1"/>
                              <m:t>3</m:t>
                            </m:r>
                          </m:sup>
                        </m:sSup>
                        <m:r>
                          <a:rPr lang="en-US" sz="1400" i="1"/>
                          <m:t>−2</m:t>
                        </m:r>
                        <m:sSup>
                          <m:sSupPr>
                            <m:ctrlPr>
                              <a:rPr lang="en-US" sz="1400" i="1"/>
                            </m:ctrlPr>
                          </m:sSupPr>
                          <m:e>
                            <m:r>
                              <a:rPr lang="en-US" sz="1400" i="1"/>
                              <m:t>𝑥</m:t>
                            </m:r>
                          </m:e>
                          <m:sup>
                            <m:r>
                              <a:rPr lang="en-US" sz="1400" i="1"/>
                              <m:t>2</m:t>
                            </m:r>
                          </m:sup>
                        </m:sSup>
                        <m:r>
                          <a:rPr lang="en-US" sz="1400" i="1"/>
                          <m:t>+</m:t>
                        </m:r>
                        <m:r>
                          <a:rPr lang="en-US" sz="1400" i="1"/>
                          <m:t>𝑥</m:t>
                        </m:r>
                      </m:den>
                    </m:f>
                  </m:oMath>
                </a14:m>
                <a:endParaRPr lang="en-US" sz="1400" dirty="0"/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f>
                          <m:fPr>
                            <m:ctrlPr>
                              <a:rPr lang="en-US" sz="1400" i="1"/>
                            </m:ctrlPr>
                          </m:fPr>
                          <m:num>
                            <m:r>
                              <a:rPr lang="en-US" sz="1400" i="1"/>
                              <m:t>𝑥</m:t>
                            </m:r>
                          </m:num>
                          <m:den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−3</m:t>
                            </m:r>
                          </m:den>
                        </m:f>
                        <m:r>
                          <a:rPr lang="en-US" sz="1400" i="1"/>
                          <m:t>−</m:t>
                        </m:r>
                        <m:f>
                          <m:fPr>
                            <m:ctrlPr>
                              <a:rPr lang="en-US" sz="1400" i="1"/>
                            </m:ctrlPr>
                          </m:fPr>
                          <m:num>
                            <m:r>
                              <a:rPr lang="en-US" sz="1400" i="1"/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400" i="1"/>
                                </m:ctrlPr>
                              </m:sSupPr>
                              <m:e>
                                <m:r>
                                  <a:rPr lang="en-US" sz="1400" i="1"/>
                                  <m:t>𝑥</m:t>
                                </m:r>
                              </m:e>
                              <m:sup>
                                <m:r>
                                  <a:rPr lang="en-US" sz="1400" i="1"/>
                                  <m:t>2</m:t>
                                </m:r>
                              </m:sup>
                            </m:sSup>
                            <m:r>
                              <a:rPr lang="en-US" sz="1400" i="1"/>
                              <m:t>−4</m:t>
                            </m:r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+3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1400" i="1"/>
                            </m:ctrlPr>
                          </m:fPr>
                          <m:num>
                            <m:r>
                              <a:rPr lang="en-US" sz="1400" i="1"/>
                              <m:t>5</m:t>
                            </m:r>
                          </m:num>
                          <m:den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−1</m:t>
                            </m:r>
                          </m:den>
                        </m:f>
                        <m:r>
                          <a:rPr lang="en-US" sz="1400" i="1"/>
                          <m:t>+</m:t>
                        </m:r>
                        <m:f>
                          <m:fPr>
                            <m:ctrlPr>
                              <a:rPr lang="en-US" sz="1400" i="1"/>
                            </m:ctrlPr>
                          </m:fPr>
                          <m:num>
                            <m:r>
                              <a:rPr lang="en-US" sz="1400" i="1"/>
                              <m:t>5</m:t>
                            </m:r>
                          </m:num>
                          <m:den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−3</m:t>
                            </m:r>
                          </m:den>
                        </m:f>
                      </m:den>
                    </m:f>
                  </m:oMath>
                </a14:m>
                <a:endParaRPr lang="en-US" sz="1400" dirty="0"/>
              </a:p>
              <a:p>
                <a:r>
                  <a:rPr lang="en-US" sz="1400" dirty="0"/>
                  <a:t> </a:t>
                </a:r>
              </a:p>
              <a:p>
                <a:endParaRPr lang="en-US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2362201"/>
                <a:ext cx="7315200" cy="4267200"/>
              </a:xfrm>
              <a:blipFill rotWithShape="0">
                <a:blip r:embed="rId2"/>
                <a:stretch>
                  <a:fillRect l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64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Identitas Mata Kuliah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sz="1800" dirty="0" smtClean="0"/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Nama Mata Kuliah 	: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Kalkulus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Kode Mata Kuliah	: </a:t>
            </a:r>
            <a:r>
              <a:rPr lang="en-US" sz="2000" dirty="0" smtClean="0"/>
              <a:t>IF31201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Kredit		: 3 SKS</a:t>
            </a: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Semester 		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Jurusa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		: Teknik  Informatika/S1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6934200" cy="715963"/>
          </a:xfrm>
        </p:spPr>
        <p:txBody>
          <a:bodyPr/>
          <a:lstStyle/>
          <a:p>
            <a:r>
              <a:rPr lang="en-US" sz="4000" dirty="0" err="1" smtClean="0"/>
              <a:t>Aturan</a:t>
            </a:r>
            <a:r>
              <a:rPr lang="en-US" sz="4000" dirty="0" smtClean="0"/>
              <a:t> </a:t>
            </a:r>
            <a:r>
              <a:rPr lang="en-US" sz="4000" dirty="0" err="1" smtClean="0"/>
              <a:t>Perkuliahan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934200" cy="42672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Kehadiran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minimal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perkuliahan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80 %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total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pertemuan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tertulis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perbaikan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susulan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diijinkan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autentik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ditunjukkan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tugas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dikerjakan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tepat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ditentukan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keterlambatan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konsekuensi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pengurangan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diterima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sekali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Mahasiswa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terlambat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diperkenankan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masuk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err="1" smtClean="0"/>
              <a:t>Martono</a:t>
            </a:r>
            <a:r>
              <a:rPr lang="en-US" sz="1800" dirty="0" smtClean="0"/>
              <a:t>, Koko. 1999. </a:t>
            </a:r>
            <a:r>
              <a:rPr lang="en-US" sz="1800" i="1" dirty="0" err="1" smtClean="0"/>
              <a:t>Kalkulus</a:t>
            </a:r>
            <a:r>
              <a:rPr lang="en-US" sz="1800" dirty="0" smtClean="0"/>
              <a:t>.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Purcell &amp; </a:t>
            </a:r>
            <a:r>
              <a:rPr lang="en-US" sz="1800" dirty="0" err="1" smtClean="0"/>
              <a:t>Vanberg</a:t>
            </a:r>
            <a:r>
              <a:rPr lang="en-US" sz="1800" dirty="0" smtClean="0"/>
              <a:t>. 1999. </a:t>
            </a:r>
            <a:r>
              <a:rPr lang="en-US" sz="1800" i="1" dirty="0" err="1" smtClean="0"/>
              <a:t>Kalkulus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Geometri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Analitik</a:t>
            </a:r>
            <a:r>
              <a:rPr lang="en-US" sz="1800" dirty="0" smtClean="0"/>
              <a:t> , </a:t>
            </a:r>
            <a:r>
              <a:rPr lang="en-US" sz="1800" dirty="0" err="1" smtClean="0"/>
              <a:t>edisi</a:t>
            </a:r>
            <a:r>
              <a:rPr lang="en-US" sz="1800" dirty="0" smtClean="0"/>
              <a:t> </a:t>
            </a:r>
            <a:r>
              <a:rPr lang="en-US" sz="1800" dirty="0" err="1" smtClean="0"/>
              <a:t>kelima</a:t>
            </a:r>
            <a:r>
              <a:rPr lang="en-US" sz="1800" dirty="0" smtClean="0"/>
              <a:t>,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Jakarta.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Spiegel, MR.2002. </a:t>
            </a:r>
            <a:r>
              <a:rPr lang="en-US" sz="1800" i="1" dirty="0" err="1" smtClean="0"/>
              <a:t>Kalkulus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Lanjut</a:t>
            </a:r>
            <a:r>
              <a:rPr lang="en-US" sz="1800" dirty="0" smtClean="0"/>
              <a:t>, </a:t>
            </a:r>
            <a:r>
              <a:rPr lang="en-US" sz="1800" dirty="0" err="1" smtClean="0"/>
              <a:t>edisi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.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47800"/>
            <a:ext cx="7315200" cy="715962"/>
          </a:xfrm>
        </p:spPr>
        <p:txBody>
          <a:bodyPr/>
          <a:lstStyle/>
          <a:p>
            <a:pPr algn="ctr"/>
            <a:r>
              <a:rPr lang="en-US" sz="3600" b="1" dirty="0" smtClean="0"/>
              <a:t>SISTEM  BILANGAN  REAL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77200" cy="4175125"/>
          </a:xfrm>
        </p:spPr>
        <p:txBody>
          <a:bodyPr/>
          <a:lstStyle/>
          <a:p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yang </a:t>
            </a:r>
            <a:r>
              <a:rPr lang="en-US" sz="1800" dirty="0" err="1" smtClean="0"/>
              <a:t>disertai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perkalian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aksioma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,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semesta</a:t>
            </a:r>
            <a:r>
              <a:rPr lang="en-US" sz="1800" dirty="0" smtClean="0"/>
              <a:t> </a:t>
            </a:r>
            <a:r>
              <a:rPr lang="en-US" sz="1800" dirty="0" err="1" smtClean="0"/>
              <a:t>pembicaraan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Kalkulus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gabungan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rasional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irasional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rasional</a:t>
            </a:r>
            <a:r>
              <a:rPr lang="en-US" sz="1800" dirty="0" smtClean="0"/>
              <a:t>: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diasjikan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(</a:t>
            </a:r>
            <a:r>
              <a:rPr lang="en-US" sz="1800" dirty="0" err="1" smtClean="0"/>
              <a:t>pecahan</a:t>
            </a:r>
            <a:r>
              <a:rPr lang="en-US" sz="1800" dirty="0" smtClean="0"/>
              <a:t>)    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b≠0, </a:t>
            </a:r>
            <a:r>
              <a:rPr lang="en-US" sz="1800" dirty="0" err="1" smtClean="0"/>
              <a:t>dan</a:t>
            </a:r>
            <a:r>
              <a:rPr lang="en-US" sz="1800" dirty="0" smtClean="0"/>
              <a:t> a, b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bulat</a:t>
            </a:r>
            <a:endParaRPr lang="en-US" sz="1800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:  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irasional</a:t>
            </a:r>
            <a:r>
              <a:rPr lang="en-US" sz="1800" dirty="0" smtClean="0"/>
              <a:t>: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diasjikan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(</a:t>
            </a:r>
            <a:r>
              <a:rPr lang="en-US" sz="1800" dirty="0" err="1" smtClean="0"/>
              <a:t>pecahan</a:t>
            </a:r>
            <a:r>
              <a:rPr lang="en-US" sz="1800" dirty="0" smtClean="0"/>
              <a:t>)    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b≠0, </a:t>
            </a:r>
            <a:r>
              <a:rPr lang="en-US" sz="1800" dirty="0" err="1" smtClean="0"/>
              <a:t>dan</a:t>
            </a:r>
            <a:r>
              <a:rPr lang="en-US" sz="1800" dirty="0" smtClean="0"/>
              <a:t> a, b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bulat</a:t>
            </a:r>
            <a:endParaRPr lang="en-US" sz="1800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:   </a:t>
            </a:r>
          </a:p>
          <a:p>
            <a:r>
              <a:rPr lang="en-US" sz="1800" dirty="0" smtClean="0"/>
              <a:t> </a:t>
            </a:r>
          </a:p>
          <a:p>
            <a:endParaRPr lang="en-US" sz="18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416121" y="4318716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121" y="4318716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163913"/>
              </p:ext>
            </p:extLst>
          </p:nvPr>
        </p:nvGraphicFramePr>
        <p:xfrm>
          <a:off x="1752600" y="4635500"/>
          <a:ext cx="533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6" imgW="368280" imgH="393480" progId="Equation.3">
                  <p:embed/>
                </p:oleObj>
              </mc:Choice>
              <mc:Fallback>
                <p:oleObj name="Equation" r:id="rId6" imgW="3682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35500"/>
                        <a:ext cx="5334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70161"/>
              </p:ext>
            </p:extLst>
          </p:nvPr>
        </p:nvGraphicFramePr>
        <p:xfrm>
          <a:off x="1828800" y="5930900"/>
          <a:ext cx="838200" cy="31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8" imgW="634680" imgH="241200" progId="Equation.3">
                  <p:embed/>
                </p:oleObj>
              </mc:Choice>
              <mc:Fallback>
                <p:oleObj name="Equation" r:id="rId8" imgW="634680" imgH="241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930900"/>
                        <a:ext cx="838200" cy="318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315200" cy="5029200"/>
          </a:xfrm>
        </p:spPr>
        <p:txBody>
          <a:bodyPr/>
          <a:lstStyle/>
          <a:p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irasional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4			d)  -5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7,5			e)  2,3773777377773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1,333333…		f)   10,283283283…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1"/>
            <a:ext cx="7315200" cy="4953000"/>
          </a:xfrm>
        </p:spPr>
        <p:txBody>
          <a:bodyPr/>
          <a:lstStyle/>
          <a:p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bagan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realnya</a:t>
            </a:r>
            <a:endParaRPr lang="en-US" sz="2000" dirty="0"/>
          </a:p>
        </p:txBody>
      </p:sp>
      <p:pic>
        <p:nvPicPr>
          <p:cNvPr id="14" name="Picture 13" descr="bagan bilangan real yg ben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2286000"/>
            <a:ext cx="533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Sifat</a:t>
            </a:r>
            <a:r>
              <a:rPr lang="en-US" sz="2800" dirty="0" smtClean="0"/>
              <a:t> –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Real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1"/>
            <a:ext cx="7315200" cy="4191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u="sng" dirty="0" err="1" smtClean="0"/>
              <a:t>Sifat-sifat</a:t>
            </a:r>
            <a:r>
              <a:rPr lang="en-US" sz="1800" u="sng" dirty="0" smtClean="0"/>
              <a:t> Medan</a:t>
            </a:r>
            <a:endParaRPr lang="en-US" sz="1800" dirty="0" smtClean="0"/>
          </a:p>
          <a:p>
            <a:r>
              <a:rPr lang="en-US" sz="1800" dirty="0" err="1" smtClean="0"/>
              <a:t>Jika</a:t>
            </a:r>
            <a:r>
              <a:rPr lang="en-US" sz="1800" dirty="0" smtClean="0"/>
              <a:t>  </a:t>
            </a:r>
            <a:r>
              <a:rPr lang="en-US" sz="1800" dirty="0" err="1" smtClean="0"/>
              <a:t>x,y,z</a:t>
            </a:r>
            <a:r>
              <a:rPr lang="en-US" sz="1800" dirty="0" smtClean="0"/>
              <a:t> 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real, </a:t>
            </a:r>
            <a:r>
              <a:rPr lang="en-US" sz="1800" dirty="0" err="1" smtClean="0"/>
              <a:t>maka</a:t>
            </a: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38200" y="3276600"/>
          <a:ext cx="7848600" cy="3429000"/>
        </p:xfrm>
        <a:graphic>
          <a:graphicData uri="http://schemas.openxmlformats.org/drawingml/2006/table">
            <a:tbl>
              <a:tblPr/>
              <a:tblGrid>
                <a:gridCol w="537166"/>
                <a:gridCol w="1342916"/>
                <a:gridCol w="2984259"/>
                <a:gridCol w="2984259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Sifat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Penjumlahan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Perkalian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Komutatif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x + y = y +x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 y = y . x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Asosiatif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( x + y ) + x  =  x + ( y + x 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) z = x (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yz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Distributif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 Math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mbria Math"/>
                          <a:ea typeface="Times New Roman"/>
                          <a:cs typeface="Times New Roman"/>
                        </a:rPr>
                        <a:t> (y + z)  = </a:t>
                      </a:r>
                      <a:r>
                        <a:rPr lang="en-US" sz="1600" baseline="0" dirty="0" err="1" smtClean="0">
                          <a:latin typeface="Cambria Math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en-US" sz="1600" baseline="0" dirty="0" smtClean="0">
                          <a:latin typeface="Cambria Math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1600" baseline="0" dirty="0" err="1" smtClean="0">
                          <a:latin typeface="Cambria Math"/>
                          <a:ea typeface="Times New Roman"/>
                          <a:cs typeface="Times New Roman"/>
                        </a:rPr>
                        <a:t>xz</a:t>
                      </a:r>
                      <a:endParaRPr lang="en-US" sz="1600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Identitas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0 yang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merupakan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+ 0 = 0 + x = 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1 yang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merupakan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x.1 = 1.x = 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Invers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real,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-x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+ (-x) = (-x) + x = 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   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8675" cy="161925"/>
          </a:xfrm>
          <a:prstGeom prst="rect">
            <a:avLst/>
          </a:prstGeom>
          <a:noFill/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0075" cy="161925"/>
          </a:xfrm>
          <a:prstGeom prst="rect">
            <a:avLst/>
          </a:prstGeom>
          <a:noFill/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33525" cy="161925"/>
          </a:xfrm>
          <a:prstGeom prst="rect">
            <a:avLst/>
          </a:prstGeom>
          <a:noFill/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66775" cy="161925"/>
          </a:xfrm>
          <a:prstGeom prst="rect">
            <a:avLst/>
          </a:prstGeom>
          <a:noFill/>
        </p:spPr>
      </p:pic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62050" cy="161925"/>
          </a:xfrm>
          <a:prstGeom prst="rect">
            <a:avLst/>
          </a:prstGeom>
          <a:noFill/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85850" cy="161925"/>
          </a:xfrm>
          <a:prstGeom prst="rect">
            <a:avLst/>
          </a:prstGeom>
          <a:noFill/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0" cy="161925"/>
          </a:xfrm>
          <a:prstGeom prst="rect">
            <a:avLst/>
          </a:prstGeom>
          <a:noFill/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180975"/>
          </a:xfrm>
          <a:prstGeom prst="rect">
            <a:avLst/>
          </a:prstGeom>
          <a:noFill/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33525" cy="161925"/>
          </a:xfrm>
          <a:prstGeom prst="rect">
            <a:avLst/>
          </a:prstGeom>
          <a:noFill/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" cy="238125"/>
          </a:xfrm>
          <a:prstGeom prst="rect">
            <a:avLst/>
          </a:prstGeom>
          <a:noFill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76325" cy="314325"/>
          </a:xfrm>
          <a:prstGeom prst="rect">
            <a:avLst/>
          </a:prstGeom>
          <a:noFill/>
        </p:spPr>
      </p:pic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5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0075" cy="190500"/>
          </a:xfrm>
          <a:prstGeom prst="rect">
            <a:avLst/>
          </a:prstGeom>
          <a:noFill/>
        </p:spPr>
      </p:pic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515637" y="5830016"/>
          <a:ext cx="122903" cy="367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17" imgW="152280" imgH="393480" progId="Equation.3">
                  <p:embed/>
                </p:oleObj>
              </mc:Choice>
              <mc:Fallback>
                <p:oleObj name="Equation" r:id="rId17" imgW="15228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637" y="5830016"/>
                        <a:ext cx="122903" cy="367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743700" y="6197600"/>
          <a:ext cx="110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19" imgW="1104840" imgH="431640" progId="Equation.3">
                  <p:embed/>
                </p:oleObj>
              </mc:Choice>
              <mc:Fallback>
                <p:oleObj name="Equation" r:id="rId19" imgW="1104840" imgH="4316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6197600"/>
                        <a:ext cx="1104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315200" cy="5029200"/>
          </a:xfrm>
        </p:spPr>
        <p:txBody>
          <a:bodyPr/>
          <a:lstStyle/>
          <a:p>
            <a:r>
              <a:rPr lang="en-US" sz="1600" dirty="0" smtClean="0"/>
              <a:t>2.  </a:t>
            </a:r>
            <a:r>
              <a:rPr lang="en-US" sz="1600" dirty="0" err="1" smtClean="0"/>
              <a:t>Sifat</a:t>
            </a:r>
            <a:r>
              <a:rPr lang="en-US" sz="1600" dirty="0" smtClean="0"/>
              <a:t> – </a:t>
            </a:r>
            <a:r>
              <a:rPr lang="en-US" sz="1600" dirty="0" err="1" smtClean="0"/>
              <a:t>sifat</a:t>
            </a:r>
            <a:r>
              <a:rPr lang="en-US" sz="1600" dirty="0" smtClean="0"/>
              <a:t> </a:t>
            </a:r>
            <a:r>
              <a:rPr lang="en-US" sz="1600" dirty="0" err="1" smtClean="0"/>
              <a:t>Urutan</a:t>
            </a:r>
            <a:r>
              <a:rPr lang="en-US" sz="1600" dirty="0" smtClean="0"/>
              <a:t>:</a:t>
            </a:r>
          </a:p>
          <a:p>
            <a:pPr>
              <a:buFont typeface="+mj-lt"/>
              <a:buAutoNum type="alphaLcParenR"/>
            </a:pPr>
            <a:r>
              <a:rPr lang="en-US" sz="1600" dirty="0" err="1" smtClean="0"/>
              <a:t>Trikotomi</a:t>
            </a:r>
            <a:r>
              <a:rPr lang="en-US" sz="1600" dirty="0" smtClean="0"/>
              <a:t> :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jika</a:t>
            </a:r>
            <a:r>
              <a:rPr lang="en-US" sz="1600" dirty="0" smtClean="0"/>
              <a:t>  x, y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 real,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pasti</a:t>
            </a:r>
            <a:r>
              <a:rPr lang="en-US" sz="1600" dirty="0" smtClean="0"/>
              <a:t> </a:t>
            </a:r>
            <a:r>
              <a:rPr lang="en-US" sz="1600" dirty="0" err="1" smtClean="0"/>
              <a:t>berlaku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x &lt; y, x &gt; y, </a:t>
            </a:r>
            <a:r>
              <a:rPr lang="en-US" sz="1600" dirty="0" err="1" smtClean="0"/>
              <a:t>atau</a:t>
            </a:r>
            <a:r>
              <a:rPr lang="en-US" sz="1600" dirty="0" smtClean="0"/>
              <a:t> x = y</a:t>
            </a:r>
          </a:p>
          <a:p>
            <a:pPr>
              <a:buAutoNum type="alphaLcParenR" startAt="2"/>
            </a:pPr>
            <a:r>
              <a:rPr lang="en-US" sz="1600" dirty="0" err="1" smtClean="0"/>
              <a:t>Transitif</a:t>
            </a:r>
            <a:r>
              <a:rPr lang="en-US" sz="1600" dirty="0" smtClean="0"/>
              <a:t> :</a:t>
            </a:r>
          </a:p>
          <a:p>
            <a:pPr>
              <a:buNone/>
            </a:pPr>
            <a:r>
              <a:rPr lang="en-US" sz="1600" dirty="0" smtClean="0"/>
              <a:t>	x &lt;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&lt;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&lt; z</a:t>
            </a:r>
          </a:p>
          <a:p>
            <a:pPr>
              <a:buNone/>
            </a:pPr>
            <a:r>
              <a:rPr lang="en-US" sz="1600" dirty="0" smtClean="0"/>
              <a:t>	x &gt;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&gt;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&gt; z</a:t>
            </a:r>
          </a:p>
          <a:p>
            <a:pPr>
              <a:buNone/>
            </a:pPr>
            <a:r>
              <a:rPr lang="en-US" sz="1600" dirty="0" smtClean="0"/>
              <a:t>	x =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=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= z</a:t>
            </a:r>
          </a:p>
          <a:p>
            <a:pPr>
              <a:buAutoNum type="alphaLcParenR" startAt="3"/>
            </a:pPr>
            <a:r>
              <a:rPr lang="en-US" sz="1600" dirty="0" err="1" smtClean="0"/>
              <a:t>Penambahan</a:t>
            </a:r>
            <a:r>
              <a:rPr lang="en-US" sz="1600" dirty="0" smtClean="0"/>
              <a:t> :</a:t>
            </a:r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r>
              <a:rPr lang="en-US" sz="1600" dirty="0" err="1" smtClean="0"/>
              <a:t>Perkalian</a:t>
            </a:r>
            <a:r>
              <a:rPr lang="en-US" sz="1600" dirty="0" smtClean="0"/>
              <a:t>  :</a:t>
            </a:r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jika</a:t>
            </a:r>
            <a:r>
              <a:rPr lang="en-US" sz="1600" dirty="0" smtClean="0"/>
              <a:t> z 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:</a:t>
            </a:r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4165600"/>
          <a:ext cx="1905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1333440" imgH="177480" progId="Equation.3">
                  <p:embed/>
                </p:oleObj>
              </mc:Choice>
              <mc:Fallback>
                <p:oleObj name="Equation" r:id="rId3" imgW="13334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65600"/>
                        <a:ext cx="1905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4445358"/>
          <a:ext cx="1905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1333440" imgH="177480" progId="Equation.3">
                  <p:embed/>
                </p:oleObj>
              </mc:Choice>
              <mc:Fallback>
                <p:oleObj name="Equation" r:id="rId5" imgW="13334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45358"/>
                        <a:ext cx="1905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4722610"/>
          <a:ext cx="1905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7" imgW="1333440" imgH="177480" progId="Equation.3">
                  <p:embed/>
                </p:oleObj>
              </mc:Choice>
              <mc:Fallback>
                <p:oleObj name="Equation" r:id="rId7" imgW="13334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22610"/>
                        <a:ext cx="19050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32288" y="5191125"/>
          <a:ext cx="146843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9" imgW="1028520" imgH="164880" progId="Equation.3">
                  <p:embed/>
                </p:oleObj>
              </mc:Choice>
              <mc:Fallback>
                <p:oleObj name="Equation" r:id="rId9" imgW="102852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5191125"/>
                        <a:ext cx="1468437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32420" y="5419725"/>
          <a:ext cx="148748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11" imgW="1041120" imgH="164880" progId="Equation.3">
                  <p:embed/>
                </p:oleObj>
              </mc:Choice>
              <mc:Fallback>
                <p:oleObj name="Equation" r:id="rId11" imgW="104112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420" y="5419725"/>
                        <a:ext cx="1487487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17666" y="5659975"/>
          <a:ext cx="1487487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13" imgW="1041120" imgH="164880" progId="Equation.3">
                  <p:embed/>
                </p:oleObj>
              </mc:Choice>
              <mc:Fallback>
                <p:oleObj name="Equation" r:id="rId13" imgW="104112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666" y="5659975"/>
                        <a:ext cx="1487487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382E46"/>
      </a:lt2>
      <a:accent1>
        <a:srgbClr val="B40940"/>
      </a:accent1>
      <a:accent2>
        <a:srgbClr val="D2A13B"/>
      </a:accent2>
      <a:accent3>
        <a:srgbClr val="FFFFFF"/>
      </a:accent3>
      <a:accent4>
        <a:srgbClr val="404040"/>
      </a:accent4>
      <a:accent5>
        <a:srgbClr val="D6AAAF"/>
      </a:accent5>
      <a:accent6>
        <a:srgbClr val="BE9135"/>
      </a:accent6>
      <a:hlink>
        <a:srgbClr val="5A3D8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B41D4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382E46"/>
        </a:lt2>
        <a:accent1>
          <a:srgbClr val="B40940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D6AAAF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837</TotalTime>
  <Words>378</Words>
  <Application>Microsoft Office PowerPoint</Application>
  <PresentationFormat>On-screen Show (4:3)</PresentationFormat>
  <Paragraphs>94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Aharoni</vt:lpstr>
      <vt:lpstr>Arial</vt:lpstr>
      <vt:lpstr>Calibri</vt:lpstr>
      <vt:lpstr>Cambria Math</vt:lpstr>
      <vt:lpstr>Microsoft Sans Serif</vt:lpstr>
      <vt:lpstr>Times New Roman</vt:lpstr>
      <vt:lpstr>powerpoint-template</vt:lpstr>
      <vt:lpstr>Equation</vt:lpstr>
      <vt:lpstr>KALKULUS I Oleh : Inne Novita Sari</vt:lpstr>
      <vt:lpstr>Identitas Mata Kuliah</vt:lpstr>
      <vt:lpstr>Aturan Perkuliahan</vt:lpstr>
      <vt:lpstr>Referensi</vt:lpstr>
      <vt:lpstr>SISTEM  BILANGAN  REAL</vt:lpstr>
      <vt:lpstr>PowerPoint Presentation</vt:lpstr>
      <vt:lpstr>PowerPoint Presentation</vt:lpstr>
      <vt:lpstr>Sifat – sifat Bilangan Real</vt:lpstr>
      <vt:lpstr>PowerPoint Presentation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  Oleh : Inne Novita Sari</dc:title>
  <dc:creator>Hp</dc:creator>
  <cp:lastModifiedBy>Inne Novita Sari</cp:lastModifiedBy>
  <cp:revision>61</cp:revision>
  <dcterms:created xsi:type="dcterms:W3CDTF">2012-09-09T14:33:23Z</dcterms:created>
  <dcterms:modified xsi:type="dcterms:W3CDTF">2013-09-12T01:21:54Z</dcterms:modified>
</cp:coreProperties>
</file>