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0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11A6459-E074-4790-B612-EB5B8436B58D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Kania</a:t>
            </a:r>
            <a:r>
              <a:rPr lang="en-US" dirty="0" smtClean="0"/>
              <a:t> </a:t>
            </a:r>
            <a:r>
              <a:rPr lang="en-US" dirty="0" err="1" smtClean="0"/>
              <a:t>Evita</a:t>
            </a:r>
            <a:r>
              <a:rPr lang="en-US" dirty="0" smtClean="0"/>
              <a:t> </a:t>
            </a:r>
            <a:r>
              <a:rPr lang="en-US" dirty="0" err="1" smtClean="0"/>
              <a:t>Dewi</a:t>
            </a:r>
            <a:endParaRPr lang="en-US" dirty="0"/>
          </a:p>
        </p:txBody>
      </p:sp>
      <p:pic>
        <p:nvPicPr>
          <p:cNvPr id="1026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7089" y="2653056"/>
            <a:ext cx="4086911" cy="4204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mxn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skalar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maka</a:t>
            </a: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2590800"/>
          <a:ext cx="4127500" cy="1143000"/>
        </p:xfrm>
        <a:graphic>
          <a:graphicData uri="http://schemas.openxmlformats.org/presentationml/2006/ole">
            <p:oleObj spid="_x0000_s18434" name="Equation" r:id="rId3" imgW="16509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Ekspansi</a:t>
            </a:r>
            <a:r>
              <a:rPr lang="en-US" dirty="0" smtClean="0"/>
              <a:t> </a:t>
            </a:r>
            <a:r>
              <a:rPr lang="en-US" dirty="0" err="1" smtClean="0"/>
              <a:t>kofaktor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bujursangkar</a:t>
            </a:r>
            <a:r>
              <a:rPr lang="en-US" dirty="0" smtClean="0"/>
              <a:t> </a:t>
            </a:r>
            <a:r>
              <a:rPr lang="en-US" dirty="0" err="1" smtClean="0"/>
              <a:t>nxn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minor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dituliskan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sub-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tersisa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-I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-j </a:t>
            </a:r>
            <a:r>
              <a:rPr lang="en-US" dirty="0" err="1" smtClean="0"/>
              <a:t>dihilangkan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A. </a:t>
            </a:r>
            <a:r>
              <a:rPr lang="en-US" dirty="0" err="1" smtClean="0"/>
              <a:t>Bilangan</a:t>
            </a:r>
            <a:r>
              <a:rPr lang="en-US" dirty="0" smtClean="0"/>
              <a:t> (-1)</a:t>
            </a:r>
            <a:r>
              <a:rPr lang="en-US" baseline="30000" dirty="0" smtClean="0"/>
              <a:t>i+1</a:t>
            </a:r>
            <a:r>
              <a:rPr lang="en-US" dirty="0" smtClean="0"/>
              <a:t>M</a:t>
            </a:r>
            <a:r>
              <a:rPr lang="en-US" baseline="-25000" dirty="0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kofaktor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err="1" smtClean="0"/>
              <a:t>Penggunaan</a:t>
            </a:r>
            <a:r>
              <a:rPr lang="en-US" sz="3500" dirty="0" smtClean="0"/>
              <a:t> </a:t>
            </a:r>
            <a:r>
              <a:rPr lang="en-US" sz="3500" dirty="0" err="1" smtClean="0"/>
              <a:t>Kofaktor</a:t>
            </a:r>
            <a:r>
              <a:rPr lang="en-US" sz="3500" dirty="0" smtClean="0"/>
              <a:t> </a:t>
            </a:r>
            <a:r>
              <a:rPr lang="en-US" sz="3500" dirty="0" err="1" smtClean="0"/>
              <a:t>untuk</a:t>
            </a:r>
            <a:r>
              <a:rPr lang="en-US" sz="3500" dirty="0" smtClean="0"/>
              <a:t> </a:t>
            </a:r>
            <a:r>
              <a:rPr lang="en-US" sz="3500" dirty="0" err="1" smtClean="0"/>
              <a:t>Determinan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3000" dirty="0" smtClean="0"/>
              <a:t>Determinan suatu matriks </a:t>
            </a:r>
            <a:r>
              <a:rPr lang="id-ID" sz="3000" i="1" dirty="0" smtClean="0"/>
              <a:t>A</a:t>
            </a:r>
            <a:r>
              <a:rPr lang="id-ID" sz="3000" dirty="0" smtClean="0"/>
              <a:t> berukuran </a:t>
            </a:r>
            <a:r>
              <a:rPr lang="id-ID" sz="3000" i="1" dirty="0" smtClean="0"/>
              <a:t>n</a:t>
            </a:r>
            <a:r>
              <a:rPr lang="id-ID" sz="3000" dirty="0" smtClean="0"/>
              <a:t>x</a:t>
            </a:r>
            <a:r>
              <a:rPr lang="id-ID" sz="3000" i="1" dirty="0" smtClean="0"/>
              <a:t>n</a:t>
            </a:r>
            <a:r>
              <a:rPr lang="id-ID" sz="3000" dirty="0" smtClean="0"/>
              <a:t> bisa dihitung dengan mengalikan anggota-anggota pada sebarang baris (atau kolom) dengan kofaktornya dan menjumlahkan hasil kali yang didapatkan yaitu untuk setiap dan </a:t>
            </a:r>
            <a:r>
              <a:rPr lang="en-US" sz="3000" dirty="0" smtClean="0"/>
              <a:t>1≤ </a:t>
            </a:r>
            <a:r>
              <a:rPr lang="en-US" sz="3000" dirty="0" err="1" smtClean="0"/>
              <a:t>i</a:t>
            </a:r>
            <a:r>
              <a:rPr lang="en-US" sz="3000" dirty="0" smtClean="0"/>
              <a:t> ≤ n </a:t>
            </a:r>
            <a:r>
              <a:rPr lang="en-US" sz="3000" dirty="0" err="1" smtClean="0"/>
              <a:t>dan</a:t>
            </a:r>
            <a:r>
              <a:rPr lang="en-US" sz="3000" dirty="0" smtClean="0"/>
              <a:t> 1≤ j ≤ n</a:t>
            </a:r>
          </a:p>
          <a:p>
            <a:pPr algn="just"/>
            <a:r>
              <a:rPr lang="en-US" sz="3000" dirty="0" err="1" smtClean="0"/>
              <a:t>Perluasan</a:t>
            </a:r>
            <a:r>
              <a:rPr lang="en-US" sz="3000" dirty="0" smtClean="0"/>
              <a:t> </a:t>
            </a:r>
            <a:r>
              <a:rPr lang="en-US" sz="3000" dirty="0" err="1" smtClean="0"/>
              <a:t>kofaktor</a:t>
            </a:r>
            <a:r>
              <a:rPr lang="en-US" sz="3000" dirty="0" smtClean="0"/>
              <a:t> </a:t>
            </a:r>
            <a:r>
              <a:rPr lang="en-US" sz="3000" dirty="0" err="1" smtClean="0"/>
              <a:t>disepanjang</a:t>
            </a:r>
            <a:r>
              <a:rPr lang="en-US" sz="3000" dirty="0" smtClean="0"/>
              <a:t> </a:t>
            </a:r>
            <a:r>
              <a:rPr lang="en-US" sz="3000" dirty="0" err="1" smtClean="0"/>
              <a:t>kolom</a:t>
            </a:r>
            <a:r>
              <a:rPr lang="en-US" sz="3000" dirty="0" smtClean="0"/>
              <a:t> </a:t>
            </a:r>
            <a:r>
              <a:rPr lang="en-US" sz="3000" dirty="0" err="1" smtClean="0"/>
              <a:t>ke</a:t>
            </a:r>
            <a:r>
              <a:rPr lang="en-US" sz="3000" dirty="0" smtClean="0"/>
              <a:t>-j</a:t>
            </a:r>
          </a:p>
          <a:p>
            <a:pPr algn="just"/>
            <a:endParaRPr lang="en-US" sz="3000" dirty="0" smtClean="0"/>
          </a:p>
          <a:p>
            <a:pPr algn="just"/>
            <a:r>
              <a:rPr lang="en-US" sz="3000" dirty="0" err="1" smtClean="0"/>
              <a:t>Perluasan</a:t>
            </a:r>
            <a:r>
              <a:rPr lang="en-US" sz="3000" dirty="0" smtClean="0"/>
              <a:t> </a:t>
            </a:r>
            <a:r>
              <a:rPr lang="en-US" sz="3000" dirty="0" err="1" smtClean="0"/>
              <a:t>kofaktor</a:t>
            </a:r>
            <a:r>
              <a:rPr lang="en-US" sz="3000" dirty="0" smtClean="0"/>
              <a:t> </a:t>
            </a:r>
            <a:r>
              <a:rPr lang="en-US" sz="3000" dirty="0" err="1" smtClean="0"/>
              <a:t>disepanjang</a:t>
            </a:r>
            <a:r>
              <a:rPr lang="en-US" sz="3000" dirty="0" smtClean="0"/>
              <a:t> </a:t>
            </a:r>
            <a:r>
              <a:rPr lang="en-US" sz="3000" dirty="0" err="1" smtClean="0"/>
              <a:t>baris</a:t>
            </a:r>
            <a:r>
              <a:rPr lang="en-US" sz="3000" dirty="0" smtClean="0"/>
              <a:t> </a:t>
            </a:r>
            <a:r>
              <a:rPr lang="en-US" sz="3000" dirty="0" err="1" smtClean="0"/>
              <a:t>ke-i</a:t>
            </a:r>
            <a:endParaRPr lang="en-US" sz="3000" dirty="0" smtClean="0"/>
          </a:p>
          <a:p>
            <a:pPr algn="just">
              <a:buNone/>
            </a:pPr>
            <a:endParaRPr lang="en-US" sz="3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4824413"/>
          <a:ext cx="4712661" cy="509587"/>
        </p:xfrm>
        <a:graphic>
          <a:graphicData uri="http://schemas.openxmlformats.org/presentationml/2006/ole">
            <p:oleObj spid="_x0000_s19458" name="Equation" r:id="rId3" imgW="2234880" imgH="24120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152775" y="5903913"/>
          <a:ext cx="4525963" cy="482600"/>
        </p:xfrm>
        <a:graphic>
          <a:graphicData uri="http://schemas.openxmlformats.org/presentationml/2006/ole">
            <p:oleObj spid="_x0000_s19459" name="Equation" r:id="rId4" imgW="21459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invers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(A) ≠ 0</a:t>
            </a:r>
          </a:p>
          <a:p>
            <a:pPr algn="just"/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≠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dirty="0" err="1" smtClean="0"/>
              <a:t>Matriks</a:t>
            </a:r>
            <a:r>
              <a:rPr lang="en-US" b="1" dirty="0" smtClean="0"/>
              <a:t> </a:t>
            </a:r>
            <a:r>
              <a:rPr lang="en-US" b="1" dirty="0" err="1" smtClean="0"/>
              <a:t>tak</a:t>
            </a:r>
            <a:r>
              <a:rPr lang="en-US" b="1" dirty="0" smtClean="0"/>
              <a:t> singular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= 0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dirty="0" err="1" smtClean="0"/>
              <a:t>matriks</a:t>
            </a:r>
            <a:r>
              <a:rPr lang="en-US" b="1" dirty="0" smtClean="0"/>
              <a:t> singular.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sebarang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nxn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kofaktor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</a:p>
          <a:p>
            <a:endParaRPr lang="en-US" dirty="0" err="1" smtClean="0"/>
          </a:p>
          <a:p>
            <a:endParaRPr lang="en-US" dirty="0" err="1" smtClean="0"/>
          </a:p>
          <a:p>
            <a:endParaRPr lang="en-US" dirty="0" err="1" smtClean="0"/>
          </a:p>
          <a:p>
            <a:endParaRPr lang="en-US" dirty="0" err="1" smtClean="0"/>
          </a:p>
          <a:p>
            <a:pPr algn="just"/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kofaktor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A. </a:t>
            </a:r>
            <a:r>
              <a:rPr lang="en-US" dirty="0" err="1" smtClean="0"/>
              <a:t>Transpos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adjoin A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adj</a:t>
            </a:r>
            <a:r>
              <a:rPr lang="en-US" dirty="0" smtClean="0"/>
              <a:t>(A).</a:t>
            </a:r>
            <a:endParaRPr 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124200" y="2438400"/>
          <a:ext cx="2667000" cy="1820917"/>
        </p:xfrm>
        <a:graphic>
          <a:graphicData uri="http://schemas.openxmlformats.org/presentationml/2006/ole">
            <p:oleObj spid="_x0000_s20481" r:id="rId3" imgW="1371600" imgH="939800" progId="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dibalik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2895600" y="2743200"/>
          <a:ext cx="3429000" cy="1143000"/>
        </p:xfrm>
        <a:graphic>
          <a:graphicData uri="http://schemas.openxmlformats.org/presentationml/2006/ole">
            <p:oleObj spid="_x0000_s27649" r:id="rId3" imgW="1257300" imgH="419100" progId="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matriks-matriks</a:t>
            </a:r>
            <a:r>
              <a:rPr lang="en-US" dirty="0" smtClean="0"/>
              <a:t> </a:t>
            </a:r>
            <a:r>
              <a:rPr lang="en-US" dirty="0" err="1" smtClean="0"/>
              <a:t>nxn</a:t>
            </a:r>
            <a:r>
              <a:rPr lang="en-US" dirty="0" smtClean="0"/>
              <a:t> yang </a:t>
            </a:r>
            <a:r>
              <a:rPr lang="en-US" dirty="0" err="1" smtClean="0"/>
              <a:t>tak</a:t>
            </a:r>
            <a:r>
              <a:rPr lang="en-US" dirty="0" smtClean="0"/>
              <a:t> singular, </a:t>
            </a:r>
            <a:r>
              <a:rPr lang="en-US" dirty="0" err="1" smtClean="0"/>
              <a:t>maka</a:t>
            </a:r>
            <a:r>
              <a:rPr lang="en-US" dirty="0" smtClean="0"/>
              <a:t> AB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singular </a:t>
            </a:r>
            <a:r>
              <a:rPr lang="en-US" dirty="0" err="1" smtClean="0"/>
              <a:t>dan</a:t>
            </a:r>
            <a:r>
              <a:rPr lang="en-US" dirty="0" smtClean="0"/>
              <a:t> (AB)</a:t>
            </a:r>
            <a:r>
              <a:rPr lang="en-US" baseline="30000" dirty="0" smtClean="0"/>
              <a:t>-1</a:t>
            </a:r>
            <a:r>
              <a:rPr lang="en-US" dirty="0" smtClean="0"/>
              <a:t> = B</a:t>
            </a:r>
            <a:r>
              <a:rPr lang="en-US" baseline="30000" dirty="0" smtClean="0"/>
              <a:t>-1</a:t>
            </a:r>
            <a:r>
              <a:rPr lang="en-US" dirty="0" smtClean="0"/>
              <a:t>A</a:t>
            </a:r>
            <a:r>
              <a:rPr lang="en-US" baseline="30000" dirty="0" smtClean="0"/>
              <a:t>-1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Cramer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d-ID" dirty="0" smtClean="0"/>
              <a:t>Jika </a:t>
            </a:r>
            <a:r>
              <a:rPr lang="en-US" dirty="0" smtClean="0"/>
              <a:t>Ax = b</a:t>
            </a:r>
            <a:r>
              <a:rPr lang="id-ID" dirty="0" smtClean="0"/>
              <a:t> merupakan suatu sistem </a:t>
            </a:r>
            <a:r>
              <a:rPr lang="id-ID" i="1" dirty="0" smtClean="0"/>
              <a:t>n</a:t>
            </a:r>
            <a:r>
              <a:rPr lang="id-ID" dirty="0" smtClean="0"/>
              <a:t> persamaan linear dengan </a:t>
            </a:r>
            <a:r>
              <a:rPr lang="id-ID" i="1" dirty="0" smtClean="0"/>
              <a:t>n</a:t>
            </a:r>
            <a:r>
              <a:rPr lang="id-ID" dirty="0" smtClean="0"/>
              <a:t> peubah sedemikian sehingga </a:t>
            </a:r>
            <a:r>
              <a:rPr lang="en-US" dirty="0" smtClean="0"/>
              <a:t>A≠0 </a:t>
            </a:r>
            <a:r>
              <a:rPr lang="id-ID" dirty="0" smtClean="0"/>
              <a:t>maka sistem tersebut mempunyai penyelesaian tunggal yaitu:</a:t>
            </a:r>
            <a:endParaRPr lang="en-US" dirty="0" smtClean="0"/>
          </a:p>
          <a:p>
            <a:pPr algn="just">
              <a:buNone/>
            </a:pPr>
            <a:r>
              <a:rPr lang="id-ID" dirty="0" smtClean="0"/>
              <a:t>			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id-ID" dirty="0" smtClean="0"/>
              <a:t>Dengan</a:t>
            </a:r>
            <a:r>
              <a:rPr lang="en-US" dirty="0" smtClean="0"/>
              <a:t> A</a:t>
            </a:r>
            <a:r>
              <a:rPr lang="en-US" baseline="-25000" dirty="0" smtClean="0"/>
              <a:t>i</a:t>
            </a:r>
            <a:r>
              <a:rPr lang="id-ID" dirty="0" smtClean="0"/>
              <a:t> adalah matriks yang diperoleh dengan menggantikan anggota-anggota pada kolom ke-</a:t>
            </a:r>
            <a:r>
              <a:rPr lang="id-ID" i="1" dirty="0" smtClean="0"/>
              <a:t>j</a:t>
            </a:r>
            <a:r>
              <a:rPr lang="id-ID" dirty="0" smtClean="0"/>
              <a:t> dari </a:t>
            </a:r>
            <a:r>
              <a:rPr lang="id-ID" i="1" dirty="0" smtClean="0"/>
              <a:t>A</a:t>
            </a:r>
            <a:r>
              <a:rPr lang="id-ID" dirty="0" smtClean="0"/>
              <a:t> dengan anggota-anggota pada matriks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id-ID" dirty="0" smtClean="0"/>
              <a:t>				 </a:t>
            </a:r>
            <a:endParaRPr lang="en-US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1828800" y="2743200"/>
          <a:ext cx="5428034" cy="914400"/>
        </p:xfrm>
        <a:graphic>
          <a:graphicData uri="http://schemas.openxmlformats.org/presentationml/2006/ole">
            <p:oleObj spid="_x0000_s28677" r:id="rId3" imgW="2667000" imgH="444500" progId="">
              <p:embed/>
            </p:oleObj>
          </a:graphicData>
        </a:graphic>
      </p:graphicFrame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810000" y="5181600"/>
          <a:ext cx="838200" cy="1455821"/>
        </p:xfrm>
        <a:graphic>
          <a:graphicData uri="http://schemas.openxmlformats.org/presentationml/2006/ole">
            <p:oleObj spid="_x0000_s28679" r:id="rId4" imgW="545863" imgH="939392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Misalkan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sangkar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2x2.  </a:t>
            </a:r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:</a:t>
            </a:r>
          </a:p>
          <a:p>
            <a:pPr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79216" y="3263900"/>
          <a:ext cx="7359984" cy="1155700"/>
        </p:xfrm>
        <a:graphic>
          <a:graphicData uri="http://schemas.openxmlformats.org/presentationml/2006/ole">
            <p:oleObj spid="_x0000_s2050" name="Equation" r:id="rId3" imgW="307332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berukuran</a:t>
            </a:r>
            <a:r>
              <a:rPr lang="en-US" dirty="0" smtClean="0"/>
              <a:t> 3x3, </a:t>
            </a:r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2959100"/>
          <a:ext cx="7737904" cy="1689100"/>
        </p:xfrm>
        <a:graphic>
          <a:graphicData uri="http://schemas.openxmlformats.org/presentationml/2006/ole">
            <p:oleObj spid="_x0000_s3074" name="Equation" r:id="rId3" imgW="4305240" imgH="939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Sarrus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Determinan dapat dihitung dengan menggunakan metode Sarrus, diilustrasikan sebagai berikut: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Saruss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3x3</a:t>
            </a:r>
          </a:p>
          <a:p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1676400" y="2895600"/>
            <a:ext cx="6858001" cy="2057400"/>
            <a:chOff x="1981199" y="3200400"/>
            <a:chExt cx="6858001" cy="2057400"/>
          </a:xfrm>
        </p:grpSpPr>
        <p:graphicFrame>
          <p:nvGraphicFramePr>
            <p:cNvPr id="4097" name="Object 1"/>
            <p:cNvGraphicFramePr>
              <a:graphicFrameLocks noChangeAspect="1"/>
            </p:cNvGraphicFramePr>
            <p:nvPr/>
          </p:nvGraphicFramePr>
          <p:xfrm>
            <a:off x="1981199" y="3200400"/>
            <a:ext cx="6425513" cy="1524000"/>
          </p:xfrm>
          <a:graphic>
            <a:graphicData uri="http://schemas.openxmlformats.org/presentationml/2006/ole">
              <p:oleObj spid="_x0000_s4097" r:id="rId3" imgW="2984500" imgH="711200" progId="">
                <p:embed/>
              </p:oleObj>
            </a:graphicData>
          </a:graphic>
        </p:graphicFrame>
        <p:cxnSp>
          <p:nvCxnSpPr>
            <p:cNvPr id="18" name="Straight Arrow Connector 17"/>
            <p:cNvCxnSpPr/>
            <p:nvPr/>
          </p:nvCxnSpPr>
          <p:spPr>
            <a:xfrm>
              <a:off x="2743200" y="3733800"/>
              <a:ext cx="9906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10800000" flipV="1">
              <a:off x="2362200" y="3733800"/>
              <a:ext cx="10668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5486400" y="3505200"/>
              <a:ext cx="1752600" cy="1219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172200" y="3581400"/>
              <a:ext cx="167640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934200" y="3581400"/>
              <a:ext cx="160020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10800000" flipV="1">
              <a:off x="5257800" y="3505200"/>
              <a:ext cx="160020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 flipV="1">
              <a:off x="5943600" y="3505200"/>
              <a:ext cx="152400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0800000" flipV="1">
              <a:off x="6629400" y="3505200"/>
              <a:ext cx="152400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133600" y="4267200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endParaRPr lang="en-US" sz="3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57600" y="43066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53000" y="4572000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endParaRPr lang="en-US" sz="3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15000" y="46114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endParaRPr lang="en-US" sz="3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477000" y="46114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endParaRPr lang="en-US" sz="3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162800" y="46114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848600" y="46114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458200" y="45352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matrik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(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Sarrus</a:t>
            </a:r>
            <a:r>
              <a:rPr lang="en-US" dirty="0" smtClean="0"/>
              <a:t>):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2667000"/>
          <a:ext cx="2747388" cy="3111500"/>
        </p:xfrm>
        <a:graphic>
          <a:graphicData uri="http://schemas.openxmlformats.org/presentationml/2006/ole">
            <p:oleObj spid="_x0000_s25601" name="Equation" r:id="rId3" imgW="1054080" imgH="119376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sangkar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: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(A) = 0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dirty="0" err="1" smtClean="0"/>
              <a:t>det</a:t>
            </a:r>
            <a:r>
              <a:rPr lang="en-US" dirty="0" smtClean="0"/>
              <a:t>(A) = </a:t>
            </a:r>
            <a:r>
              <a:rPr lang="en-US" dirty="0" err="1" smtClean="0"/>
              <a:t>det</a:t>
            </a:r>
            <a:r>
              <a:rPr lang="en-US" dirty="0" smtClean="0"/>
              <a:t> (A</a:t>
            </a:r>
            <a:r>
              <a:rPr lang="en-US" baseline="30000" dirty="0" smtClean="0"/>
              <a:t>T</a:t>
            </a:r>
            <a:r>
              <a:rPr lang="en-US" dirty="0" smtClean="0"/>
              <a:t>)</a:t>
            </a:r>
          </a:p>
          <a:p>
            <a:pPr marL="596646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segitiga</a:t>
            </a:r>
            <a:r>
              <a:rPr lang="en-US" dirty="0" smtClean="0"/>
              <a:t> </a:t>
            </a:r>
            <a:r>
              <a:rPr lang="en-US" dirty="0" err="1" smtClean="0"/>
              <a:t>nxn</a:t>
            </a:r>
            <a:r>
              <a:rPr lang="en-US" dirty="0" smtClean="0"/>
              <a:t> (</a:t>
            </a:r>
            <a:r>
              <a:rPr lang="en-US" dirty="0" err="1" smtClean="0"/>
              <a:t>segitiga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segitiga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diagonal)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(A)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kali </a:t>
            </a:r>
            <a:r>
              <a:rPr lang="en-US" dirty="0" err="1" smtClean="0"/>
              <a:t>anggota-anggota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diagonal </a:t>
            </a:r>
            <a:r>
              <a:rPr lang="en-US" dirty="0" err="1" smtClean="0"/>
              <a:t>utamanya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8567" y="3810000"/>
          <a:ext cx="5541433" cy="838200"/>
        </p:xfrm>
        <a:graphic>
          <a:graphicData uri="http://schemas.openxmlformats.org/presentationml/2006/ole">
            <p:oleObj spid="_x0000_s17410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Misal</a:t>
            </a:r>
            <a:r>
              <a:rPr lang="en-US" dirty="0" smtClean="0"/>
              <a:t> A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sangkar</a:t>
            </a:r>
            <a:r>
              <a:rPr lang="en-US" dirty="0" smtClean="0"/>
              <a:t> </a:t>
            </a:r>
            <a:r>
              <a:rPr lang="en-US" dirty="0" err="1" smtClean="0"/>
              <a:t>berorde</a:t>
            </a:r>
            <a:r>
              <a:rPr lang="en-US" dirty="0" smtClean="0"/>
              <a:t> n</a:t>
            </a:r>
          </a:p>
          <a:p>
            <a:pPr lvl="0" algn="just"/>
            <a:r>
              <a:rPr lang="id-ID" dirty="0" smtClean="0"/>
              <a:t>Jika </a:t>
            </a:r>
            <a:r>
              <a:rPr lang="id-ID" i="1" dirty="0" smtClean="0"/>
              <a:t>B</a:t>
            </a:r>
            <a:r>
              <a:rPr lang="id-ID" dirty="0" smtClean="0"/>
              <a:t> adalah matriks yang dihasilkan jika suatu baris tunggal atau kolom tunggal dari </a:t>
            </a:r>
            <a:r>
              <a:rPr lang="id-ID" i="1" dirty="0" smtClean="0"/>
              <a:t>A</a:t>
            </a:r>
            <a:r>
              <a:rPr lang="id-ID" dirty="0" smtClean="0"/>
              <a:t> dikalikan dengan suatu skalar α, maka det(</a:t>
            </a:r>
            <a:r>
              <a:rPr lang="id-ID" i="1" dirty="0" smtClean="0"/>
              <a:t>B</a:t>
            </a:r>
            <a:r>
              <a:rPr lang="id-ID" dirty="0" smtClean="0"/>
              <a:t>) = α.det(</a:t>
            </a:r>
            <a:r>
              <a:rPr lang="id-ID" i="1" dirty="0" smtClean="0"/>
              <a:t>A</a:t>
            </a:r>
            <a:r>
              <a:rPr lang="id-ID" dirty="0" smtClean="0"/>
              <a:t>).</a:t>
            </a:r>
            <a:endParaRPr lang="en-US" dirty="0" smtClean="0"/>
          </a:p>
          <a:p>
            <a:pPr lvl="0" algn="just"/>
            <a:r>
              <a:rPr lang="id-ID" dirty="0" smtClean="0"/>
              <a:t>Jika </a:t>
            </a:r>
            <a:r>
              <a:rPr lang="id-ID" i="1" dirty="0" smtClean="0"/>
              <a:t>B</a:t>
            </a:r>
            <a:r>
              <a:rPr lang="id-ID" dirty="0" smtClean="0"/>
              <a:t> adalah matriks yang dihasilkan jika dua baris atau kolom dari </a:t>
            </a:r>
            <a:r>
              <a:rPr lang="id-ID" i="1" dirty="0" smtClean="0"/>
              <a:t>A</a:t>
            </a:r>
            <a:r>
              <a:rPr lang="id-ID" dirty="0" smtClean="0"/>
              <a:t> dipertukarkan maka </a:t>
            </a:r>
            <a:endParaRPr lang="en-US" dirty="0" smtClean="0"/>
          </a:p>
          <a:p>
            <a:pPr lvl="0"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det(</a:t>
            </a:r>
            <a:r>
              <a:rPr lang="id-ID" i="1" dirty="0" smtClean="0"/>
              <a:t>B</a:t>
            </a:r>
            <a:r>
              <a:rPr lang="id-ID" dirty="0" smtClean="0"/>
              <a:t>) = -det(</a:t>
            </a:r>
            <a:r>
              <a:rPr lang="id-ID" i="1" dirty="0" smtClean="0"/>
              <a:t>A</a:t>
            </a:r>
            <a:r>
              <a:rPr lang="id-ID" dirty="0" smtClean="0"/>
              <a:t>).</a:t>
            </a:r>
            <a:endParaRPr lang="en-US" dirty="0" smtClean="0"/>
          </a:p>
          <a:p>
            <a:pPr lvl="0" algn="just"/>
            <a:r>
              <a:rPr lang="id-ID" dirty="0" smtClean="0"/>
              <a:t>Jika </a:t>
            </a:r>
            <a:r>
              <a:rPr lang="id-ID" i="1" dirty="0" smtClean="0"/>
              <a:t>B</a:t>
            </a:r>
            <a:r>
              <a:rPr lang="id-ID" dirty="0" smtClean="0"/>
              <a:t> adalah matriks yang dihasilkan jika suatu panggandaan suatu baris </a:t>
            </a:r>
            <a:r>
              <a:rPr lang="id-ID" i="1" dirty="0" smtClean="0"/>
              <a:t>A</a:t>
            </a:r>
            <a:r>
              <a:rPr lang="id-ID" dirty="0" smtClean="0"/>
              <a:t> ditambahkan pada baris lainnya atau jika suatu penggandaan suatu kolom ditambahkan pada kolom lainnya, maka det(</a:t>
            </a:r>
            <a:r>
              <a:rPr lang="id-ID" i="1" dirty="0" smtClean="0"/>
              <a:t>B</a:t>
            </a:r>
            <a:r>
              <a:rPr lang="id-ID" dirty="0" smtClean="0"/>
              <a:t>) = det(</a:t>
            </a:r>
            <a:r>
              <a:rPr lang="id-ID" i="1" dirty="0" smtClean="0"/>
              <a:t>A</a:t>
            </a:r>
            <a:r>
              <a:rPr lang="id-ID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sangakr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(A) = 0.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86</TotalTime>
  <Words>468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Solstice</vt:lpstr>
      <vt:lpstr>Equation</vt:lpstr>
      <vt:lpstr>Microsoft Equation 3.0</vt:lpstr>
      <vt:lpstr>Determinan Matriks</vt:lpstr>
      <vt:lpstr>Definisi </vt:lpstr>
      <vt:lpstr>Definisi</vt:lpstr>
      <vt:lpstr>Metode Sarrus</vt:lpstr>
      <vt:lpstr>Latihan</vt:lpstr>
      <vt:lpstr>Sifat determinan 1</vt:lpstr>
      <vt:lpstr>Sifat determinan 2</vt:lpstr>
      <vt:lpstr>Sifat Determinan 3</vt:lpstr>
      <vt:lpstr>Sifat Determinan 4</vt:lpstr>
      <vt:lpstr>Sifat Determinan 5</vt:lpstr>
      <vt:lpstr>Ekspansi kofaktor</vt:lpstr>
      <vt:lpstr>Penggunaan Kofaktor untuk Determinan</vt:lpstr>
      <vt:lpstr>Aplikasi Determinan</vt:lpstr>
      <vt:lpstr>Aplikasi Determinan (2)</vt:lpstr>
      <vt:lpstr>Aplikasi Determinan</vt:lpstr>
      <vt:lpstr>Aplikasi Determinan</vt:lpstr>
      <vt:lpstr>Aturan Cramer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Determinan Matriks</dc:title>
  <dc:creator>Valued Acer Customer</dc:creator>
  <cp:lastModifiedBy>Valued Acer Customer</cp:lastModifiedBy>
  <cp:revision>10</cp:revision>
  <dcterms:created xsi:type="dcterms:W3CDTF">2013-09-22T13:21:20Z</dcterms:created>
  <dcterms:modified xsi:type="dcterms:W3CDTF">2013-09-23T10:50:27Z</dcterms:modified>
</cp:coreProperties>
</file>