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2" r:id="rId14"/>
    <p:sldId id="273" r:id="rId15"/>
    <p:sldId id="269" r:id="rId16"/>
    <p:sldId id="270" r:id="rId17"/>
    <p:sldId id="274" r:id="rId18"/>
    <p:sldId id="271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42" d="100"/>
          <a:sy n="42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6AC41F-1E2D-4035-A2C6-A32A2A56B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6AC41F-1E2D-4035-A2C6-A32A2A56B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6AC41F-1E2D-4035-A2C6-A32A2A56B0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8E693D-CAA0-4AAE-8C87-A9DB24AF54C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6AC41F-1E2D-4035-A2C6-A32A2A56B0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133600" y="2743200"/>
            <a:ext cx="11353800" cy="1184825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Persamaan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Pertidaksamaan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: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: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Persamaan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/>
              <a:t>alimat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“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smtClean="0"/>
              <a:t>“=”.</a:t>
            </a:r>
          </a:p>
          <a:p>
            <a:pPr marL="0" indent="0" algn="just"/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persamaan-persamaan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!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2125" y="2794000"/>
          <a:ext cx="2479675" cy="558800"/>
        </p:xfrm>
        <a:graphic>
          <a:graphicData uri="http://schemas.openxmlformats.org/presentationml/2006/ole">
            <p:oleObj spid="_x0000_s22530" name="Equation" r:id="rId3" imgW="901440" imgH="20304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57200" y="3352800"/>
          <a:ext cx="3178175" cy="628650"/>
        </p:xfrm>
        <a:graphic>
          <a:graphicData uri="http://schemas.openxmlformats.org/presentationml/2006/ole">
            <p:oleObj spid="_x0000_s22532" name="Equation" r:id="rId4" imgW="1155600" imgH="2286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46088" y="4038600"/>
          <a:ext cx="3422650" cy="663575"/>
        </p:xfrm>
        <a:graphic>
          <a:graphicData uri="http://schemas.openxmlformats.org/presentationml/2006/ole">
            <p:oleObj spid="_x0000_s22533" name="Equation" r:id="rId5" imgW="1244520" imgH="24120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457200" y="4724400"/>
          <a:ext cx="3702051" cy="628650"/>
        </p:xfrm>
        <a:graphic>
          <a:graphicData uri="http://schemas.openxmlformats.org/presentationml/2006/ole">
            <p:oleObj spid="_x0000_s22534" name="Equation" r:id="rId6" imgW="1346040" imgH="22860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514350" y="5467350"/>
          <a:ext cx="2305050" cy="628650"/>
        </p:xfrm>
        <a:graphic>
          <a:graphicData uri="http://schemas.openxmlformats.org/presentationml/2006/ole">
            <p:oleObj spid="_x0000_s22535" name="Equation" r:id="rId7" imgW="838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pertidaksamaan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Pertidaksamaan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, </a:t>
            </a:r>
            <a:r>
              <a:rPr lang="en-US" dirty="0" smtClean="0"/>
              <a:t>“&lt;, &gt;, ≤, ≥”.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2971800"/>
          <a:ext cx="2057400" cy="1113020"/>
        </p:xfrm>
        <a:graphic>
          <a:graphicData uri="http://schemas.openxmlformats.org/presentationml/2006/ole">
            <p:oleObj spid="_x0000_s23554" name="Equation" r:id="rId3" imgW="7743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garis</a:t>
            </a:r>
            <a:r>
              <a:rPr lang="en-US" b="1" dirty="0" smtClean="0"/>
              <a:t> </a:t>
            </a:r>
            <a:r>
              <a:rPr lang="en-US" b="1" dirty="0" err="1" smtClean="0"/>
              <a:t>bilangan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Selang</a:t>
            </a:r>
            <a:r>
              <a:rPr lang="en-US" b="1" dirty="0" smtClean="0"/>
              <a:t> </a:t>
            </a:r>
            <a:r>
              <a:rPr lang="en-US" b="1" dirty="0" err="1" smtClean="0"/>
              <a:t>terbuka</a:t>
            </a:r>
            <a:r>
              <a:rPr lang="en-US" dirty="0" smtClean="0"/>
              <a:t>, </a:t>
            </a:r>
            <a:r>
              <a:rPr lang="en-US" dirty="0" smtClean="0"/>
              <a:t>a &lt; x &lt; b,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 smtClean="0"/>
          </a:p>
          <a:p>
            <a:pPr lvl="0"/>
            <a:r>
              <a:rPr lang="en-US" b="1" dirty="0" err="1" smtClean="0"/>
              <a:t>Selang</a:t>
            </a:r>
            <a:r>
              <a:rPr lang="en-US" b="1" dirty="0" smtClean="0"/>
              <a:t> </a:t>
            </a:r>
            <a:r>
              <a:rPr lang="en-US" b="1" dirty="0" err="1" smtClean="0"/>
              <a:t>tertutup</a:t>
            </a:r>
            <a:r>
              <a:rPr lang="en-US" dirty="0" smtClean="0"/>
              <a:t>, </a:t>
            </a:r>
            <a:r>
              <a:rPr lang="en-US" dirty="0" smtClean="0"/>
              <a:t>a≤ x ≤b,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ujungnya</a:t>
            </a:r>
            <a:r>
              <a:rPr lang="en-US" dirty="0" smtClean="0"/>
              <a:t>.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a,b</a:t>
            </a:r>
            <a:r>
              <a:rPr lang="en-US" dirty="0" smtClean="0"/>
              <a:t>].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pertidaksamaan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Samakan</a:t>
            </a:r>
            <a:r>
              <a:rPr lang="en-US" dirty="0" smtClean="0"/>
              <a:t> </a:t>
            </a:r>
            <a:r>
              <a:rPr lang="en-US" dirty="0" err="1" smtClean="0"/>
              <a:t>penyebutnya</a:t>
            </a:r>
            <a:r>
              <a:rPr lang="en-US" dirty="0" smtClean="0"/>
              <a:t>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linier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pembilang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penyebut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nolnya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linier,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(+ </a:t>
            </a:r>
            <a:r>
              <a:rPr lang="en-US" dirty="0" err="1" smtClean="0"/>
              <a:t>atau</a:t>
            </a:r>
            <a:r>
              <a:rPr lang="en-US" dirty="0" smtClean="0"/>
              <a:t> -)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x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     </a:t>
            </a:r>
            <a:r>
              <a:rPr lang="en-US" dirty="0" smtClean="0"/>
              <a:t>,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1981200"/>
          <a:ext cx="685800" cy="783771"/>
        </p:xfrm>
        <a:graphic>
          <a:graphicData uri="http://schemas.openxmlformats.org/presentationml/2006/ole">
            <p:oleObj spid="_x0000_s24578" name="Equation" r:id="rId3" imgW="16488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3200400"/>
          <a:ext cx="4800600" cy="1600200"/>
        </p:xfrm>
        <a:graphic>
          <a:graphicData uri="http://schemas.openxmlformats.org/presentationml/2006/ole">
            <p:oleObj spid="_x0000_s24579" name="Equation" r:id="rId4" imgW="13716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457200" y="1219200"/>
          <a:ext cx="3200400" cy="1016018"/>
        </p:xfrm>
        <a:graphic>
          <a:graphicData uri="http://schemas.openxmlformats.org/presentationml/2006/ole">
            <p:oleObj spid="_x0000_s25602" name="Equation" r:id="rId3" imgW="799920" imgH="253800" progId="Equation.3">
              <p:embed/>
            </p:oleObj>
          </a:graphicData>
        </a:graphic>
      </p:graphicFrame>
      <p:graphicFrame>
        <p:nvGraphicFramePr>
          <p:cNvPr id="25603" name="Content Placeholder 3"/>
          <p:cNvGraphicFramePr>
            <a:graphicFrameLocks noChangeAspect="1"/>
          </p:cNvGraphicFramePr>
          <p:nvPr/>
        </p:nvGraphicFramePr>
        <p:xfrm>
          <a:off x="457200" y="2057400"/>
          <a:ext cx="2209800" cy="1602428"/>
        </p:xfrm>
        <a:graphic>
          <a:graphicData uri="http://schemas.openxmlformats.org/presentationml/2006/ole">
            <p:oleObj spid="_x0000_s25603" name="Equation" r:id="rId4" imgW="647640" imgH="469800" progId="Equation.3">
              <p:embed/>
            </p:oleObj>
          </a:graphicData>
        </a:graphic>
      </p:graphicFrame>
      <p:graphicFrame>
        <p:nvGraphicFramePr>
          <p:cNvPr id="25604" name="Content Placeholder 3"/>
          <p:cNvGraphicFramePr>
            <a:graphicFrameLocks noChangeAspect="1"/>
          </p:cNvGraphicFramePr>
          <p:nvPr/>
        </p:nvGraphicFramePr>
        <p:xfrm>
          <a:off x="457200" y="3447634"/>
          <a:ext cx="4040188" cy="971966"/>
        </p:xfrm>
        <a:graphic>
          <a:graphicData uri="http://schemas.openxmlformats.org/presentationml/2006/ole">
            <p:oleObj spid="_x0000_s25604" name="Equation" r:id="rId5" imgW="1054080" imgH="253800" progId="Equation.3">
              <p:embed/>
            </p:oleObj>
          </a:graphicData>
        </a:graphic>
      </p:graphicFrame>
      <p:graphicFrame>
        <p:nvGraphicFramePr>
          <p:cNvPr id="25605" name="Content Placeholder 3"/>
          <p:cNvGraphicFramePr>
            <a:graphicFrameLocks noChangeAspect="1"/>
          </p:cNvGraphicFramePr>
          <p:nvPr/>
        </p:nvGraphicFramePr>
        <p:xfrm>
          <a:off x="400050" y="4446588"/>
          <a:ext cx="4629150" cy="1169987"/>
        </p:xfrm>
        <a:graphic>
          <a:graphicData uri="http://schemas.openxmlformats.org/presentationml/2006/ole">
            <p:oleObj spid="_x0000_s25605" name="Equation" r:id="rId6" imgW="110484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irasional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Ketaksamaan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a ≥ 0 </a:t>
            </a:r>
            <a:r>
              <a:rPr lang="en-US" dirty="0" err="1" smtClean="0"/>
              <a:t>maka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7550" y="2413000"/>
          <a:ext cx="5530850" cy="1701800"/>
        </p:xfrm>
        <a:graphic>
          <a:graphicData uri="http://schemas.openxmlformats.org/presentationml/2006/ole">
            <p:oleObj spid="_x0000_s26626" name="Equation" r:id="rId3" imgW="165096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2214" y="2667000"/>
          <a:ext cx="2131786" cy="895350"/>
        </p:xfrm>
        <a:graphic>
          <a:graphicData uri="http://schemas.openxmlformats.org/presentationml/2006/ole">
            <p:oleObj spid="_x0000_s27650" name="Equation" r:id="rId3" imgW="634680" imgH="266400" progId="Equation.3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4800" y="3810000"/>
            <a:ext cx="2209800" cy="762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kuadrat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33400" y="4795837"/>
          <a:ext cx="1919287" cy="766763"/>
        </p:xfrm>
        <a:graphic>
          <a:graphicData uri="http://schemas.openxmlformats.org/presentationml/2006/ole">
            <p:oleObj spid="_x0000_s27651" name="Equation" r:id="rId4" imgW="571320" imgH="228600" progId="Equation.3">
              <p:embed/>
            </p:oleObj>
          </a:graphicData>
        </a:graphic>
      </p:graphicFrame>
      <p:sp>
        <p:nvSpPr>
          <p:cNvPr id="7" name="Right Arrow 6"/>
          <p:cNvSpPr/>
          <p:nvPr/>
        </p:nvSpPr>
        <p:spPr>
          <a:xfrm>
            <a:off x="2667000" y="4800600"/>
            <a:ext cx="1600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67200" y="3581400"/>
            <a:ext cx="48768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Ketaksamaan</a:t>
            </a: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kuadrat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7652" name="Content Placeholder 3"/>
          <p:cNvGraphicFramePr>
            <a:graphicFrameLocks noChangeAspect="1"/>
          </p:cNvGraphicFramePr>
          <p:nvPr/>
        </p:nvGraphicFramePr>
        <p:xfrm>
          <a:off x="4976812" y="4572000"/>
          <a:ext cx="3024188" cy="1439863"/>
        </p:xfrm>
        <a:graphic>
          <a:graphicData uri="http://schemas.openxmlformats.org/presentationml/2006/ole">
            <p:oleObj spid="_x0000_s27652" name="Equation" r:id="rId5" imgW="106668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371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penyelesaian</a:t>
            </a:r>
            <a:r>
              <a:rPr lang="en-US" sz="2800" dirty="0" smtClean="0"/>
              <a:t> </a:t>
            </a:r>
            <a:r>
              <a:rPr lang="en-US" sz="2800" dirty="0" err="1" smtClean="0"/>
              <a:t>pertidaksamaan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!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1943100"/>
          <a:ext cx="2635250" cy="571500"/>
        </p:xfrm>
        <a:graphic>
          <a:graphicData uri="http://schemas.openxmlformats.org/presentationml/2006/ole">
            <p:oleObj spid="_x0000_s28675" name="Equation" r:id="rId3" imgW="1054080" imgH="22860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33400" y="2444750"/>
          <a:ext cx="1524000" cy="984250"/>
        </p:xfrm>
        <a:graphic>
          <a:graphicData uri="http://schemas.openxmlformats.org/presentationml/2006/ole">
            <p:oleObj spid="_x0000_s28676" name="Equation" r:id="rId4" imgW="609480" imgH="393480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33400" y="3454400"/>
          <a:ext cx="2889250" cy="508000"/>
        </p:xfrm>
        <a:graphic>
          <a:graphicData uri="http://schemas.openxmlformats.org/presentationml/2006/ole">
            <p:oleObj spid="_x0000_s28677" name="Equation" r:id="rId5" imgW="1155600" imgH="203040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533400" y="3873500"/>
          <a:ext cx="1968500" cy="1079500"/>
        </p:xfrm>
        <a:graphic>
          <a:graphicData uri="http://schemas.openxmlformats.org/presentationml/2006/ole">
            <p:oleObj spid="_x0000_s28678" name="Equation" r:id="rId6" imgW="787320" imgH="431640" progId="Equation.3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01650" y="5003800"/>
          <a:ext cx="2698750" cy="635000"/>
        </p:xfrm>
        <a:graphic>
          <a:graphicData uri="http://schemas.openxmlformats.org/presentationml/2006/ole">
            <p:oleObj spid="_x0000_s28679" name="Equation" r:id="rId7" imgW="10792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993760"/>
            <a:ext cx="8229600" cy="1559440"/>
          </a:xfrm>
        </p:spPr>
        <p:txBody>
          <a:bodyPr>
            <a:noAutofit/>
          </a:bodyPr>
          <a:lstStyle/>
          <a:p>
            <a:r>
              <a:rPr lang="en-US" sz="6000" dirty="0" err="1" smtClean="0"/>
              <a:t>Selamat</a:t>
            </a:r>
            <a:r>
              <a:rPr lang="en-US" sz="6000" dirty="0" smtClean="0"/>
              <a:t> </a:t>
            </a:r>
            <a:r>
              <a:rPr lang="en-US" sz="6000" dirty="0" err="1" smtClean="0"/>
              <a:t>mencoba</a:t>
            </a:r>
            <a:r>
              <a:rPr lang="en-US" sz="6000" dirty="0" smtClean="0"/>
              <a:t>..</a:t>
            </a:r>
            <a:endParaRPr lang="en-US" sz="6000" dirty="0"/>
          </a:p>
        </p:txBody>
      </p:sp>
      <p:pic>
        <p:nvPicPr>
          <p:cNvPr id="8" name="Picture Placeholder 7" descr="kucing-smile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523" b="18523"/>
          <a:stretch>
            <a:fillRect/>
          </a:stretch>
        </p:blipFill>
        <p:spPr>
          <a:xfrm>
            <a:off x="3505200" y="615950"/>
            <a:ext cx="5029200" cy="3657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yang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aksioma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 x, y, z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x + y = y + x (</a:t>
            </a:r>
            <a:r>
              <a:rPr lang="en-US" dirty="0" err="1" smtClean="0"/>
              <a:t>komutatif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x + (y + z) = (x + y) + z (</a:t>
            </a:r>
            <a:r>
              <a:rPr lang="en-US" dirty="0" err="1" smtClean="0"/>
              <a:t>asosaitif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x(y + z) = </a:t>
            </a:r>
            <a:r>
              <a:rPr lang="en-US" dirty="0" err="1" smtClean="0"/>
              <a:t>xy</a:t>
            </a:r>
            <a:r>
              <a:rPr lang="en-US" dirty="0" smtClean="0"/>
              <a:t> + </a:t>
            </a:r>
            <a:r>
              <a:rPr lang="en-US" dirty="0" err="1" smtClean="0"/>
              <a:t>xz</a:t>
            </a:r>
            <a:r>
              <a:rPr lang="en-US" dirty="0" smtClean="0"/>
              <a:t> (</a:t>
            </a:r>
            <a:r>
              <a:rPr lang="en-US" dirty="0" err="1" smtClean="0"/>
              <a:t>distributif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(x + y)z = </a:t>
            </a:r>
            <a:r>
              <a:rPr lang="en-US" dirty="0" err="1" smtClean="0"/>
              <a:t>xz</a:t>
            </a:r>
            <a:r>
              <a:rPr lang="en-US" dirty="0" smtClean="0"/>
              <a:t> + </a:t>
            </a:r>
            <a:r>
              <a:rPr lang="en-US" dirty="0" err="1" smtClean="0"/>
              <a:t>yz</a:t>
            </a:r>
            <a:r>
              <a:rPr lang="en-US" dirty="0" smtClean="0"/>
              <a:t> (</a:t>
            </a:r>
            <a:r>
              <a:rPr lang="en-US" dirty="0" err="1" smtClean="0"/>
              <a:t>distributif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(0)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(-x)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x . y = y . x (</a:t>
            </a:r>
            <a:r>
              <a:rPr lang="en-US" dirty="0" err="1" smtClean="0"/>
              <a:t>komutatif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x(</a:t>
            </a:r>
            <a:r>
              <a:rPr lang="en-US" dirty="0" err="1" smtClean="0"/>
              <a:t>y.z</a:t>
            </a:r>
            <a:r>
              <a:rPr lang="en-US" dirty="0" smtClean="0"/>
              <a:t>) = (</a:t>
            </a:r>
            <a:r>
              <a:rPr lang="en-US" dirty="0" err="1" smtClean="0"/>
              <a:t>x.y</a:t>
            </a:r>
            <a:r>
              <a:rPr lang="en-US" dirty="0" smtClean="0"/>
              <a:t>)z (</a:t>
            </a:r>
            <a:r>
              <a:rPr lang="en-US" dirty="0" err="1" smtClean="0"/>
              <a:t>asosiatif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(1)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(1/x) </a:t>
            </a:r>
            <a:r>
              <a:rPr lang="en-US" dirty="0" err="1" smtClean="0"/>
              <a:t>kecuali</a:t>
            </a:r>
            <a:r>
              <a:rPr lang="en-US" dirty="0" smtClean="0"/>
              <a:t> x = 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Trikotomi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x &gt; y </a:t>
            </a:r>
            <a:r>
              <a:rPr lang="en-US" dirty="0" err="1" smtClean="0"/>
              <a:t>atau</a:t>
            </a:r>
            <a:r>
              <a:rPr lang="en-US" dirty="0" smtClean="0"/>
              <a:t> x &lt; y </a:t>
            </a:r>
            <a:r>
              <a:rPr lang="en-US" dirty="0" err="1" smtClean="0"/>
              <a:t>atau</a:t>
            </a:r>
            <a:r>
              <a:rPr lang="en-US" dirty="0" smtClean="0"/>
              <a:t> x = y 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en-US" dirty="0" err="1" smtClean="0"/>
              <a:t>Transitif</a:t>
            </a:r>
            <a:endParaRPr lang="en-US" dirty="0" smtClean="0"/>
          </a:p>
          <a:p>
            <a:pPr marL="514350" lvl="0" indent="-51435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61781" y="3886200"/>
          <a:ext cx="5286619" cy="2006600"/>
        </p:xfrm>
        <a:graphic>
          <a:graphicData uri="http://schemas.openxmlformats.org/presentationml/2006/ole">
            <p:oleObj spid="_x0000_s2050" name="Equation" r:id="rId3" imgW="17398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Penjumlahan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19200" y="2743200"/>
          <a:ext cx="4668838" cy="2006600"/>
        </p:xfrm>
        <a:graphic>
          <a:graphicData uri="http://schemas.openxmlformats.org/presentationml/2006/ole">
            <p:oleObj spid="_x0000_s3074" name="Equation" r:id="rId3" imgW="15364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Perkalian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23963" y="2209800"/>
          <a:ext cx="3127375" cy="1676400"/>
        </p:xfrm>
        <a:graphic>
          <a:graphicData uri="http://schemas.openxmlformats.org/presentationml/2006/ole">
            <p:oleObj spid="_x0000_s4098" name="Equation" r:id="rId3" imgW="1231560" imgH="6602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729163" y="4191000"/>
          <a:ext cx="3127375" cy="1676400"/>
        </p:xfrm>
        <a:graphic>
          <a:graphicData uri="http://schemas.openxmlformats.org/presentationml/2006/ole">
            <p:oleObj spid="_x0000_s4099" name="Equation" r:id="rId4" imgW="1231560" imgH="6602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7800" y="2583359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Jika</a:t>
            </a:r>
            <a:r>
              <a:rPr lang="en-US" sz="4400" dirty="0" smtClean="0"/>
              <a:t> z &gt; 0</a:t>
            </a:r>
            <a:endParaRPr lang="en-US" sz="4400" dirty="0"/>
          </a:p>
        </p:txBody>
      </p:sp>
      <p:sp>
        <p:nvSpPr>
          <p:cNvPr id="7" name="Right Brace 6"/>
          <p:cNvSpPr/>
          <p:nvPr/>
        </p:nvSpPr>
        <p:spPr>
          <a:xfrm>
            <a:off x="4419600" y="2362200"/>
            <a:ext cx="7620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4640759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Jika</a:t>
            </a:r>
            <a:r>
              <a:rPr lang="en-US" sz="4400" dirty="0" smtClean="0"/>
              <a:t> z &lt; 0</a:t>
            </a:r>
            <a:endParaRPr lang="en-US" sz="4400" dirty="0"/>
          </a:p>
        </p:txBody>
      </p:sp>
      <p:sp>
        <p:nvSpPr>
          <p:cNvPr id="9" name="Left Brace 8"/>
          <p:cNvSpPr/>
          <p:nvPr/>
        </p:nvSpPr>
        <p:spPr>
          <a:xfrm>
            <a:off x="3810000" y="4419600"/>
            <a:ext cx="914400" cy="1295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257800"/>
            <a:ext cx="7696200" cy="1043768"/>
          </a:xfrm>
        </p:spPr>
        <p:txBody>
          <a:bodyPr>
            <a:normAutofit fontScale="70000" lnSpcReduction="20000"/>
          </a:bodyPr>
          <a:lstStyle/>
          <a:p>
            <a:r>
              <a:rPr lang="en-US" sz="7200" dirty="0" err="1" smtClean="0">
                <a:latin typeface="Algerian" pitchFamily="82" charset="0"/>
              </a:rPr>
              <a:t>Ada</a:t>
            </a:r>
            <a:r>
              <a:rPr lang="en-US" sz="7200" dirty="0" smtClean="0">
                <a:latin typeface="Algerian" pitchFamily="82" charset="0"/>
              </a:rPr>
              <a:t> </a:t>
            </a:r>
            <a:r>
              <a:rPr lang="en-US" sz="7200" dirty="0" err="1" smtClean="0">
                <a:latin typeface="Algerian" pitchFamily="82" charset="0"/>
              </a:rPr>
              <a:t>Pertanyaan</a:t>
            </a:r>
            <a:r>
              <a:rPr lang="en-US" sz="7200" dirty="0" smtClean="0">
                <a:latin typeface="Algerian" pitchFamily="82" charset="0"/>
              </a:rPr>
              <a:t>????</a:t>
            </a:r>
            <a:endParaRPr lang="en-US" sz="7200" dirty="0">
              <a:latin typeface="Algerian" pitchFamily="82" charset="0"/>
            </a:endParaRPr>
          </a:p>
        </p:txBody>
      </p:sp>
      <p:pic>
        <p:nvPicPr>
          <p:cNvPr id="7" name="Picture Placeholder 6" descr="k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30" b="1730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456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Trek</vt:lpstr>
      <vt:lpstr>Equation</vt:lpstr>
      <vt:lpstr>Microsoft Equation 3.0</vt:lpstr>
      <vt:lpstr>Sistem Bilangan Real</vt:lpstr>
      <vt:lpstr>Definisi himpunan bilangan Real</vt:lpstr>
      <vt:lpstr>Definisi sistem bilangan real</vt:lpstr>
      <vt:lpstr>Sifat-sifat medan</vt:lpstr>
      <vt:lpstr>Sifat-sifat medan (lanjutan)</vt:lpstr>
      <vt:lpstr>Sifat urutan</vt:lpstr>
      <vt:lpstr>Sifat Urutan (lanjutan)</vt:lpstr>
      <vt:lpstr>Sifat Urutan (lanjutan)</vt:lpstr>
      <vt:lpstr>Slide 9</vt:lpstr>
      <vt:lpstr>Persamaan dan Pertidaksamaan</vt:lpstr>
      <vt:lpstr>Kalimat matematika</vt:lpstr>
      <vt:lpstr>Persamaan</vt:lpstr>
      <vt:lpstr>Latihan</vt:lpstr>
      <vt:lpstr>pertidaksamaan</vt:lpstr>
      <vt:lpstr>selang</vt:lpstr>
      <vt:lpstr>Jenis selang</vt:lpstr>
      <vt:lpstr>Penentuan himpunan penyelesaian</vt:lpstr>
      <vt:lpstr>Nilai mutlak</vt:lpstr>
      <vt:lpstr>Sifat harga mutlak</vt:lpstr>
      <vt:lpstr>Ketaksamaan harga mutlak</vt:lpstr>
      <vt:lpstr>Akar kuadrat</vt:lpstr>
      <vt:lpstr>latihan</vt:lpstr>
      <vt:lpstr>Selamat mencoba..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Bilangan Real</dc:title>
  <dc:creator>Valued Acer Customer</dc:creator>
  <cp:lastModifiedBy>Valued Acer Customer</cp:lastModifiedBy>
  <cp:revision>14</cp:revision>
  <dcterms:created xsi:type="dcterms:W3CDTF">2013-09-16T03:26:47Z</dcterms:created>
  <dcterms:modified xsi:type="dcterms:W3CDTF">2013-09-18T02:51:49Z</dcterms:modified>
</cp:coreProperties>
</file>