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73" r:id="rId3"/>
    <p:sldId id="257" r:id="rId4"/>
    <p:sldId id="274" r:id="rId5"/>
    <p:sldId id="275" r:id="rId6"/>
    <p:sldId id="259" r:id="rId7"/>
    <p:sldId id="260" r:id="rId8"/>
    <p:sldId id="261" r:id="rId9"/>
    <p:sldId id="262" r:id="rId10"/>
    <p:sldId id="263" r:id="rId11"/>
    <p:sldId id="264" r:id="rId12"/>
    <p:sldId id="276" r:id="rId13"/>
    <p:sldId id="265" r:id="rId14"/>
    <p:sldId id="267" r:id="rId15"/>
    <p:sldId id="268" r:id="rId16"/>
    <p:sldId id="269" r:id="rId17"/>
    <p:sldId id="266" r:id="rId18"/>
    <p:sldId id="270" r:id="rId19"/>
    <p:sldId id="271" r:id="rId20"/>
    <p:sldId id="272" r:id="rId21"/>
    <p:sldId id="277" r:id="rId22"/>
    <p:sldId id="278" r:id="rId23"/>
  </p:sldIdLst>
  <p:sldSz cx="9144000" cy="6858000" type="screen4x3"/>
  <p:notesSz cx="6858000" cy="9947275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CC0000"/>
    <a:srgbClr val="7DD330"/>
    <a:srgbClr val="F1DAAD"/>
    <a:srgbClr val="F6CD7A"/>
    <a:srgbClr val="0C7CD2"/>
    <a:srgbClr val="1F7EE7"/>
    <a:srgbClr val="AE1517"/>
    <a:srgbClr val="486DA2"/>
    <a:srgbClr val="37251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69" autoAdjust="0"/>
    <p:restoredTop sz="94660"/>
  </p:normalViewPr>
  <p:slideViewPr>
    <p:cSldViewPr>
      <p:cViewPr>
        <p:scale>
          <a:sx n="69" d="100"/>
          <a:sy n="69" d="100"/>
        </p:scale>
        <p:origin x="-1182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5D8441-7554-4300-AD03-7EC3A969D610}" type="datetimeFigureOut">
              <a:rPr lang="id-ID" smtClean="0"/>
              <a:pPr/>
              <a:t>25/09/2012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95BC69-9FDA-4C98-BF3D-2B34BAA5FCA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404345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FDE127-DFA4-4943-972D-9EE697CE1011}" type="datetimeFigureOut">
              <a:rPr lang="id-ID" smtClean="0"/>
              <a:pPr/>
              <a:t>25/09/2012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40065B-D0F3-486C-90FA-FC286993B29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360710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20</a:t>
            </a:fld>
            <a:endParaRPr lang="id-ID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21</a:t>
            </a:fld>
            <a:endParaRPr lang="id-ID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22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styles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" name="Text Box 34"/>
          <p:cNvSpPr txBox="1">
            <a:spLocks noChangeArrowheads="1"/>
          </p:cNvSpPr>
          <p:nvPr userDrawn="1"/>
        </p:nvSpPr>
        <p:spPr bwMode="auto">
          <a:xfrm>
            <a:off x="3348038" y="6237288"/>
            <a:ext cx="2990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>
                <a:hlinkClick r:id="rId13"/>
              </a:rPr>
              <a:t>Free Powerpoint Templates</a:t>
            </a:r>
            <a:endParaRPr lang="fr-FR"/>
          </a:p>
        </p:txBody>
      </p:sp>
      <p:pic>
        <p:nvPicPr>
          <p:cNvPr id="1063" name="Picture 39" descr=" htrd hrt aef erhe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8035925" y="6237288"/>
            <a:ext cx="1073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>
                <a:solidFill>
                  <a:srgbClr val="372517"/>
                </a:solidFill>
              </a:rPr>
              <a:t>Page </a:t>
            </a:r>
            <a:fld id="{A2901486-91C8-47CA-9868-F89039A292FA}" type="slidenum">
              <a:rPr lang="fr-FR" b="1">
                <a:solidFill>
                  <a:srgbClr val="372517"/>
                </a:solidFill>
              </a:rPr>
              <a:pPr/>
              <a:t>‹#›</a:t>
            </a:fld>
            <a:endParaRPr lang="fr-FR" b="1">
              <a:solidFill>
                <a:srgbClr val="372517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werpointstyles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3348038" y="6237288"/>
            <a:ext cx="2990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>
                <a:hlinkClick r:id="rId3"/>
              </a:rPr>
              <a:t>Free Powerpoint Templates</a:t>
            </a:r>
            <a:endParaRPr lang="fr-FR"/>
          </a:p>
        </p:txBody>
      </p:sp>
      <p:pic>
        <p:nvPicPr>
          <p:cNvPr id="2083" name="Picture 35" descr="h gfz etzhtfjuyrj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059832" y="1556792"/>
            <a:ext cx="5795962" cy="1040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>
            <a:spAutoFit/>
          </a:bodyPr>
          <a:lstStyle/>
          <a:p>
            <a:pPr algn="ctr"/>
            <a:r>
              <a:rPr lang="id-ID" sz="4400" b="1" dirty="0" smtClean="0">
                <a:solidFill>
                  <a:srgbClr val="372517"/>
                </a:solidFill>
                <a:latin typeface="Verdana" pitchFamily="34" charset="0"/>
              </a:rPr>
              <a:t>Metode Simpleks</a:t>
            </a:r>
            <a:endParaRPr lang="fr-FR" sz="2800" i="1" dirty="0">
              <a:solidFill>
                <a:srgbClr val="37251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3600" dirty="0" smtClean="0"/>
              <a:t>Contoh Perusahaan yang memproduksi boneka dan kereta api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528" y="1600200"/>
            <a:ext cx="4104456" cy="4525963"/>
          </a:xfrm>
          <a:gradFill flip="none" rotWithShape="1">
            <a:gsLst>
              <a:gs pos="0">
                <a:schemeClr val="accent1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1"/>
            <a:tileRect/>
          </a:gradFill>
        </p:spPr>
        <p:txBody>
          <a:bodyPr/>
          <a:lstStyle/>
          <a:p>
            <a:pPr>
              <a:buNone/>
            </a:pPr>
            <a:r>
              <a:rPr lang="id-ID" dirty="0" smtClean="0"/>
              <a:t>Maksimumkan 		</a:t>
            </a:r>
          </a:p>
          <a:p>
            <a:pPr>
              <a:buNone/>
            </a:pPr>
            <a:r>
              <a:rPr lang="id-ID" dirty="0" smtClean="0"/>
              <a:t>		z = 3x</a:t>
            </a:r>
            <a:r>
              <a:rPr lang="id-ID" sz="1800" dirty="0" smtClean="0"/>
              <a:t>1</a:t>
            </a:r>
            <a:r>
              <a:rPr lang="id-ID" dirty="0" smtClean="0"/>
              <a:t> + 2x</a:t>
            </a:r>
            <a:r>
              <a:rPr lang="id-ID" sz="1800" dirty="0" smtClean="0"/>
              <a:t>2</a:t>
            </a:r>
          </a:p>
          <a:p>
            <a:pPr>
              <a:buNone/>
            </a:pPr>
            <a:r>
              <a:rPr lang="id-ID" dirty="0" smtClean="0"/>
              <a:t>Dengan kendala	               </a:t>
            </a:r>
          </a:p>
          <a:p>
            <a:pPr>
              <a:buNone/>
            </a:pPr>
            <a:r>
              <a:rPr lang="id-ID" dirty="0" smtClean="0"/>
              <a:t>       2x</a:t>
            </a:r>
            <a:r>
              <a:rPr lang="id-ID" sz="1800" dirty="0" smtClean="0"/>
              <a:t>1</a:t>
            </a:r>
            <a:r>
              <a:rPr lang="id-ID" dirty="0" smtClean="0"/>
              <a:t> + x</a:t>
            </a:r>
            <a:r>
              <a:rPr lang="id-ID" sz="1800" dirty="0" smtClean="0"/>
              <a:t>2</a:t>
            </a:r>
            <a:r>
              <a:rPr lang="id-ID" dirty="0" smtClean="0"/>
              <a:t>  ≤ 100</a:t>
            </a:r>
          </a:p>
          <a:p>
            <a:pPr>
              <a:buNone/>
            </a:pPr>
            <a:r>
              <a:rPr lang="id-ID" dirty="0" smtClean="0"/>
              <a:t>		x</a:t>
            </a:r>
            <a:r>
              <a:rPr lang="id-ID" sz="1800" dirty="0" smtClean="0"/>
              <a:t>1</a:t>
            </a:r>
            <a:r>
              <a:rPr lang="id-ID" dirty="0" smtClean="0"/>
              <a:t> + x</a:t>
            </a:r>
            <a:r>
              <a:rPr lang="id-ID" sz="1800" dirty="0" smtClean="0"/>
              <a:t>2</a:t>
            </a:r>
            <a:r>
              <a:rPr lang="id-ID" dirty="0" smtClean="0"/>
              <a:t> ≤ 80		x</a:t>
            </a:r>
            <a:r>
              <a:rPr lang="id-ID" sz="1800" dirty="0" smtClean="0"/>
              <a:t>1</a:t>
            </a:r>
            <a:r>
              <a:rPr lang="id-ID" dirty="0" smtClean="0"/>
              <a:t>         ≤ 40</a:t>
            </a:r>
          </a:p>
          <a:p>
            <a:pPr>
              <a:buNone/>
            </a:pPr>
            <a:r>
              <a:rPr lang="id-ID" dirty="0" smtClean="0"/>
              <a:t>Syarat non negatif		  x</a:t>
            </a:r>
            <a:r>
              <a:rPr lang="id-ID" sz="1800" dirty="0" smtClean="0"/>
              <a:t>1</a:t>
            </a:r>
            <a:r>
              <a:rPr lang="id-ID" dirty="0" smtClean="0"/>
              <a:t>, x</a:t>
            </a:r>
            <a:r>
              <a:rPr lang="id-ID" sz="1800" dirty="0" smtClean="0"/>
              <a:t>2 </a:t>
            </a:r>
            <a:r>
              <a:rPr lang="id-ID" dirty="0" smtClean="0"/>
              <a:t> ≥ 0</a:t>
            </a:r>
          </a:p>
          <a:p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blipFill>
            <a:blip r:embed="rId3" cstate="print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r>
              <a:rPr lang="id-ID" dirty="0" smtClean="0"/>
              <a:t>Maksimumkan 		</a:t>
            </a:r>
          </a:p>
          <a:p>
            <a:pPr>
              <a:buNone/>
            </a:pPr>
            <a:r>
              <a:rPr lang="id-ID" dirty="0" smtClean="0"/>
              <a:t>	     z - 3x</a:t>
            </a:r>
            <a:r>
              <a:rPr lang="id-ID" sz="1800" dirty="0" smtClean="0"/>
              <a:t>1</a:t>
            </a:r>
            <a:r>
              <a:rPr lang="id-ID" dirty="0" smtClean="0"/>
              <a:t> - 2x</a:t>
            </a:r>
            <a:r>
              <a:rPr lang="id-ID" sz="1800" dirty="0" smtClean="0"/>
              <a:t>2</a:t>
            </a:r>
            <a:r>
              <a:rPr lang="id-ID" dirty="0" smtClean="0"/>
              <a:t> =0</a:t>
            </a:r>
          </a:p>
          <a:p>
            <a:pPr>
              <a:buNone/>
            </a:pPr>
            <a:r>
              <a:rPr lang="id-ID" dirty="0" smtClean="0"/>
              <a:t>Dengan kendala	               </a:t>
            </a:r>
          </a:p>
          <a:p>
            <a:pPr>
              <a:buNone/>
            </a:pPr>
            <a:r>
              <a:rPr lang="id-ID" dirty="0" smtClean="0"/>
              <a:t> 2x</a:t>
            </a:r>
            <a:r>
              <a:rPr lang="id-ID" sz="1800" dirty="0" smtClean="0"/>
              <a:t>1</a:t>
            </a:r>
            <a:r>
              <a:rPr lang="id-ID" dirty="0" smtClean="0"/>
              <a:t>+x</a:t>
            </a:r>
            <a:r>
              <a:rPr lang="id-ID" sz="1800" dirty="0" smtClean="0"/>
              <a:t>2</a:t>
            </a:r>
            <a:r>
              <a:rPr lang="id-ID" dirty="0" smtClean="0"/>
              <a:t> +S</a:t>
            </a:r>
            <a:r>
              <a:rPr lang="id-ID" sz="1800" dirty="0" smtClean="0"/>
              <a:t>1</a:t>
            </a:r>
            <a:r>
              <a:rPr lang="id-ID" dirty="0" smtClean="0"/>
              <a:t> 	   =100</a:t>
            </a:r>
          </a:p>
          <a:p>
            <a:pPr>
              <a:buNone/>
            </a:pPr>
            <a:r>
              <a:rPr lang="id-ID" dirty="0" smtClean="0"/>
              <a:t>   x</a:t>
            </a:r>
            <a:r>
              <a:rPr lang="id-ID" sz="1800" dirty="0" smtClean="0"/>
              <a:t>1</a:t>
            </a:r>
            <a:r>
              <a:rPr lang="id-ID" dirty="0" smtClean="0"/>
              <a:t>+x</a:t>
            </a:r>
            <a:r>
              <a:rPr lang="id-ID" sz="1800" dirty="0" smtClean="0"/>
              <a:t>2</a:t>
            </a:r>
            <a:r>
              <a:rPr lang="id-ID" dirty="0" smtClean="0"/>
              <a:t> 	+S</a:t>
            </a:r>
            <a:r>
              <a:rPr lang="id-ID" sz="1800" dirty="0" smtClean="0"/>
              <a:t>2</a:t>
            </a:r>
            <a:r>
              <a:rPr lang="id-ID" dirty="0" smtClean="0"/>
              <a:t>	   = 80</a:t>
            </a:r>
          </a:p>
          <a:p>
            <a:pPr>
              <a:buNone/>
            </a:pPr>
            <a:r>
              <a:rPr lang="id-ID" dirty="0" smtClean="0"/>
              <a:t>   x</a:t>
            </a:r>
            <a:r>
              <a:rPr lang="id-ID" sz="1800" dirty="0" smtClean="0"/>
              <a:t>1</a:t>
            </a:r>
            <a:r>
              <a:rPr lang="id-ID" dirty="0" smtClean="0"/>
              <a:t>                  +S</a:t>
            </a:r>
            <a:r>
              <a:rPr lang="id-ID" sz="1800" dirty="0" smtClean="0"/>
              <a:t>3</a:t>
            </a:r>
            <a:r>
              <a:rPr lang="id-ID" dirty="0" smtClean="0"/>
              <a:t>= 40</a:t>
            </a:r>
          </a:p>
          <a:p>
            <a:pPr>
              <a:buNone/>
            </a:pPr>
            <a:r>
              <a:rPr lang="id-ID" dirty="0" smtClean="0"/>
              <a:t>Syarat non negatif		  x</a:t>
            </a:r>
            <a:r>
              <a:rPr lang="id-ID" sz="1800" dirty="0" smtClean="0"/>
              <a:t>1</a:t>
            </a:r>
            <a:r>
              <a:rPr lang="id-ID" dirty="0" smtClean="0"/>
              <a:t>, x</a:t>
            </a:r>
            <a:r>
              <a:rPr lang="id-ID" sz="1800" dirty="0" smtClean="0"/>
              <a:t>2</a:t>
            </a:r>
            <a:r>
              <a:rPr lang="id-ID" dirty="0" smtClean="0"/>
              <a:t>  ≥ 0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/>
          <a:lstStyle/>
          <a:p>
            <a:pPr algn="l"/>
            <a:r>
              <a:rPr lang="id-ID" sz="2000" dirty="0" smtClean="0"/>
              <a:t>Maksimumkan 		 z - 3x1 - 2x2 =0</a:t>
            </a:r>
            <a:br>
              <a:rPr lang="id-ID" sz="2000" dirty="0" smtClean="0"/>
            </a:br>
            <a:r>
              <a:rPr lang="id-ID" sz="2000" dirty="0" smtClean="0"/>
              <a:t>Dengan kendala	      2x1 + x2 +S1 	</a:t>
            </a:r>
            <a:r>
              <a:rPr lang="id-ID" sz="2000" smtClean="0"/>
              <a:t>   =100</a:t>
            </a:r>
            <a:r>
              <a:rPr lang="id-ID" sz="2000" dirty="0" smtClean="0"/>
              <a:t/>
            </a:r>
            <a:br>
              <a:rPr lang="id-ID" sz="2000" dirty="0" smtClean="0"/>
            </a:br>
            <a:r>
              <a:rPr lang="id-ID" sz="2000" dirty="0" smtClean="0"/>
              <a:t>			        x1 + x2 	 +S2	</a:t>
            </a:r>
            <a:r>
              <a:rPr lang="id-ID" sz="2000" smtClean="0"/>
              <a:t>   = </a:t>
            </a:r>
            <a:r>
              <a:rPr lang="id-ID" sz="2000" dirty="0" smtClean="0"/>
              <a:t>80</a:t>
            </a:r>
            <a:br>
              <a:rPr lang="id-ID" sz="2000" dirty="0" smtClean="0"/>
            </a:br>
            <a:r>
              <a:rPr lang="id-ID" sz="2000" dirty="0" smtClean="0"/>
              <a:t>   			        x1                      +</a:t>
            </a:r>
            <a:r>
              <a:rPr lang="id-ID" sz="2000" smtClean="0"/>
              <a:t>S3  = </a:t>
            </a:r>
            <a:r>
              <a:rPr lang="id-ID" sz="2000" dirty="0" smtClean="0"/>
              <a:t>40</a:t>
            </a:r>
            <a:br>
              <a:rPr lang="id-ID" sz="2000" dirty="0" smtClean="0"/>
            </a:br>
            <a:r>
              <a:rPr lang="id-ID" sz="2000" dirty="0" smtClean="0"/>
              <a:t/>
            </a:r>
            <a:br>
              <a:rPr lang="id-ID" sz="2000" dirty="0" smtClean="0"/>
            </a:br>
            <a:endParaRPr lang="id-ID" sz="20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1187624" y="3302992"/>
          <a:ext cx="7643192" cy="18542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955399"/>
                <a:gridCol w="955399"/>
                <a:gridCol w="955399"/>
                <a:gridCol w="955399"/>
                <a:gridCol w="955399"/>
                <a:gridCol w="955399"/>
                <a:gridCol w="955399"/>
                <a:gridCol w="955399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Basis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flipH="1">
            <a:off x="4572000" y="2708920"/>
            <a:ext cx="504056" cy="64807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580112" y="2708920"/>
            <a:ext cx="0" cy="72008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156176" y="2708920"/>
            <a:ext cx="504056" cy="64807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283968" y="1772816"/>
            <a:ext cx="2664296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d-ID" dirty="0" smtClean="0"/>
              <a:t>Variabel Slack berfungsi sebagai variabel basis di awal iterasi</a:t>
            </a:r>
            <a:endParaRPr lang="id-ID" dirty="0"/>
          </a:p>
        </p:txBody>
      </p:sp>
      <p:sp>
        <p:nvSpPr>
          <p:cNvPr id="22" name="TextBox 21"/>
          <p:cNvSpPr txBox="1"/>
          <p:nvPr/>
        </p:nvSpPr>
        <p:spPr>
          <a:xfrm>
            <a:off x="7092280" y="2060848"/>
            <a:ext cx="108012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d-ID" dirty="0" smtClean="0"/>
              <a:t>Ruas Kanan</a:t>
            </a:r>
            <a:endParaRPr lang="id-ID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7524328" y="2708920"/>
            <a:ext cx="0" cy="72008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907704" y="1916832"/>
            <a:ext cx="216024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d-ID" dirty="0" smtClean="0"/>
              <a:t>Variabel non basis (diawal iterasi)</a:t>
            </a:r>
            <a:endParaRPr lang="id-ID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2771800" y="2636912"/>
            <a:ext cx="0" cy="72008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563888" y="2636912"/>
            <a:ext cx="0" cy="72008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3779912" y="5373216"/>
            <a:ext cx="49685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id-ID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Solusi awal (x1,x2)=(0,0) maka S1= 100,S2=80 dan S3=40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4" grpId="0" animBg="1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8100392" y="4509120"/>
            <a:ext cx="576064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Oval 11"/>
          <p:cNvSpPr/>
          <p:nvPr/>
        </p:nvSpPr>
        <p:spPr>
          <a:xfrm>
            <a:off x="2483768" y="4221088"/>
            <a:ext cx="432048" cy="28803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Rectangle 4"/>
          <p:cNvSpPr/>
          <p:nvPr/>
        </p:nvSpPr>
        <p:spPr>
          <a:xfrm>
            <a:off x="2483768" y="4581128"/>
            <a:ext cx="432048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Menentukan Entering Variabel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7744" y="1340769"/>
            <a:ext cx="6419056" cy="2808312"/>
          </a:xfrm>
        </p:spPr>
        <p:txBody>
          <a:bodyPr/>
          <a:lstStyle/>
          <a:p>
            <a:r>
              <a:rPr lang="id-ID" sz="2400" dirty="0" smtClean="0"/>
              <a:t>Untuk fungsi tujuan maksimisasi pilih variabel non-basis yang mempunyai nilai negatif terbesar</a:t>
            </a:r>
          </a:p>
          <a:p>
            <a:r>
              <a:rPr lang="id-ID" sz="2400" dirty="0" smtClean="0"/>
              <a:t>Untuk fungsi tujuan minimisasi pilih variabel non-basis yang mempunyai nilai positif terbesar </a:t>
            </a:r>
            <a:endParaRPr lang="id-ID" sz="2400" dirty="0"/>
          </a:p>
        </p:txBody>
      </p:sp>
      <p:grpSp>
        <p:nvGrpSpPr>
          <p:cNvPr id="7" name="Group 6"/>
          <p:cNvGrpSpPr/>
          <p:nvPr/>
        </p:nvGrpSpPr>
        <p:grpSpPr>
          <a:xfrm>
            <a:off x="683568" y="2895600"/>
            <a:ext cx="8208912" cy="3572818"/>
            <a:chOff x="683568" y="2889810"/>
            <a:chExt cx="8208912" cy="3572818"/>
          </a:xfrm>
        </p:grpSpPr>
        <p:graphicFrame>
          <p:nvGraphicFramePr>
            <p:cNvPr id="4" name="Content Placeholder 10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xmlns="" val="679241634"/>
                </p:ext>
              </p:extLst>
            </p:nvPr>
          </p:nvGraphicFramePr>
          <p:xfrm>
            <a:off x="1249288" y="3789040"/>
            <a:ext cx="7643192" cy="1854200"/>
          </p:xfrm>
          <a:graphic>
            <a:graphicData uri="http://schemas.openxmlformats.org/drawingml/2006/table">
              <a:tbl>
                <a:tblPr firstRow="1" bandRow="1">
                  <a:tableStyleId>{ED083AE6-46FA-4A59-8FB0-9F97EB10719F}</a:tableStyleId>
                </a:tblPr>
                <a:tblGrid>
                  <a:gridCol w="955399"/>
                  <a:gridCol w="955399"/>
                  <a:gridCol w="955399"/>
                  <a:gridCol w="955399"/>
                  <a:gridCol w="955399"/>
                  <a:gridCol w="955399"/>
                  <a:gridCol w="955399"/>
                  <a:gridCol w="955399"/>
                </a:tblGrid>
                <a:tr h="370840">
                  <a:tc>
                    <a:txBody>
                      <a:bodyPr/>
                      <a:lstStyle/>
                      <a:p>
                        <a:r>
                          <a:rPr lang="id-ID" dirty="0" smtClean="0"/>
                          <a:t>Basis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x1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x2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S1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S2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S3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Solusi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Ket</a:t>
                        </a:r>
                        <a:endParaRPr lang="id-ID" dirty="0"/>
                      </a:p>
                    </a:txBody>
                    <a:tcPr/>
                  </a:tc>
                </a:tr>
                <a:tr h="370840"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z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-3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-2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0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0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0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0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endParaRPr lang="id-ID"/>
                      </a:p>
                    </a:txBody>
                    <a:tcPr/>
                  </a:tc>
                </a:tr>
                <a:tr h="370840"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S1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2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1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1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0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0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100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b="1" dirty="0" smtClean="0"/>
                          <a:t>100/2</a:t>
                        </a:r>
                        <a:endParaRPr lang="id-ID" b="1" dirty="0"/>
                      </a:p>
                    </a:txBody>
                    <a:tcPr/>
                  </a:tc>
                </a:tr>
                <a:tr h="370840"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S2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1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1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0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1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0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80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b="1" dirty="0" smtClean="0"/>
                          <a:t>80/1</a:t>
                        </a:r>
                        <a:endParaRPr lang="id-ID" b="1" dirty="0"/>
                      </a:p>
                    </a:txBody>
                    <a:tcPr/>
                  </a:tc>
                </a:tr>
                <a:tr h="370840"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S3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1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0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0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0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1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40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b="1" dirty="0" smtClean="0"/>
                          <a:t>40/1</a:t>
                        </a:r>
                        <a:endParaRPr lang="id-ID" b="1" dirty="0"/>
                      </a:p>
                    </a:txBody>
                    <a:tcPr/>
                  </a:tc>
                </a:tr>
              </a:tbl>
            </a:graphicData>
          </a:graphic>
        </p:graphicFrame>
        <p:sp>
          <p:nvSpPr>
            <p:cNvPr id="6" name="TextBox 5"/>
            <p:cNvSpPr txBox="1"/>
            <p:nvPr/>
          </p:nvSpPr>
          <p:spPr>
            <a:xfrm>
              <a:off x="683568" y="2889810"/>
              <a:ext cx="1080120" cy="646331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id-ID" dirty="0" smtClean="0"/>
                <a:t>Entering Variabel</a:t>
              </a:r>
              <a:endParaRPr lang="id-ID" dirty="0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1763688" y="3212976"/>
              <a:ext cx="792088" cy="612938"/>
            </a:xfrm>
            <a:prstGeom prst="straightConnector1">
              <a:avLst/>
            </a:prstGeom>
            <a:ln w="158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2051720" y="6093296"/>
              <a:ext cx="1512168" cy="36933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id-ID" dirty="0" smtClean="0"/>
                <a:t>Kolom pivot</a:t>
              </a:r>
              <a:endParaRPr lang="id-ID" dirty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2699792" y="5589240"/>
              <a:ext cx="0" cy="504056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2" grpId="0" animBg="1"/>
      <p:bldP spid="5" grpId="0" animBg="1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/>
        </p:nvSpPr>
        <p:spPr>
          <a:xfrm>
            <a:off x="2195736" y="1844824"/>
            <a:ext cx="504056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aphicFrame>
        <p:nvGraphicFramePr>
          <p:cNvPr id="4" name="Content Placeholder 10"/>
          <p:cNvGraphicFramePr>
            <a:graphicFrameLocks noGrp="1"/>
          </p:cNvGraphicFramePr>
          <p:nvPr>
            <p:ph idx="1"/>
          </p:nvPr>
        </p:nvGraphicFramePr>
        <p:xfrm>
          <a:off x="1979712" y="332656"/>
          <a:ext cx="6768751" cy="18542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46094"/>
                <a:gridCol w="846094"/>
                <a:gridCol w="673590"/>
                <a:gridCol w="788593"/>
                <a:gridCol w="722876"/>
                <a:gridCol w="854308"/>
                <a:gridCol w="932094"/>
                <a:gridCol w="1105102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Basis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-3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1DA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1DA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100/2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1DA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80/1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id-ID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40</a:t>
                      </a:r>
                      <a:endParaRPr lang="id-ID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40/1</a:t>
                      </a:r>
                      <a:endParaRPr lang="id-ID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7544" y="908720"/>
            <a:ext cx="1152128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Leaving variable</a:t>
            </a:r>
            <a:endParaRPr lang="id-ID" dirty="0"/>
          </a:p>
        </p:txBody>
      </p:sp>
      <p:cxnSp>
        <p:nvCxnSpPr>
          <p:cNvPr id="8" name="Straight Arrow Connector 7"/>
          <p:cNvCxnSpPr>
            <a:stCxn id="6" idx="3"/>
          </p:cNvCxnSpPr>
          <p:nvPr/>
        </p:nvCxnSpPr>
        <p:spPr>
          <a:xfrm>
            <a:off x="1619672" y="1231886"/>
            <a:ext cx="648072" cy="684946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67544" y="1628800"/>
            <a:ext cx="1080120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Kolom pivot</a:t>
            </a:r>
            <a:endParaRPr lang="id-ID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932040" y="5373216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1547664" y="2060848"/>
            <a:ext cx="1224136" cy="35134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Content Placeholder 10"/>
          <p:cNvGraphicFramePr>
            <a:graphicFrameLocks/>
          </p:cNvGraphicFramePr>
          <p:nvPr/>
        </p:nvGraphicFramePr>
        <p:xfrm>
          <a:off x="1979712" y="2204864"/>
          <a:ext cx="6768751" cy="18542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46094"/>
                <a:gridCol w="846094"/>
                <a:gridCol w="673590"/>
                <a:gridCol w="788593"/>
                <a:gridCol w="722876"/>
                <a:gridCol w="854308"/>
                <a:gridCol w="932094"/>
                <a:gridCol w="1105102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Basis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0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0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0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1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40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3059832" y="414908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1/</a:t>
            </a:r>
            <a:r>
              <a:rPr lang="id-ID" dirty="0" smtClean="0">
                <a:solidFill>
                  <a:srgbClr val="FF0000"/>
                </a:solidFill>
              </a:rPr>
              <a:t>1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572000" y="414908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0/</a:t>
            </a:r>
            <a:r>
              <a:rPr lang="id-ID" dirty="0" smtClean="0">
                <a:solidFill>
                  <a:srgbClr val="FF0000"/>
                </a:solidFill>
              </a:rPr>
              <a:t>1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364088" y="413978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0/</a:t>
            </a:r>
            <a:r>
              <a:rPr lang="id-ID" dirty="0" smtClean="0">
                <a:solidFill>
                  <a:srgbClr val="FF0000"/>
                </a:solidFill>
              </a:rPr>
              <a:t>1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56176" y="414908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1/</a:t>
            </a:r>
            <a:r>
              <a:rPr lang="id-ID" dirty="0" smtClean="0">
                <a:solidFill>
                  <a:srgbClr val="FF0000"/>
                </a:solidFill>
              </a:rPr>
              <a:t>1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948264" y="414908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40/</a:t>
            </a:r>
            <a:r>
              <a:rPr lang="id-ID" dirty="0" smtClean="0">
                <a:solidFill>
                  <a:srgbClr val="FF0000"/>
                </a:solidFill>
              </a:rPr>
              <a:t>1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851920" y="414908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0/</a:t>
            </a:r>
            <a:r>
              <a:rPr lang="id-ID" dirty="0" smtClean="0">
                <a:solidFill>
                  <a:srgbClr val="FF0000"/>
                </a:solidFill>
              </a:rPr>
              <a:t>1</a:t>
            </a:r>
            <a:endParaRPr lang="id-ID" dirty="0">
              <a:solidFill>
                <a:srgbClr val="FF0000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3347864" y="4005064"/>
            <a:ext cx="0" cy="216024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4067944" y="3933056"/>
            <a:ext cx="0" cy="323166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4788024" y="3933056"/>
            <a:ext cx="0" cy="251158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5580112" y="3933056"/>
            <a:ext cx="0" cy="288032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6372200" y="3933056"/>
            <a:ext cx="0" cy="251158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7236296" y="3969930"/>
            <a:ext cx="0" cy="251158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147"/>
          <p:cNvSpPr>
            <a:spLocks noChangeArrowheads="1"/>
          </p:cNvSpPr>
          <p:nvPr/>
        </p:nvSpPr>
        <p:spPr bwMode="auto">
          <a:xfrm>
            <a:off x="611560" y="4869160"/>
            <a:ext cx="1962150" cy="3667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just">
              <a:defRPr/>
            </a:pP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Baris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pertama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 (Z)</a:t>
            </a:r>
          </a:p>
        </p:txBody>
      </p:sp>
      <p:graphicFrame>
        <p:nvGraphicFramePr>
          <p:cNvPr id="49" name="Group 512"/>
          <p:cNvGraphicFramePr>
            <a:graphicFrameLocks/>
          </p:cNvGraphicFramePr>
          <p:nvPr/>
        </p:nvGraphicFramePr>
        <p:xfrm>
          <a:off x="590872" y="5229200"/>
          <a:ext cx="8229600" cy="1289686"/>
        </p:xfrm>
        <a:graphic>
          <a:graphicData uri="http://schemas.openxmlformats.org/drawingml/2006/table">
            <a:tbl>
              <a:tblPr/>
              <a:tblGrid>
                <a:gridCol w="1419225"/>
                <a:gridCol w="871538"/>
                <a:gridCol w="871537"/>
                <a:gridCol w="871538"/>
                <a:gridCol w="871537"/>
                <a:gridCol w="869950"/>
                <a:gridCol w="871538"/>
                <a:gridCol w="871537"/>
                <a:gridCol w="7112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(3)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[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40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]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[ 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]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( 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+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Nilai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baru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=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[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120]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60" name="Straight Arrow Connector 59"/>
          <p:cNvCxnSpPr>
            <a:stCxn id="62" idx="3"/>
          </p:cNvCxnSpPr>
          <p:nvPr/>
        </p:nvCxnSpPr>
        <p:spPr>
          <a:xfrm>
            <a:off x="1619672" y="511806"/>
            <a:ext cx="1440160" cy="1513908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467544" y="188640"/>
            <a:ext cx="1152128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Elemen pivot</a:t>
            </a:r>
            <a:endParaRPr lang="id-ID" dirty="0"/>
          </a:p>
        </p:txBody>
      </p:sp>
      <p:sp>
        <p:nvSpPr>
          <p:cNvPr id="63" name="Rectangle 7"/>
          <p:cNvSpPr>
            <a:spLocks noChangeArrowheads="1"/>
          </p:cNvSpPr>
          <p:nvPr/>
        </p:nvSpPr>
        <p:spPr bwMode="auto">
          <a:xfrm>
            <a:off x="251520" y="2307937"/>
            <a:ext cx="1619672" cy="198515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bIns="0" anchor="ctr">
            <a:spAutoFit/>
          </a:bodyPr>
          <a:lstStyle/>
          <a:p>
            <a:pPr>
              <a:defRPr/>
            </a:pPr>
            <a:r>
              <a:rPr lang="id-ID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Persamaan elemen poros baru = persamaan elemen poros lama/elemen poros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cxnSp>
        <p:nvCxnSpPr>
          <p:cNvPr id="64" name="Straight Arrow Connector 63"/>
          <p:cNvCxnSpPr/>
          <p:nvPr/>
        </p:nvCxnSpPr>
        <p:spPr>
          <a:xfrm flipV="1">
            <a:off x="1763688" y="3933056"/>
            <a:ext cx="1224136" cy="107142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 animBg="1"/>
      <p:bldP spid="11" grpId="0" animBg="1"/>
      <p:bldP spid="26" grpId="0"/>
      <p:bldP spid="27" grpId="0"/>
      <p:bldP spid="28" grpId="0"/>
      <p:bldP spid="29" grpId="0"/>
      <p:bldP spid="30" grpId="0"/>
      <p:bldP spid="31" grpId="0"/>
      <p:bldP spid="48" grpId="0" animBg="1"/>
      <p:bldP spid="62" grpId="0" animBg="1"/>
      <p:bldP spid="6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Arrow Connector 13"/>
          <p:cNvCxnSpPr/>
          <p:nvPr/>
        </p:nvCxnSpPr>
        <p:spPr>
          <a:xfrm>
            <a:off x="4932040" y="5373216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147"/>
          <p:cNvSpPr>
            <a:spLocks noChangeArrowheads="1"/>
          </p:cNvSpPr>
          <p:nvPr/>
        </p:nvSpPr>
        <p:spPr bwMode="auto">
          <a:xfrm>
            <a:off x="368737" y="2347571"/>
            <a:ext cx="1871731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just">
              <a:defRPr/>
            </a:pP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Baris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 </a:t>
            </a:r>
            <a:r>
              <a:rPr lang="id-ID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kedua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 (</a:t>
            </a:r>
            <a:r>
              <a:rPr lang="id-ID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S1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)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  <a:latin typeface="Tahoma" charset="0"/>
            </a:endParaRPr>
          </a:p>
        </p:txBody>
      </p:sp>
      <p:graphicFrame>
        <p:nvGraphicFramePr>
          <p:cNvPr id="49" name="Group 512"/>
          <p:cNvGraphicFramePr>
            <a:graphicFrameLocks/>
          </p:cNvGraphicFramePr>
          <p:nvPr/>
        </p:nvGraphicFramePr>
        <p:xfrm>
          <a:off x="611560" y="2852936"/>
          <a:ext cx="8229600" cy="1289686"/>
        </p:xfrm>
        <a:graphic>
          <a:graphicData uri="http://schemas.openxmlformats.org/drawingml/2006/table">
            <a:tbl>
              <a:tblPr/>
              <a:tblGrid>
                <a:gridCol w="1419225"/>
                <a:gridCol w="871538"/>
                <a:gridCol w="871537"/>
                <a:gridCol w="871538"/>
                <a:gridCol w="871537"/>
                <a:gridCol w="869950"/>
                <a:gridCol w="871538"/>
                <a:gridCol w="871537"/>
                <a:gridCol w="7112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(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[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40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]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[2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100]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( 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+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Nilai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baru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=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[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20]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" name="Rectangle 147"/>
          <p:cNvSpPr>
            <a:spLocks noChangeArrowheads="1"/>
          </p:cNvSpPr>
          <p:nvPr/>
        </p:nvSpPr>
        <p:spPr bwMode="auto">
          <a:xfrm>
            <a:off x="394735" y="4365104"/>
            <a:ext cx="1873333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just">
              <a:defRPr/>
            </a:pP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Baris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 </a:t>
            </a:r>
            <a:r>
              <a:rPr lang="id-ID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ketiga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 (</a:t>
            </a:r>
            <a:r>
              <a:rPr lang="id-ID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S2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)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  <a:latin typeface="Tahoma" charset="0"/>
            </a:endParaRPr>
          </a:p>
        </p:txBody>
      </p:sp>
      <p:graphicFrame>
        <p:nvGraphicFramePr>
          <p:cNvPr id="33" name="Group 512"/>
          <p:cNvGraphicFramePr>
            <a:graphicFrameLocks/>
          </p:cNvGraphicFramePr>
          <p:nvPr/>
        </p:nvGraphicFramePr>
        <p:xfrm>
          <a:off x="539552" y="4797152"/>
          <a:ext cx="8229600" cy="1289686"/>
        </p:xfrm>
        <a:graphic>
          <a:graphicData uri="http://schemas.openxmlformats.org/drawingml/2006/table">
            <a:tbl>
              <a:tblPr/>
              <a:tblGrid>
                <a:gridCol w="1419225"/>
                <a:gridCol w="871538"/>
                <a:gridCol w="871537"/>
                <a:gridCol w="871538"/>
                <a:gridCol w="871537"/>
                <a:gridCol w="869950"/>
                <a:gridCol w="871538"/>
                <a:gridCol w="871537"/>
                <a:gridCol w="7112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(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[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40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]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[1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80]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( 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+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Nilai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baru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=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[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40]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0" name="Content Placeholder 10"/>
          <p:cNvGraphicFramePr>
            <a:graphicFrameLocks noGrp="1"/>
          </p:cNvGraphicFramePr>
          <p:nvPr>
            <p:ph idx="1"/>
          </p:nvPr>
        </p:nvGraphicFramePr>
        <p:xfrm>
          <a:off x="1547664" y="332656"/>
          <a:ext cx="6768751" cy="18542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46094"/>
                <a:gridCol w="846094"/>
                <a:gridCol w="673590"/>
                <a:gridCol w="788593"/>
                <a:gridCol w="722876"/>
                <a:gridCol w="854308"/>
                <a:gridCol w="932094"/>
                <a:gridCol w="1105102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Basis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-3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1DA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1DA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100/2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1DA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80/1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id-ID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40</a:t>
                      </a:r>
                      <a:endParaRPr lang="id-ID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40/1</a:t>
                      </a:r>
                      <a:endParaRPr lang="id-ID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3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131840" y="5013176"/>
            <a:ext cx="439248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Oval 11"/>
          <p:cNvSpPr/>
          <p:nvPr/>
        </p:nvSpPr>
        <p:spPr>
          <a:xfrm>
            <a:off x="8028384" y="4941168"/>
            <a:ext cx="432048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3779912" y="4581128"/>
            <a:ext cx="648072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932040" y="5373216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Content Placeholder 10"/>
          <p:cNvGraphicFramePr>
            <a:graphicFrameLocks/>
          </p:cNvGraphicFramePr>
          <p:nvPr/>
        </p:nvGraphicFramePr>
        <p:xfrm>
          <a:off x="2051720" y="4221088"/>
          <a:ext cx="6768751" cy="18542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46094"/>
                <a:gridCol w="846094"/>
                <a:gridCol w="673590"/>
                <a:gridCol w="788593"/>
                <a:gridCol w="722876"/>
                <a:gridCol w="854308"/>
                <a:gridCol w="932094"/>
                <a:gridCol w="1105102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Basis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120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id-ID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id-ID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id-ID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id-ID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FF0000"/>
                          </a:solidFill>
                        </a:rPr>
                        <a:t>-2</a:t>
                      </a:r>
                      <a:endParaRPr lang="id-ID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id-ID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id-ID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id-ID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id-ID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id-ID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002060"/>
                          </a:solidFill>
                        </a:rPr>
                        <a:t>-1</a:t>
                      </a:r>
                      <a:endParaRPr lang="id-ID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002060"/>
                          </a:solidFill>
                        </a:rPr>
                        <a:t>40</a:t>
                      </a:r>
                      <a:endParaRPr lang="id-ID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40</a:t>
                      </a:r>
                      <a:endParaRPr lang="id-ID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0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0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0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1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40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~</a:t>
                      </a:r>
                      <a:endParaRPr lang="id-ID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8" name="Rectangle 147"/>
          <p:cNvSpPr>
            <a:spLocks noChangeArrowheads="1"/>
          </p:cNvSpPr>
          <p:nvPr/>
        </p:nvSpPr>
        <p:spPr bwMode="auto">
          <a:xfrm>
            <a:off x="323528" y="188640"/>
            <a:ext cx="1871731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just">
              <a:defRPr/>
            </a:pP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Baris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 </a:t>
            </a:r>
            <a:r>
              <a:rPr lang="id-ID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kedua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 (</a:t>
            </a:r>
            <a:r>
              <a:rPr lang="id-ID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S1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)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  <a:latin typeface="Tahoma" charset="0"/>
            </a:endParaRPr>
          </a:p>
        </p:txBody>
      </p:sp>
      <p:graphicFrame>
        <p:nvGraphicFramePr>
          <p:cNvPr id="49" name="Group 512"/>
          <p:cNvGraphicFramePr>
            <a:graphicFrameLocks/>
          </p:cNvGraphicFramePr>
          <p:nvPr/>
        </p:nvGraphicFramePr>
        <p:xfrm>
          <a:off x="467544" y="692696"/>
          <a:ext cx="8229600" cy="1289686"/>
        </p:xfrm>
        <a:graphic>
          <a:graphicData uri="http://schemas.openxmlformats.org/drawingml/2006/table">
            <a:tbl>
              <a:tblPr/>
              <a:tblGrid>
                <a:gridCol w="1419225"/>
                <a:gridCol w="871538"/>
                <a:gridCol w="871537"/>
                <a:gridCol w="871538"/>
                <a:gridCol w="871537"/>
                <a:gridCol w="869950"/>
                <a:gridCol w="871538"/>
                <a:gridCol w="871537"/>
                <a:gridCol w="7112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(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[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40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]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[2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100]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( 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+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Nilai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baru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=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[</a:t>
                      </a: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20]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" name="Rectangle 147"/>
          <p:cNvSpPr>
            <a:spLocks noChangeArrowheads="1"/>
          </p:cNvSpPr>
          <p:nvPr/>
        </p:nvSpPr>
        <p:spPr bwMode="auto">
          <a:xfrm>
            <a:off x="323528" y="2132856"/>
            <a:ext cx="1873333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just">
              <a:defRPr/>
            </a:pP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Baris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 </a:t>
            </a:r>
            <a:r>
              <a:rPr lang="id-ID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ketiga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 (</a:t>
            </a:r>
            <a:r>
              <a:rPr lang="id-ID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S2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)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  <a:latin typeface="Tahoma" charset="0"/>
            </a:endParaRPr>
          </a:p>
        </p:txBody>
      </p:sp>
      <p:graphicFrame>
        <p:nvGraphicFramePr>
          <p:cNvPr id="33" name="Group 512"/>
          <p:cNvGraphicFramePr>
            <a:graphicFrameLocks/>
          </p:cNvGraphicFramePr>
          <p:nvPr/>
        </p:nvGraphicFramePr>
        <p:xfrm>
          <a:off x="467544" y="2636912"/>
          <a:ext cx="8229600" cy="1289686"/>
        </p:xfrm>
        <a:graphic>
          <a:graphicData uri="http://schemas.openxmlformats.org/drawingml/2006/table">
            <a:tbl>
              <a:tblPr/>
              <a:tblGrid>
                <a:gridCol w="1419225"/>
                <a:gridCol w="871538"/>
                <a:gridCol w="871537"/>
                <a:gridCol w="871538"/>
                <a:gridCol w="871537"/>
                <a:gridCol w="869950"/>
                <a:gridCol w="871538"/>
                <a:gridCol w="871537"/>
                <a:gridCol w="7112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(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[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40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]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[1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80]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( 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+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Nilai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baru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=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[</a:t>
                      </a: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40]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2" grpId="0" animBg="1"/>
      <p:bldP spid="8" grpId="0" animBg="1"/>
      <p:bldP spid="48" grpId="0" animBg="1"/>
      <p:bldP spid="3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259632" y="1052736"/>
            <a:ext cx="57606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2051720" y="620688"/>
            <a:ext cx="648072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932040" y="5373216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Content Placeholder 10"/>
          <p:cNvGraphicFramePr>
            <a:graphicFrameLocks/>
          </p:cNvGraphicFramePr>
          <p:nvPr/>
        </p:nvGraphicFramePr>
        <p:xfrm>
          <a:off x="323528" y="260648"/>
          <a:ext cx="6768751" cy="18542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46094"/>
                <a:gridCol w="846094"/>
                <a:gridCol w="673590"/>
                <a:gridCol w="788593"/>
                <a:gridCol w="722876"/>
                <a:gridCol w="854308"/>
                <a:gridCol w="932094"/>
                <a:gridCol w="1105102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Basis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120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1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-1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40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40</a:t>
                      </a:r>
                      <a:endParaRPr lang="id-ID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40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~</a:t>
                      </a:r>
                      <a:endParaRPr lang="id-ID" b="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2" name="Straight Arrow Connector 11"/>
          <p:cNvCxnSpPr/>
          <p:nvPr/>
        </p:nvCxnSpPr>
        <p:spPr>
          <a:xfrm flipH="1">
            <a:off x="6876256" y="836712"/>
            <a:ext cx="504056" cy="288032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452320" y="476672"/>
            <a:ext cx="1008112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d-ID" dirty="0" smtClean="0"/>
              <a:t>Baris pivot</a:t>
            </a:r>
            <a:endParaRPr lang="id-ID" dirty="0"/>
          </a:p>
        </p:txBody>
      </p:sp>
      <p:graphicFrame>
        <p:nvGraphicFramePr>
          <p:cNvPr id="16" name="Content Placeholder 10"/>
          <p:cNvGraphicFramePr>
            <a:graphicFrameLocks/>
          </p:cNvGraphicFramePr>
          <p:nvPr/>
        </p:nvGraphicFramePr>
        <p:xfrm>
          <a:off x="1475656" y="2420888"/>
          <a:ext cx="6768751" cy="18542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46094"/>
                <a:gridCol w="846094"/>
                <a:gridCol w="673590"/>
                <a:gridCol w="788593"/>
                <a:gridCol w="722876"/>
                <a:gridCol w="854308"/>
                <a:gridCol w="932094"/>
                <a:gridCol w="1105102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Basis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chemeClr val="tx1"/>
                          </a:solidFill>
                        </a:rPr>
                        <a:t>x2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2411760" y="436510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0/1</a:t>
            </a:r>
            <a:endParaRPr lang="id-ID" dirty="0"/>
          </a:p>
        </p:txBody>
      </p:sp>
      <p:sp>
        <p:nvSpPr>
          <p:cNvPr id="19" name="Rectangle 18"/>
          <p:cNvSpPr/>
          <p:nvPr/>
        </p:nvSpPr>
        <p:spPr>
          <a:xfrm>
            <a:off x="3275856" y="4365104"/>
            <a:ext cx="505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1/1</a:t>
            </a:r>
            <a:endParaRPr lang="id-ID" dirty="0"/>
          </a:p>
        </p:txBody>
      </p:sp>
      <p:sp>
        <p:nvSpPr>
          <p:cNvPr id="20" name="Rectangle 19"/>
          <p:cNvSpPr/>
          <p:nvPr/>
        </p:nvSpPr>
        <p:spPr>
          <a:xfrm>
            <a:off x="3995936" y="4365104"/>
            <a:ext cx="505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1/1</a:t>
            </a:r>
            <a:endParaRPr lang="id-ID" dirty="0"/>
          </a:p>
        </p:txBody>
      </p:sp>
      <p:sp>
        <p:nvSpPr>
          <p:cNvPr id="21" name="Rectangle 20"/>
          <p:cNvSpPr/>
          <p:nvPr/>
        </p:nvSpPr>
        <p:spPr>
          <a:xfrm>
            <a:off x="4788024" y="4365104"/>
            <a:ext cx="505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0/1</a:t>
            </a:r>
            <a:endParaRPr lang="id-ID" dirty="0"/>
          </a:p>
        </p:txBody>
      </p:sp>
      <p:sp>
        <p:nvSpPr>
          <p:cNvPr id="22" name="Rectangle 21"/>
          <p:cNvSpPr/>
          <p:nvPr/>
        </p:nvSpPr>
        <p:spPr>
          <a:xfrm>
            <a:off x="5508104" y="4365104"/>
            <a:ext cx="5822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-2/1</a:t>
            </a:r>
            <a:endParaRPr lang="id-ID" dirty="0"/>
          </a:p>
        </p:txBody>
      </p:sp>
      <p:sp>
        <p:nvSpPr>
          <p:cNvPr id="23" name="Rectangle 22"/>
          <p:cNvSpPr/>
          <p:nvPr/>
        </p:nvSpPr>
        <p:spPr>
          <a:xfrm>
            <a:off x="6444208" y="4365104"/>
            <a:ext cx="63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20/1</a:t>
            </a:r>
            <a:endParaRPr lang="id-ID" dirty="0"/>
          </a:p>
        </p:txBody>
      </p:sp>
      <p:cxnSp>
        <p:nvCxnSpPr>
          <p:cNvPr id="27" name="Straight Arrow Connector 26"/>
          <p:cNvCxnSpPr>
            <a:stCxn id="17" idx="0"/>
          </p:cNvCxnSpPr>
          <p:nvPr/>
        </p:nvCxnSpPr>
        <p:spPr>
          <a:xfrm flipV="1">
            <a:off x="2699792" y="3501008"/>
            <a:ext cx="0" cy="864096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4211960" y="3501008"/>
            <a:ext cx="0" cy="864096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5796136" y="3501008"/>
            <a:ext cx="0" cy="864096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6660232" y="3501008"/>
            <a:ext cx="0" cy="864096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5004048" y="3501008"/>
            <a:ext cx="0" cy="864096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3491880" y="3501008"/>
            <a:ext cx="0" cy="864096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147"/>
          <p:cNvSpPr>
            <a:spLocks noChangeArrowheads="1"/>
          </p:cNvSpPr>
          <p:nvPr/>
        </p:nvSpPr>
        <p:spPr bwMode="auto">
          <a:xfrm>
            <a:off x="323528" y="4725144"/>
            <a:ext cx="1962150" cy="3667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just">
              <a:defRPr/>
            </a:pP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Baris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pertama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 (Z)</a:t>
            </a:r>
          </a:p>
        </p:txBody>
      </p:sp>
      <p:graphicFrame>
        <p:nvGraphicFramePr>
          <p:cNvPr id="37" name="Group 512"/>
          <p:cNvGraphicFramePr>
            <a:graphicFrameLocks/>
          </p:cNvGraphicFramePr>
          <p:nvPr/>
        </p:nvGraphicFramePr>
        <p:xfrm>
          <a:off x="590872" y="5229200"/>
          <a:ext cx="8229600" cy="1289686"/>
        </p:xfrm>
        <a:graphic>
          <a:graphicData uri="http://schemas.openxmlformats.org/drawingml/2006/table">
            <a:tbl>
              <a:tblPr/>
              <a:tblGrid>
                <a:gridCol w="1419225"/>
                <a:gridCol w="871538"/>
                <a:gridCol w="871537"/>
                <a:gridCol w="871538"/>
                <a:gridCol w="871537"/>
                <a:gridCol w="869950"/>
                <a:gridCol w="871538"/>
                <a:gridCol w="871537"/>
                <a:gridCol w="7112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[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20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]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[ 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120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]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( 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+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Nilai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baru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=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[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160]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8" grpId="0" animBg="1"/>
      <p:bldP spid="13" grpId="0" animBg="1"/>
      <p:bldP spid="17" grpId="0"/>
      <p:bldP spid="19" grpId="0"/>
      <p:bldP spid="20" grpId="0"/>
      <p:bldP spid="21" grpId="0"/>
      <p:bldP spid="22" grpId="0"/>
      <p:bldP spid="23" grpId="0"/>
      <p:bldP spid="3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835696" y="5445224"/>
            <a:ext cx="6696744" cy="4320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ectangle 9"/>
          <p:cNvSpPr/>
          <p:nvPr/>
        </p:nvSpPr>
        <p:spPr>
          <a:xfrm>
            <a:off x="5796136" y="4725144"/>
            <a:ext cx="576064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aphicFrame>
        <p:nvGraphicFramePr>
          <p:cNvPr id="4" name="Content Placeholder 10"/>
          <p:cNvGraphicFramePr>
            <a:graphicFrameLocks/>
          </p:cNvGraphicFramePr>
          <p:nvPr/>
        </p:nvGraphicFramePr>
        <p:xfrm>
          <a:off x="1763688" y="4365104"/>
          <a:ext cx="6768751" cy="18542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46094"/>
                <a:gridCol w="846094"/>
                <a:gridCol w="673590"/>
                <a:gridCol w="788593"/>
                <a:gridCol w="722876"/>
                <a:gridCol w="854308"/>
                <a:gridCol w="932094"/>
                <a:gridCol w="1105102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Basis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160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-10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</a:t>
                      </a:r>
                      <a:endParaRPr lang="id-ID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40</a:t>
                      </a:r>
                      <a:endParaRPr lang="id-ID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147"/>
          <p:cNvSpPr>
            <a:spLocks noChangeArrowheads="1"/>
          </p:cNvSpPr>
          <p:nvPr/>
        </p:nvSpPr>
        <p:spPr bwMode="auto">
          <a:xfrm>
            <a:off x="430803" y="332656"/>
            <a:ext cx="1801199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just">
              <a:defRPr/>
            </a:pP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Baris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 </a:t>
            </a:r>
            <a:r>
              <a:rPr lang="id-ID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ketiga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(</a:t>
            </a:r>
            <a:r>
              <a:rPr lang="id-ID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S2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)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  <a:latin typeface="Tahoma" charset="0"/>
            </a:endParaRPr>
          </a:p>
        </p:txBody>
      </p:sp>
      <p:graphicFrame>
        <p:nvGraphicFramePr>
          <p:cNvPr id="7" name="Group 512"/>
          <p:cNvGraphicFramePr>
            <a:graphicFrameLocks/>
          </p:cNvGraphicFramePr>
          <p:nvPr/>
        </p:nvGraphicFramePr>
        <p:xfrm>
          <a:off x="467544" y="764704"/>
          <a:ext cx="8229600" cy="1289686"/>
        </p:xfrm>
        <a:graphic>
          <a:graphicData uri="http://schemas.openxmlformats.org/drawingml/2006/table">
            <a:tbl>
              <a:tblPr/>
              <a:tblGrid>
                <a:gridCol w="1419225"/>
                <a:gridCol w="871538"/>
                <a:gridCol w="871537"/>
                <a:gridCol w="871538"/>
                <a:gridCol w="871537"/>
                <a:gridCol w="869950"/>
                <a:gridCol w="871538"/>
                <a:gridCol w="871537"/>
                <a:gridCol w="7112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(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[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20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]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>
                          <a:solidFill>
                            <a:schemeClr val="tx1"/>
                          </a:solidFill>
                        </a:rPr>
                        <a:t>[0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1</a:t>
                      </a:r>
                      <a:endParaRPr lang="id-ID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0</a:t>
                      </a:r>
                      <a:endParaRPr lang="id-ID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1</a:t>
                      </a:r>
                      <a:endParaRPr lang="id-ID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-1</a:t>
                      </a:r>
                      <a:endParaRPr lang="id-ID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40]</a:t>
                      </a:r>
                      <a:endParaRPr lang="id-ID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( 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+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Nilai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baru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=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[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20]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Rectangle 147"/>
          <p:cNvSpPr>
            <a:spLocks noChangeArrowheads="1"/>
          </p:cNvSpPr>
          <p:nvPr/>
        </p:nvSpPr>
        <p:spPr bwMode="auto">
          <a:xfrm>
            <a:off x="343311" y="2276872"/>
            <a:ext cx="2049664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just">
              <a:defRPr/>
            </a:pP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Baris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 </a:t>
            </a:r>
            <a:r>
              <a:rPr lang="id-ID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keempat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(</a:t>
            </a:r>
            <a:r>
              <a:rPr lang="id-ID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x1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)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  <a:latin typeface="Tahoma" charset="0"/>
            </a:endParaRPr>
          </a:p>
        </p:txBody>
      </p:sp>
      <p:graphicFrame>
        <p:nvGraphicFramePr>
          <p:cNvPr id="9" name="Group 512"/>
          <p:cNvGraphicFramePr>
            <a:graphicFrameLocks/>
          </p:cNvGraphicFramePr>
          <p:nvPr/>
        </p:nvGraphicFramePr>
        <p:xfrm>
          <a:off x="539552" y="2780928"/>
          <a:ext cx="8229600" cy="1289686"/>
        </p:xfrm>
        <a:graphic>
          <a:graphicData uri="http://schemas.openxmlformats.org/drawingml/2006/table">
            <a:tbl>
              <a:tblPr/>
              <a:tblGrid>
                <a:gridCol w="1419225"/>
                <a:gridCol w="871538"/>
                <a:gridCol w="871537"/>
                <a:gridCol w="871538"/>
                <a:gridCol w="871537"/>
                <a:gridCol w="869950"/>
                <a:gridCol w="871538"/>
                <a:gridCol w="871537"/>
                <a:gridCol w="7112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[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20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]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>
                          <a:solidFill>
                            <a:schemeClr val="tx1"/>
                          </a:solidFill>
                        </a:rPr>
                        <a:t>[1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0</a:t>
                      </a:r>
                      <a:endParaRPr lang="id-ID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0</a:t>
                      </a:r>
                      <a:endParaRPr lang="id-ID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0</a:t>
                      </a:r>
                      <a:endParaRPr lang="id-ID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1</a:t>
                      </a:r>
                      <a:endParaRPr lang="id-ID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40]</a:t>
                      </a:r>
                      <a:endParaRPr lang="id-ID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( 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+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Nilai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baru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=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[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40]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 animBg="1"/>
      <p:bldP spid="6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/>
          <p:cNvSpPr/>
          <p:nvPr/>
        </p:nvSpPr>
        <p:spPr>
          <a:xfrm>
            <a:off x="4644008" y="1340768"/>
            <a:ext cx="432048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aphicFrame>
        <p:nvGraphicFramePr>
          <p:cNvPr id="4" name="Content Placeholder 10"/>
          <p:cNvGraphicFramePr>
            <a:graphicFrameLocks/>
          </p:cNvGraphicFramePr>
          <p:nvPr/>
        </p:nvGraphicFramePr>
        <p:xfrm>
          <a:off x="539552" y="188640"/>
          <a:ext cx="6768751" cy="18542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46094"/>
                <a:gridCol w="846094"/>
                <a:gridCol w="673590"/>
                <a:gridCol w="788593"/>
                <a:gridCol w="722876"/>
                <a:gridCol w="854308"/>
                <a:gridCol w="932094"/>
                <a:gridCol w="1105102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Basis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CC0000"/>
                          </a:solidFill>
                        </a:rPr>
                        <a:t>-1</a:t>
                      </a:r>
                      <a:endParaRPr lang="id-ID" dirty="0">
                        <a:solidFill>
                          <a:srgbClr val="C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160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CC0000"/>
                          </a:solidFill>
                        </a:rPr>
                        <a:t>-2</a:t>
                      </a:r>
                      <a:endParaRPr lang="id-ID" dirty="0">
                        <a:solidFill>
                          <a:srgbClr val="C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-10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CC0000"/>
                          </a:solidFill>
                        </a:rPr>
                        <a:t>S2</a:t>
                      </a:r>
                      <a:endParaRPr lang="id-ID" dirty="0">
                        <a:solidFill>
                          <a:srgbClr val="C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CC0000"/>
                          </a:solidFill>
                        </a:rPr>
                        <a:t>0</a:t>
                      </a:r>
                      <a:endParaRPr lang="id-ID" b="0" dirty="0">
                        <a:solidFill>
                          <a:srgbClr val="C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CC0000"/>
                          </a:solidFill>
                        </a:rPr>
                        <a:t>0</a:t>
                      </a:r>
                      <a:endParaRPr lang="id-ID" b="0" dirty="0">
                        <a:solidFill>
                          <a:srgbClr val="C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CC0000"/>
                          </a:solidFill>
                        </a:rPr>
                        <a:t>-1</a:t>
                      </a:r>
                      <a:endParaRPr lang="id-ID" b="0" dirty="0">
                        <a:solidFill>
                          <a:srgbClr val="C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CC0000"/>
                          </a:solidFill>
                        </a:rPr>
                        <a:t>1</a:t>
                      </a:r>
                      <a:endParaRPr lang="id-ID" b="0" dirty="0">
                        <a:solidFill>
                          <a:srgbClr val="C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CC0000"/>
                          </a:solidFill>
                        </a:rPr>
                        <a:t>1</a:t>
                      </a:r>
                      <a:endParaRPr lang="id-ID" b="1" dirty="0">
                        <a:solidFill>
                          <a:srgbClr val="C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CC0000"/>
                          </a:solidFill>
                        </a:rPr>
                        <a:t>20</a:t>
                      </a:r>
                      <a:endParaRPr lang="id-ID" b="0" dirty="0">
                        <a:solidFill>
                          <a:srgbClr val="C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CC0000"/>
                          </a:solidFill>
                        </a:rPr>
                        <a:t>20</a:t>
                      </a:r>
                      <a:endParaRPr lang="id-ID" b="0" dirty="0">
                        <a:solidFill>
                          <a:srgbClr val="CC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CC0000"/>
                          </a:solidFill>
                        </a:rPr>
                        <a:t>1</a:t>
                      </a:r>
                      <a:endParaRPr lang="id-ID" b="0" dirty="0">
                        <a:solidFill>
                          <a:srgbClr val="C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40</a:t>
                      </a:r>
                      <a:endParaRPr lang="id-ID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Content Placeholder 10"/>
          <p:cNvGraphicFramePr>
            <a:graphicFrameLocks/>
          </p:cNvGraphicFramePr>
          <p:nvPr/>
        </p:nvGraphicFramePr>
        <p:xfrm>
          <a:off x="1619672" y="2132856"/>
          <a:ext cx="6768751" cy="18542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46094"/>
                <a:gridCol w="846094"/>
                <a:gridCol w="673590"/>
                <a:gridCol w="788593"/>
                <a:gridCol w="722876"/>
                <a:gridCol w="854308"/>
                <a:gridCol w="932094"/>
                <a:gridCol w="1105102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Basis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chemeClr val="tx1"/>
                          </a:solidFill>
                        </a:rPr>
                        <a:t>S3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555776" y="407707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0/1</a:t>
            </a:r>
            <a:endParaRPr lang="id-ID" dirty="0"/>
          </a:p>
        </p:txBody>
      </p:sp>
      <p:sp>
        <p:nvSpPr>
          <p:cNvPr id="17" name="TextBox 16"/>
          <p:cNvSpPr txBox="1"/>
          <p:nvPr/>
        </p:nvSpPr>
        <p:spPr>
          <a:xfrm>
            <a:off x="3275856" y="407707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0/1</a:t>
            </a:r>
            <a:endParaRPr lang="id-ID" dirty="0"/>
          </a:p>
        </p:txBody>
      </p:sp>
      <p:sp>
        <p:nvSpPr>
          <p:cNvPr id="18" name="TextBox 17"/>
          <p:cNvSpPr txBox="1"/>
          <p:nvPr/>
        </p:nvSpPr>
        <p:spPr>
          <a:xfrm>
            <a:off x="4788024" y="407707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01/1</a:t>
            </a:r>
            <a:endParaRPr lang="id-ID" dirty="0"/>
          </a:p>
        </p:txBody>
      </p:sp>
      <p:sp>
        <p:nvSpPr>
          <p:cNvPr id="19" name="TextBox 18"/>
          <p:cNvSpPr txBox="1"/>
          <p:nvPr/>
        </p:nvSpPr>
        <p:spPr>
          <a:xfrm>
            <a:off x="5652120" y="407707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1/1</a:t>
            </a:r>
            <a:endParaRPr lang="id-ID" dirty="0"/>
          </a:p>
        </p:txBody>
      </p:sp>
      <p:sp>
        <p:nvSpPr>
          <p:cNvPr id="20" name="TextBox 19"/>
          <p:cNvSpPr txBox="1"/>
          <p:nvPr/>
        </p:nvSpPr>
        <p:spPr>
          <a:xfrm>
            <a:off x="6516216" y="406778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20/1</a:t>
            </a:r>
            <a:endParaRPr lang="id-ID" dirty="0"/>
          </a:p>
        </p:txBody>
      </p:sp>
      <p:sp>
        <p:nvSpPr>
          <p:cNvPr id="21" name="TextBox 20"/>
          <p:cNvSpPr txBox="1"/>
          <p:nvPr/>
        </p:nvSpPr>
        <p:spPr>
          <a:xfrm>
            <a:off x="3995936" y="407707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-1/1</a:t>
            </a:r>
            <a:endParaRPr lang="id-ID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2771800" y="3573016"/>
            <a:ext cx="144016" cy="504056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3563888" y="3573016"/>
            <a:ext cx="144016" cy="504056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4355976" y="3573016"/>
            <a:ext cx="144016" cy="504056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5004048" y="3573016"/>
            <a:ext cx="144016" cy="504056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5868144" y="3573016"/>
            <a:ext cx="144016" cy="504056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6732240" y="3573016"/>
            <a:ext cx="144016" cy="504056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147"/>
          <p:cNvSpPr>
            <a:spLocks noChangeArrowheads="1"/>
          </p:cNvSpPr>
          <p:nvPr/>
        </p:nvSpPr>
        <p:spPr bwMode="auto">
          <a:xfrm>
            <a:off x="827584" y="4509120"/>
            <a:ext cx="1962150" cy="3667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just">
              <a:defRPr/>
            </a:pP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Baris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pertama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 (Z)</a:t>
            </a:r>
          </a:p>
        </p:txBody>
      </p:sp>
      <p:graphicFrame>
        <p:nvGraphicFramePr>
          <p:cNvPr id="31" name="Group 512"/>
          <p:cNvGraphicFramePr>
            <a:graphicFrameLocks/>
          </p:cNvGraphicFramePr>
          <p:nvPr/>
        </p:nvGraphicFramePr>
        <p:xfrm>
          <a:off x="611560" y="5013176"/>
          <a:ext cx="8229600" cy="1289686"/>
        </p:xfrm>
        <a:graphic>
          <a:graphicData uri="http://schemas.openxmlformats.org/drawingml/2006/table">
            <a:tbl>
              <a:tblPr/>
              <a:tblGrid>
                <a:gridCol w="1419225"/>
                <a:gridCol w="871538"/>
                <a:gridCol w="871537"/>
                <a:gridCol w="871538"/>
                <a:gridCol w="871537"/>
                <a:gridCol w="869950"/>
                <a:gridCol w="871538"/>
                <a:gridCol w="871537"/>
                <a:gridCol w="7112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(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-1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[0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20]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[ 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160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]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( 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+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Nilai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baru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=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[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180]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7" grpId="0"/>
      <p:bldP spid="18" grpId="0"/>
      <p:bldP spid="19" grpId="0"/>
      <p:bldP spid="20" grpId="0"/>
      <p:bldP spid="21" grpId="0"/>
      <p:bldP spid="3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10"/>
          <p:cNvGraphicFramePr>
            <a:graphicFrameLocks/>
          </p:cNvGraphicFramePr>
          <p:nvPr/>
        </p:nvGraphicFramePr>
        <p:xfrm>
          <a:off x="1979712" y="4293096"/>
          <a:ext cx="6768751" cy="18542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46094"/>
                <a:gridCol w="846094"/>
                <a:gridCol w="673590"/>
                <a:gridCol w="788593"/>
                <a:gridCol w="722876"/>
                <a:gridCol w="854308"/>
                <a:gridCol w="932094"/>
                <a:gridCol w="1105102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Basis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180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S3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-1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0" name="Rectangle 147"/>
          <p:cNvSpPr>
            <a:spLocks noChangeArrowheads="1"/>
          </p:cNvSpPr>
          <p:nvPr/>
        </p:nvSpPr>
        <p:spPr bwMode="auto">
          <a:xfrm>
            <a:off x="323528" y="188640"/>
            <a:ext cx="1857303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just">
              <a:defRPr/>
            </a:pP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Baris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 </a:t>
            </a:r>
            <a:r>
              <a:rPr lang="id-ID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kedua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 (</a:t>
            </a:r>
            <a:r>
              <a:rPr lang="id-ID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x2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)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  <a:latin typeface="Tahoma" charset="0"/>
            </a:endParaRPr>
          </a:p>
        </p:txBody>
      </p:sp>
      <p:graphicFrame>
        <p:nvGraphicFramePr>
          <p:cNvPr id="31" name="Group 512"/>
          <p:cNvGraphicFramePr>
            <a:graphicFrameLocks/>
          </p:cNvGraphicFramePr>
          <p:nvPr/>
        </p:nvGraphicFramePr>
        <p:xfrm>
          <a:off x="395536" y="692696"/>
          <a:ext cx="8229600" cy="1289686"/>
        </p:xfrm>
        <a:graphic>
          <a:graphicData uri="http://schemas.openxmlformats.org/drawingml/2006/table">
            <a:tbl>
              <a:tblPr/>
              <a:tblGrid>
                <a:gridCol w="1419225"/>
                <a:gridCol w="871538"/>
                <a:gridCol w="871537"/>
                <a:gridCol w="871538"/>
                <a:gridCol w="871537"/>
                <a:gridCol w="869950"/>
                <a:gridCol w="871538"/>
                <a:gridCol w="871537"/>
                <a:gridCol w="7112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(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-2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[0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20]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[0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20]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( 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+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Nilai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baru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=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[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60]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" name="Rectangle 147"/>
          <p:cNvSpPr>
            <a:spLocks noChangeArrowheads="1"/>
          </p:cNvSpPr>
          <p:nvPr/>
        </p:nvSpPr>
        <p:spPr bwMode="auto">
          <a:xfrm>
            <a:off x="323528" y="2132856"/>
            <a:ext cx="2121799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just">
              <a:defRPr/>
            </a:pP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Baris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 </a:t>
            </a:r>
            <a:r>
              <a:rPr lang="id-ID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keempat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 (</a:t>
            </a:r>
            <a:r>
              <a:rPr lang="id-ID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x1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)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  <a:latin typeface="Tahoma" charset="0"/>
            </a:endParaRPr>
          </a:p>
        </p:txBody>
      </p:sp>
      <p:graphicFrame>
        <p:nvGraphicFramePr>
          <p:cNvPr id="24" name="Group 512"/>
          <p:cNvGraphicFramePr>
            <a:graphicFrameLocks/>
          </p:cNvGraphicFramePr>
          <p:nvPr/>
        </p:nvGraphicFramePr>
        <p:xfrm>
          <a:off x="395536" y="2708920"/>
          <a:ext cx="8229600" cy="1289686"/>
        </p:xfrm>
        <a:graphic>
          <a:graphicData uri="http://schemas.openxmlformats.org/drawingml/2006/table">
            <a:tbl>
              <a:tblPr/>
              <a:tblGrid>
                <a:gridCol w="1419225"/>
                <a:gridCol w="871538"/>
                <a:gridCol w="871537"/>
                <a:gridCol w="871538"/>
                <a:gridCol w="871537"/>
                <a:gridCol w="869950"/>
                <a:gridCol w="871538"/>
                <a:gridCol w="871537"/>
                <a:gridCol w="7112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(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[0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20]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[1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40]</a:t>
                      </a:r>
                      <a:endParaRPr lang="id-ID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( 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+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Nilai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baru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=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[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20]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Metode Simpleks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412776"/>
            <a:ext cx="7581528" cy="4525963"/>
          </a:xfrm>
        </p:spPr>
        <p:txBody>
          <a:bodyPr/>
          <a:lstStyle/>
          <a:p>
            <a:r>
              <a:rPr lang="id-ID" dirty="0" smtClean="0"/>
              <a:t>Prosedur matematis berulang (iterasi) untuk menentukan penyelesaian optimal dari masalah program linear</a:t>
            </a:r>
          </a:p>
          <a:p>
            <a:r>
              <a:rPr lang="id-ID" dirty="0" smtClean="0"/>
              <a:t>Digunakan untuk variabel &gt;2</a:t>
            </a:r>
          </a:p>
          <a:p>
            <a:r>
              <a:rPr lang="id-ID" dirty="0" smtClean="0"/>
              <a:t>Model PL harus diubah menjadi bentuk standar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492896"/>
            <a:ext cx="8229600" cy="634082"/>
          </a:xfrm>
        </p:spPr>
        <p:txBody>
          <a:bodyPr/>
          <a:lstStyle/>
          <a:p>
            <a:r>
              <a:rPr lang="id-ID" sz="1800" dirty="0" smtClean="0"/>
              <a:t>Sudah Optimal karena di baris z sudah tidak ada nilai yang negatif</a:t>
            </a:r>
            <a:r>
              <a:rPr lang="id-ID" sz="2800" dirty="0" smtClean="0"/>
              <a:t> </a:t>
            </a:r>
            <a:endParaRPr lang="id-ID" sz="2800" dirty="0"/>
          </a:p>
        </p:txBody>
      </p:sp>
      <p:graphicFrame>
        <p:nvGraphicFramePr>
          <p:cNvPr id="4" name="Content Placeholder 10"/>
          <p:cNvGraphicFramePr>
            <a:graphicFrameLocks/>
          </p:cNvGraphicFramePr>
          <p:nvPr/>
        </p:nvGraphicFramePr>
        <p:xfrm>
          <a:off x="1259632" y="476672"/>
          <a:ext cx="6768751" cy="18542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46094"/>
                <a:gridCol w="846094"/>
                <a:gridCol w="673590"/>
                <a:gridCol w="788593"/>
                <a:gridCol w="722876"/>
                <a:gridCol w="854308"/>
                <a:gridCol w="932094"/>
                <a:gridCol w="1105102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Basis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FF0000"/>
                          </a:solidFill>
                        </a:rPr>
                        <a:t>180</a:t>
                      </a:r>
                      <a:endParaRPr lang="id-ID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accent6"/>
                          </a:solidFill>
                        </a:rPr>
                        <a:t>60</a:t>
                      </a:r>
                      <a:endParaRPr lang="id-ID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S3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-1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accent6"/>
                          </a:solidFill>
                        </a:rPr>
                        <a:t>20</a:t>
                      </a:r>
                      <a:endParaRPr lang="id-ID" b="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91680" y="3068960"/>
            <a:ext cx="62646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Nilai x1= 20 dan x2=60 dengan z = 180 sedangkan S3 =20 adalah kelebihan kendala 3 yang tidak terpakai sedangkan S1 dan S2 habis terpakai.</a:t>
            </a:r>
            <a:endParaRPr lang="id-ID" dirty="0"/>
          </a:p>
        </p:txBody>
      </p:sp>
      <p:sp>
        <p:nvSpPr>
          <p:cNvPr id="6" name="TextBox 5"/>
          <p:cNvSpPr txBox="1"/>
          <p:nvPr/>
        </p:nvSpPr>
        <p:spPr>
          <a:xfrm>
            <a:off x="2339752" y="4077072"/>
            <a:ext cx="62646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d-ID" sz="2400" dirty="0" smtClean="0"/>
              <a:t>Untuk semua persamaan fungsi kendala bertanda ≤ maka dapat diselesaikan dengan metode simpleks biasa</a:t>
            </a:r>
          </a:p>
          <a:p>
            <a:pPr>
              <a:buFont typeface="Arial" pitchFamily="34" charset="0"/>
              <a:buChar char="•"/>
            </a:pPr>
            <a:r>
              <a:rPr lang="id-ID" sz="2400" dirty="0" smtClean="0"/>
              <a:t>Untuk satu atau lebih fungsi kendala yang bertanda ≥ atau = digunakan metode Big M atau Dua Fase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Kasus Khusus dalam Simpleks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680" y="1340768"/>
            <a:ext cx="7077472" cy="4525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id-ID" sz="2800" dirty="0" smtClean="0"/>
              <a:t>Degenerasi timbul jika variabel basisnya bernilai nol atau ruas kanan mempunyai nilai nol. Kemungkinan yang terjadi</a:t>
            </a:r>
          </a:p>
          <a:p>
            <a:pPr marL="514350" indent="-514350">
              <a:buNone/>
            </a:pPr>
            <a:r>
              <a:rPr lang="id-ID" sz="2800" dirty="0" smtClean="0"/>
              <a:t>	- Terjadi perulangan (looping) nilai fungsi dan variabel keputusan</a:t>
            </a:r>
          </a:p>
          <a:p>
            <a:pPr marL="514350" indent="-514350">
              <a:buNone/>
            </a:pPr>
            <a:r>
              <a:rPr lang="id-ID" sz="2800" dirty="0" smtClean="0"/>
              <a:t>	- Degenerasi temporer ruas kanan mengandung nol tapi pada iterasi berikutnya ruas kanan tidak nol</a:t>
            </a:r>
          </a:p>
          <a:p>
            <a:pPr marL="514350" indent="-514350">
              <a:buNone/>
            </a:pPr>
            <a:r>
              <a:rPr lang="id-ID" sz="2800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Kasus Khusus dalam Simpleks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680" y="1340768"/>
            <a:ext cx="7077472" cy="5040560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id-ID" sz="2800" dirty="0" smtClean="0"/>
              <a:t>Solusi optimum banyak</a:t>
            </a:r>
          </a:p>
          <a:p>
            <a:pPr marL="514350" indent="-514350">
              <a:buNone/>
            </a:pPr>
            <a:r>
              <a:rPr lang="id-ID" sz="2800" dirty="0" smtClean="0"/>
              <a:t>	Tidak ada permasalahan dalam memilih EV dan LV karena nilai optimalnya akan selalu sama dengan nilai variabel keputusan yang berbeda</a:t>
            </a:r>
          </a:p>
          <a:p>
            <a:pPr marL="514350" indent="-514350">
              <a:buAutoNum type="arabicPeriod" startAt="3"/>
            </a:pPr>
            <a:r>
              <a:rPr lang="id-ID" sz="2800" dirty="0" smtClean="0"/>
              <a:t>Solusi tak terbatas</a:t>
            </a:r>
          </a:p>
          <a:p>
            <a:pPr marL="514350" indent="-514350">
              <a:buAutoNum type="arabicPeriod" startAt="3"/>
            </a:pPr>
            <a:r>
              <a:rPr lang="id-ID" sz="2800" dirty="0" smtClean="0"/>
              <a:t>Tidak ada solusi optimal</a:t>
            </a:r>
          </a:p>
          <a:p>
            <a:pPr marL="514350" indent="-514350">
              <a:buNone/>
            </a:pPr>
            <a:r>
              <a:rPr lang="id-ID" sz="2800" dirty="0" smtClean="0"/>
              <a:t>	-Jika ada bernilai semu</a:t>
            </a:r>
          </a:p>
          <a:p>
            <a:pPr marL="514350" indent="-514350">
              <a:buNone/>
            </a:pPr>
            <a:r>
              <a:rPr lang="id-ID" sz="2800" dirty="0" smtClean="0"/>
              <a:t>	-Ditunjukkan pula nilai fungsi tujuan mengandung M (nilai pinalti)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Bentuk Standar Model Program Linear</a:t>
            </a:r>
            <a:endParaRPr lang="id-ID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979712" y="1700808"/>
            <a:ext cx="6984776" cy="4536504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id-ID" dirty="0" smtClean="0"/>
              <a:t>Seluruh kendala harus berbentuk persamaan (bertanda =) dengan ruas kanan yang nonnegatif</a:t>
            </a:r>
          </a:p>
          <a:p>
            <a:pPr marL="514350" indent="-514350">
              <a:buFont typeface="+mj-lt"/>
              <a:buAutoNum type="arabicParenR"/>
            </a:pPr>
            <a:r>
              <a:rPr lang="id-ID" dirty="0" smtClean="0"/>
              <a:t>Seluruh variabel harus variabel nonnegatif</a:t>
            </a:r>
          </a:p>
          <a:p>
            <a:pPr marL="514350" indent="-514350">
              <a:buFont typeface="+mj-lt"/>
              <a:buAutoNum type="arabicParenR"/>
            </a:pPr>
            <a:r>
              <a:rPr lang="id-ID" dirty="0" smtClean="0"/>
              <a:t>Fungsi tujuannya dapat berupa maksimum atau minimum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id-ID" dirty="0" smtClean="0"/>
              <a:t>Beberapa istilah dalam Metode Simpleks</a:t>
            </a:r>
            <a:endParaRPr lang="id-ID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259632" y="1844824"/>
            <a:ext cx="7704856" cy="4536504"/>
          </a:xfrm>
        </p:spPr>
        <p:txBody>
          <a:bodyPr/>
          <a:lstStyle/>
          <a:p>
            <a:pPr marL="514350" lvl="0" indent="-514350">
              <a:buFont typeface="+mj-lt"/>
              <a:buAutoNum type="arabicParenR"/>
            </a:pPr>
            <a:r>
              <a:rPr lang="id-ID" sz="2800" b="1" dirty="0" smtClean="0"/>
              <a:t>Variabel Slack</a:t>
            </a:r>
            <a:r>
              <a:rPr lang="id-ID" sz="2800" dirty="0" smtClean="0"/>
              <a:t>: variabel yang ditambahkan untuk mengkonversi  pertidaksamaan (≤) menjadi persamaan (=). Pada solusi awal, variabel slack akan berfungsi sebagai variabel basis.</a:t>
            </a:r>
          </a:p>
          <a:p>
            <a:pPr marL="514350" indent="-514350">
              <a:buFont typeface="+mj-lt"/>
              <a:buAutoNum type="arabicParenR"/>
            </a:pPr>
            <a:r>
              <a:rPr lang="id-ID" sz="2800" b="1" dirty="0" smtClean="0"/>
              <a:t>Variabel surplus </a:t>
            </a:r>
            <a:r>
              <a:rPr lang="id-ID" sz="2800" dirty="0" smtClean="0"/>
              <a:t>adalah variabel yang dikurangkan untuk mengkonversikan  pertidaksamaan ≥ menjadi persamaan (=). Pada solusi awal, variabel surplus </a:t>
            </a:r>
            <a:r>
              <a:rPr lang="id-ID" sz="2800" b="1" dirty="0" smtClean="0"/>
              <a:t>tidak </a:t>
            </a:r>
            <a:r>
              <a:rPr lang="id-ID" sz="2800" dirty="0" smtClean="0"/>
              <a:t>dapat berfungsi sebagai variabel basis.</a:t>
            </a:r>
          </a:p>
          <a:p>
            <a:pPr marL="514350" lvl="0" indent="-514350">
              <a:buFont typeface="+mj-lt"/>
              <a:buAutoNum type="arabicParenR"/>
            </a:pPr>
            <a:endParaRPr lang="id-ID" sz="2800" dirty="0" smtClean="0"/>
          </a:p>
          <a:p>
            <a:pPr marL="514350" indent="-514350">
              <a:buFont typeface="+mj-lt"/>
              <a:buAutoNum type="arabicParenR"/>
            </a:pP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id-ID" dirty="0" smtClean="0"/>
              <a:t>Beberapa istilah dalam Metode Simpleks</a:t>
            </a:r>
            <a:endParaRPr lang="id-ID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259632" y="1844824"/>
            <a:ext cx="7704856" cy="4536504"/>
          </a:xfrm>
        </p:spPr>
        <p:txBody>
          <a:bodyPr/>
          <a:lstStyle/>
          <a:p>
            <a:pPr marL="514350" indent="-514350">
              <a:buFont typeface="+mj-lt"/>
              <a:buAutoNum type="arabicParenR" startAt="3"/>
            </a:pPr>
            <a:r>
              <a:rPr lang="id-ID" sz="2800" b="1" dirty="0" smtClean="0"/>
              <a:t>Variabel Artifisial</a:t>
            </a:r>
            <a:r>
              <a:rPr lang="id-ID" sz="2800" dirty="0" smtClean="0"/>
              <a:t>: variabel yang ditambahkan ke kendala bebentuk ≥ atau = berfungsikan sebagai variabel basis awal. Variabel ini harus bernilai 0 pada solusi optimal, karena kenyataannya variabel ini tidak ada. </a:t>
            </a:r>
          </a:p>
          <a:p>
            <a:pPr marL="514350" indent="-514350">
              <a:buFont typeface="+mj-lt"/>
              <a:buAutoNum type="arabicParenR" startAt="3"/>
            </a:pPr>
            <a:r>
              <a:rPr lang="id-ID" sz="2800" b="1" dirty="0" smtClean="0"/>
              <a:t>Variabel basis </a:t>
            </a:r>
            <a:r>
              <a:rPr lang="id-ID" sz="2800" dirty="0" smtClean="0"/>
              <a:t>adalah variabel yang bernilai 1</a:t>
            </a:r>
          </a:p>
          <a:p>
            <a:pPr marL="514350" indent="-514350">
              <a:buFont typeface="+mj-lt"/>
              <a:buAutoNum type="arabicParenR" startAt="3"/>
            </a:pPr>
            <a:r>
              <a:rPr lang="id-ID" sz="2800" b="1" dirty="0" smtClean="0"/>
              <a:t>Variabel non basis </a:t>
            </a:r>
            <a:r>
              <a:rPr lang="id-ID" sz="2800" dirty="0" smtClean="0"/>
              <a:t>adalah variabel yang bernilai 0</a:t>
            </a:r>
          </a:p>
          <a:p>
            <a:pPr marL="514350" lvl="0" indent="-514350">
              <a:buFont typeface="+mj-lt"/>
              <a:buAutoNum type="arabicParenR" startAt="3"/>
            </a:pPr>
            <a:endParaRPr lang="id-ID" sz="2800" dirty="0" smtClean="0"/>
          </a:p>
          <a:p>
            <a:pPr marL="514350" indent="-514350">
              <a:buFont typeface="+mj-lt"/>
              <a:buAutoNum type="arabicParenR" startAt="3"/>
            </a:pP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Kendala / Constrain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63688" y="1196752"/>
            <a:ext cx="6923112" cy="5400600"/>
          </a:xfrm>
        </p:spPr>
        <p:txBody>
          <a:bodyPr/>
          <a:lstStyle/>
          <a:p>
            <a:r>
              <a:rPr lang="id-ID" dirty="0" smtClean="0"/>
              <a:t>Kendala dengan tanda ‘≤’ atau ‘≥’ dapat diubah menjadi ‘=‘ </a:t>
            </a:r>
          </a:p>
          <a:p>
            <a:pPr>
              <a:buNone/>
            </a:pPr>
            <a:r>
              <a:rPr lang="id-ID" dirty="0" smtClean="0"/>
              <a:t>1. Contoh: x</a:t>
            </a:r>
            <a:r>
              <a:rPr lang="id-ID" sz="1800" dirty="0" smtClean="0"/>
              <a:t>1</a:t>
            </a:r>
            <a:r>
              <a:rPr lang="id-ID" dirty="0" smtClean="0"/>
              <a:t>+2x</a:t>
            </a:r>
            <a:r>
              <a:rPr lang="id-ID" sz="1800" dirty="0" smtClean="0"/>
              <a:t>2</a:t>
            </a:r>
            <a:r>
              <a:rPr lang="id-ID" dirty="0" smtClean="0"/>
              <a:t> ≤ 12 menjadi 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x</a:t>
            </a:r>
            <a:r>
              <a:rPr lang="id-ID" sz="1800" dirty="0" smtClean="0"/>
              <a:t>1</a:t>
            </a:r>
            <a:r>
              <a:rPr lang="id-ID" dirty="0" smtClean="0"/>
              <a:t>+2x</a:t>
            </a:r>
            <a:r>
              <a:rPr lang="id-ID" sz="1800" dirty="0" smtClean="0"/>
              <a:t>2</a:t>
            </a:r>
            <a:r>
              <a:rPr lang="id-ID" dirty="0" smtClean="0"/>
              <a:t> +S</a:t>
            </a:r>
            <a:r>
              <a:rPr lang="id-ID" sz="1800" dirty="0" smtClean="0"/>
              <a:t>1</a:t>
            </a:r>
            <a:r>
              <a:rPr lang="id-ID" dirty="0" smtClean="0"/>
              <a:t>=12, S</a:t>
            </a:r>
            <a:r>
              <a:rPr lang="id-ID" sz="1800" dirty="0" smtClean="0"/>
              <a:t>1 </a:t>
            </a:r>
            <a:r>
              <a:rPr lang="id-ID" dirty="0" smtClean="0"/>
              <a:t>variabel slack</a:t>
            </a:r>
          </a:p>
          <a:p>
            <a:pPr>
              <a:buNone/>
            </a:pPr>
            <a:r>
              <a:rPr lang="id-ID" dirty="0" smtClean="0"/>
              <a:t>2. Contoh: x</a:t>
            </a:r>
            <a:r>
              <a:rPr lang="id-ID" sz="1800" dirty="0" smtClean="0"/>
              <a:t>1</a:t>
            </a:r>
            <a:r>
              <a:rPr lang="id-ID" dirty="0" smtClean="0"/>
              <a:t>+2x</a:t>
            </a:r>
            <a:r>
              <a:rPr lang="id-ID" sz="1800" dirty="0" smtClean="0"/>
              <a:t>2</a:t>
            </a:r>
            <a:r>
              <a:rPr lang="id-ID" dirty="0" smtClean="0"/>
              <a:t> ≥ 12 menjadi</a:t>
            </a:r>
          </a:p>
          <a:p>
            <a:pPr>
              <a:buNone/>
            </a:pPr>
            <a:r>
              <a:rPr lang="id-ID" dirty="0" smtClean="0"/>
              <a:t>	x</a:t>
            </a:r>
            <a:r>
              <a:rPr lang="id-ID" sz="1800" dirty="0" smtClean="0"/>
              <a:t>1</a:t>
            </a:r>
            <a:r>
              <a:rPr lang="id-ID" dirty="0" smtClean="0"/>
              <a:t>+2x</a:t>
            </a:r>
            <a:r>
              <a:rPr lang="id-ID" sz="1800" dirty="0" smtClean="0"/>
              <a:t>2</a:t>
            </a:r>
            <a:r>
              <a:rPr lang="id-ID" dirty="0" smtClean="0"/>
              <a:t> - S</a:t>
            </a:r>
            <a:r>
              <a:rPr lang="id-ID" sz="1800" dirty="0" smtClean="0"/>
              <a:t>2 </a:t>
            </a:r>
            <a:r>
              <a:rPr lang="id-ID" dirty="0" smtClean="0"/>
              <a:t>+R</a:t>
            </a:r>
            <a:r>
              <a:rPr lang="id-ID" sz="1800" dirty="0" smtClean="0"/>
              <a:t>1</a:t>
            </a:r>
            <a:r>
              <a:rPr lang="id-ID" dirty="0" smtClean="0"/>
              <a:t> =12, S</a:t>
            </a:r>
            <a:r>
              <a:rPr lang="id-ID" sz="1800" dirty="0" smtClean="0"/>
              <a:t>2 </a:t>
            </a:r>
            <a:r>
              <a:rPr lang="id-ID" dirty="0" smtClean="0"/>
              <a:t>variabel surplus dan R</a:t>
            </a:r>
            <a:r>
              <a:rPr lang="id-ID" sz="1800" dirty="0" smtClean="0"/>
              <a:t>1 </a:t>
            </a:r>
            <a:r>
              <a:rPr lang="id-ID" dirty="0" smtClean="0"/>
              <a:t>variabel artifisial</a:t>
            </a:r>
          </a:p>
          <a:p>
            <a:pPr>
              <a:buNone/>
            </a:pPr>
            <a:r>
              <a:rPr lang="id-ID" dirty="0" smtClean="0"/>
              <a:t>3. Contoh: x</a:t>
            </a:r>
            <a:r>
              <a:rPr lang="id-ID" sz="1800" dirty="0" smtClean="0"/>
              <a:t>1</a:t>
            </a:r>
            <a:r>
              <a:rPr lang="id-ID" dirty="0" smtClean="0"/>
              <a:t>+2x</a:t>
            </a:r>
            <a:r>
              <a:rPr lang="id-ID" sz="1800" dirty="0" smtClean="0"/>
              <a:t>2</a:t>
            </a:r>
            <a:r>
              <a:rPr lang="id-ID" dirty="0" smtClean="0"/>
              <a:t> = 12 menjadi</a:t>
            </a:r>
          </a:p>
          <a:p>
            <a:pPr>
              <a:buNone/>
            </a:pPr>
            <a:r>
              <a:rPr lang="id-ID" dirty="0" smtClean="0"/>
              <a:t>	x</a:t>
            </a:r>
            <a:r>
              <a:rPr lang="id-ID" sz="1800" dirty="0" smtClean="0"/>
              <a:t>1</a:t>
            </a:r>
            <a:r>
              <a:rPr lang="id-ID" dirty="0" smtClean="0"/>
              <a:t>+2x</a:t>
            </a:r>
            <a:r>
              <a:rPr lang="id-ID" sz="1800" dirty="0" smtClean="0"/>
              <a:t>2 </a:t>
            </a:r>
            <a:r>
              <a:rPr lang="id-ID" dirty="0" smtClean="0"/>
              <a:t>+R</a:t>
            </a:r>
            <a:r>
              <a:rPr lang="id-ID" sz="1800" dirty="0" smtClean="0"/>
              <a:t>2</a:t>
            </a:r>
            <a:r>
              <a:rPr lang="id-ID" dirty="0" smtClean="0"/>
              <a:t> =12, R</a:t>
            </a:r>
            <a:r>
              <a:rPr lang="id-ID" sz="1800" dirty="0" smtClean="0"/>
              <a:t>2 </a:t>
            </a:r>
            <a:r>
              <a:rPr lang="id-ID" dirty="0" smtClean="0"/>
              <a:t>variabel artifisial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Kendala/Constrain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1484784"/>
            <a:ext cx="7560840" cy="5040560"/>
          </a:xfrm>
        </p:spPr>
        <p:txBody>
          <a:bodyPr/>
          <a:lstStyle/>
          <a:p>
            <a:r>
              <a:rPr lang="id-ID" dirty="0" smtClean="0"/>
              <a:t>Ruas kanan dapat dijadikan positif dengan cara mengalikan kedua ruas dengan -1 dan tanda ketidaksamaan dari ruas tersebut akan berubah</a:t>
            </a:r>
          </a:p>
          <a:p>
            <a:pPr>
              <a:buNone/>
            </a:pPr>
            <a:r>
              <a:rPr lang="id-ID" dirty="0" smtClean="0"/>
              <a:t>Contoh : x</a:t>
            </a:r>
            <a:r>
              <a:rPr lang="id-ID" sz="1800" dirty="0" smtClean="0"/>
              <a:t>1</a:t>
            </a:r>
            <a:r>
              <a:rPr lang="id-ID" dirty="0" smtClean="0"/>
              <a:t>-2x</a:t>
            </a:r>
            <a:r>
              <a:rPr lang="id-ID" sz="1800" dirty="0" smtClean="0"/>
              <a:t>2</a:t>
            </a:r>
            <a:r>
              <a:rPr lang="id-ID" dirty="0" smtClean="0"/>
              <a:t> ≤ -12 dikali (-1) menjadi</a:t>
            </a:r>
          </a:p>
          <a:p>
            <a:pPr>
              <a:buNone/>
            </a:pPr>
            <a:r>
              <a:rPr lang="id-ID" dirty="0" smtClean="0"/>
              <a:t>		       -x</a:t>
            </a:r>
            <a:r>
              <a:rPr lang="id-ID" sz="1800" dirty="0" smtClean="0"/>
              <a:t>1</a:t>
            </a:r>
            <a:r>
              <a:rPr lang="id-ID" dirty="0"/>
              <a:t>+</a:t>
            </a:r>
            <a:r>
              <a:rPr lang="id-ID" dirty="0" smtClean="0"/>
              <a:t>2x</a:t>
            </a:r>
            <a:r>
              <a:rPr lang="id-ID" sz="1800" dirty="0" smtClean="0"/>
              <a:t>2</a:t>
            </a:r>
            <a:r>
              <a:rPr lang="id-ID" dirty="0" smtClean="0"/>
              <a:t> – S</a:t>
            </a:r>
            <a:r>
              <a:rPr lang="id-ID" sz="1800" dirty="0" smtClean="0"/>
              <a:t>1 </a:t>
            </a:r>
            <a:r>
              <a:rPr lang="id-ID" dirty="0" smtClean="0"/>
              <a:t>+R</a:t>
            </a:r>
            <a:r>
              <a:rPr lang="id-ID" sz="1800" dirty="0" smtClean="0"/>
              <a:t>1</a:t>
            </a:r>
            <a:r>
              <a:rPr lang="id-ID" dirty="0" smtClean="0"/>
              <a:t> ≥ 12  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	       x</a:t>
            </a:r>
            <a:r>
              <a:rPr lang="id-ID" sz="1800" dirty="0" smtClean="0"/>
              <a:t>1</a:t>
            </a:r>
            <a:r>
              <a:rPr lang="id-ID" dirty="0" smtClean="0"/>
              <a:t>-2x</a:t>
            </a:r>
            <a:r>
              <a:rPr lang="id-ID" sz="1800" dirty="0" smtClean="0"/>
              <a:t>2</a:t>
            </a:r>
            <a:r>
              <a:rPr lang="id-ID" dirty="0" smtClean="0"/>
              <a:t> ≥ -12 dikali (-1) menjadi</a:t>
            </a:r>
          </a:p>
          <a:p>
            <a:pPr>
              <a:buNone/>
            </a:pPr>
            <a:r>
              <a:rPr lang="id-ID" dirty="0" smtClean="0"/>
              <a:t> 		</a:t>
            </a:r>
            <a:r>
              <a:rPr lang="id-ID" dirty="0"/>
              <a:t> </a:t>
            </a:r>
            <a:r>
              <a:rPr lang="id-ID" dirty="0" smtClean="0"/>
              <a:t>      -x</a:t>
            </a:r>
            <a:r>
              <a:rPr lang="id-ID" sz="1800" dirty="0" smtClean="0"/>
              <a:t>1</a:t>
            </a:r>
            <a:r>
              <a:rPr lang="id-ID" dirty="0" smtClean="0"/>
              <a:t>+2x</a:t>
            </a:r>
            <a:r>
              <a:rPr lang="id-ID" sz="1800" dirty="0" smtClean="0"/>
              <a:t>2</a:t>
            </a:r>
            <a:r>
              <a:rPr lang="id-ID" dirty="0" smtClean="0"/>
              <a:t> + S</a:t>
            </a:r>
            <a:r>
              <a:rPr lang="id-ID" sz="1800" dirty="0"/>
              <a:t>2</a:t>
            </a:r>
            <a:r>
              <a:rPr lang="id-ID" dirty="0" smtClean="0"/>
              <a:t> </a:t>
            </a:r>
            <a:r>
              <a:rPr lang="id-ID" smtClean="0"/>
              <a:t>≤ 12 </a:t>
            </a:r>
            <a:endParaRPr lang="id-ID" dirty="0" smtClean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Kendala/Constrain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268760"/>
            <a:ext cx="7632848" cy="5112568"/>
          </a:xfrm>
        </p:spPr>
        <p:txBody>
          <a:bodyPr/>
          <a:lstStyle/>
          <a:p>
            <a:r>
              <a:rPr lang="id-ID" dirty="0" smtClean="0"/>
              <a:t>Kendala dengan ketidaksamaan dimana ruas kirinya berada dalam tanda mutlak dapat diubah menjadi dua ketaksamaan</a:t>
            </a:r>
          </a:p>
          <a:p>
            <a:pPr>
              <a:buNone/>
            </a:pPr>
            <a:r>
              <a:rPr lang="id-ID" dirty="0" smtClean="0"/>
              <a:t>Contoh : │ 3x</a:t>
            </a:r>
            <a:r>
              <a:rPr lang="id-ID" sz="1800" dirty="0" smtClean="0"/>
              <a:t>1</a:t>
            </a:r>
            <a:r>
              <a:rPr lang="id-ID" dirty="0" smtClean="0"/>
              <a:t>+2x</a:t>
            </a:r>
            <a:r>
              <a:rPr lang="id-ID" sz="1800" dirty="0"/>
              <a:t>2</a:t>
            </a:r>
            <a:r>
              <a:rPr lang="id-ID" sz="1800" dirty="0" smtClean="0"/>
              <a:t> </a:t>
            </a:r>
            <a:r>
              <a:rPr lang="id-ID" dirty="0" smtClean="0"/>
              <a:t>│≤ 6 maka dituliskan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		 3x</a:t>
            </a:r>
            <a:r>
              <a:rPr lang="id-ID" sz="1800" dirty="0" smtClean="0"/>
              <a:t>1</a:t>
            </a:r>
            <a:r>
              <a:rPr lang="id-ID" dirty="0" smtClean="0"/>
              <a:t>+2x</a:t>
            </a:r>
            <a:r>
              <a:rPr lang="id-ID" sz="1800" dirty="0" smtClean="0"/>
              <a:t>2</a:t>
            </a:r>
            <a:r>
              <a:rPr lang="id-ID" dirty="0" smtClean="0"/>
              <a:t> ≤ 6 dan 3x</a:t>
            </a:r>
            <a:r>
              <a:rPr lang="id-ID" sz="1800" dirty="0" smtClean="0"/>
              <a:t>1</a:t>
            </a:r>
            <a:r>
              <a:rPr lang="id-ID" dirty="0" smtClean="0"/>
              <a:t>+2x</a:t>
            </a:r>
            <a:r>
              <a:rPr lang="id-ID" sz="1800" dirty="0" smtClean="0"/>
              <a:t>2 </a:t>
            </a:r>
            <a:r>
              <a:rPr lang="id-ID" dirty="0" smtClean="0"/>
              <a:t>≤ -6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Fungsi Tujuan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672" y="1340768"/>
            <a:ext cx="7067128" cy="4785395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Model standar program linear adalah untuk masalah maksimisasi sehingga untuk untuk fungsi minimisasi maka sama dengan maksimisasi dari negatif fungsi yang sama</a:t>
            </a:r>
          </a:p>
          <a:p>
            <a:pPr>
              <a:buNone/>
            </a:pPr>
            <a:r>
              <a:rPr lang="id-ID" dirty="0" smtClean="0"/>
              <a:t>Contoh: minimumkan z = 2x</a:t>
            </a:r>
            <a:r>
              <a:rPr lang="id-ID" sz="1600" dirty="0" smtClean="0"/>
              <a:t>1</a:t>
            </a:r>
            <a:r>
              <a:rPr lang="id-ID" dirty="0" smtClean="0"/>
              <a:t>+5x</a:t>
            </a:r>
            <a:r>
              <a:rPr lang="id-ID" sz="1600" dirty="0" smtClean="0"/>
              <a:t>2 	   	           </a:t>
            </a:r>
            <a:r>
              <a:rPr lang="id-ID" dirty="0" smtClean="0"/>
              <a:t>akan setara dengan 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	      maksimumkan  -z = -2x</a:t>
            </a:r>
            <a:r>
              <a:rPr lang="id-ID" sz="1600" dirty="0" smtClean="0"/>
              <a:t>1</a:t>
            </a:r>
            <a:r>
              <a:rPr lang="id-ID" dirty="0" smtClean="0"/>
              <a:t>-5x</a:t>
            </a:r>
            <a:r>
              <a:rPr lang="id-ID" sz="1600" dirty="0" smtClean="0"/>
              <a:t>2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878</TotalTime>
  <Words>1439</Words>
  <Application>Microsoft Office PowerPoint</Application>
  <PresentationFormat>On-screen Show (4:3)</PresentationFormat>
  <Paragraphs>821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Modèle par défaut</vt:lpstr>
      <vt:lpstr>Slide 1</vt:lpstr>
      <vt:lpstr>Metode Simpleks</vt:lpstr>
      <vt:lpstr>Bentuk Standar Model Program Linear</vt:lpstr>
      <vt:lpstr>Beberapa istilah dalam Metode Simpleks</vt:lpstr>
      <vt:lpstr>Beberapa istilah dalam Metode Simpleks</vt:lpstr>
      <vt:lpstr>Kendala / Constrain</vt:lpstr>
      <vt:lpstr>Kendala/Constrain</vt:lpstr>
      <vt:lpstr>Kendala/Constrain</vt:lpstr>
      <vt:lpstr>Fungsi Tujuan</vt:lpstr>
      <vt:lpstr>Contoh Perusahaan yang memproduksi boneka dan kereta api</vt:lpstr>
      <vt:lpstr>Maksimumkan    z - 3x1 - 2x2 =0 Dengan kendala       2x1 + x2 +S1     =100            x1 + x2   +S2    = 80               x1                      +S3  = 40  </vt:lpstr>
      <vt:lpstr>Menentukan Entering Variabel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Sudah Optimal karena di baris z sudah tidak ada nilai yang negatif </vt:lpstr>
      <vt:lpstr>Kasus Khusus dalam Simpleks</vt:lpstr>
      <vt:lpstr>Kasus Khusus dalam Simpleks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Brown Floral Background</dc:title>
  <dc:creator>www.powerpointstyles.com</dc:creator>
  <cp:lastModifiedBy>Hp</cp:lastModifiedBy>
  <cp:revision>79</cp:revision>
  <dcterms:created xsi:type="dcterms:W3CDTF">2009-03-23T15:23:24Z</dcterms:created>
  <dcterms:modified xsi:type="dcterms:W3CDTF">2012-09-25T00:25:14Z</dcterms:modified>
</cp:coreProperties>
</file>