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3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9/29/2013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6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6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0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54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65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633984"/>
            <a:ext cx="10308336" cy="5510784"/>
          </a:xfrm>
        </p:spPr>
        <p:txBody>
          <a:bodyPr/>
          <a:lstStyle/>
          <a:p>
            <a:r>
              <a:rPr lang="en-US" dirty="0" smtClean="0"/>
              <a:t>a.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c.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452908"/>
              </p:ext>
            </p:extLst>
          </p:nvPr>
        </p:nvGraphicFramePr>
        <p:xfrm>
          <a:off x="1584960" y="438912"/>
          <a:ext cx="5132831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3" imgW="4013200" imgH="711200" progId="Equation.DSMT4">
                  <p:embed/>
                </p:oleObj>
              </mc:Choice>
              <mc:Fallback>
                <p:oleObj r:id="rId3" imgW="4013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60" y="438912"/>
                        <a:ext cx="5132831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42562"/>
              </p:ext>
            </p:extLst>
          </p:nvPr>
        </p:nvGraphicFramePr>
        <p:xfrm>
          <a:off x="1475231" y="1536192"/>
          <a:ext cx="5140411" cy="95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5" imgW="3797300" imgH="711200" progId="Equation.DSMT4">
                  <p:embed/>
                </p:oleObj>
              </mc:Choice>
              <mc:Fallback>
                <p:oleObj r:id="rId5" imgW="3797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31" y="1536192"/>
                        <a:ext cx="5140411" cy="95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90864"/>
              </p:ext>
            </p:extLst>
          </p:nvPr>
        </p:nvGraphicFramePr>
        <p:xfrm>
          <a:off x="1450847" y="2718816"/>
          <a:ext cx="5632703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7" imgW="4394200" imgH="711200" progId="Equation.DSMT4">
                  <p:embed/>
                </p:oleObj>
              </mc:Choice>
              <mc:Fallback>
                <p:oleObj r:id="rId7" imgW="439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847" y="2718816"/>
                        <a:ext cx="5632703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4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85216"/>
            <a:ext cx="10058400" cy="5766816"/>
          </a:xfrm>
        </p:spPr>
        <p:txBody>
          <a:bodyPr/>
          <a:lstStyle/>
          <a:p>
            <a:r>
              <a:rPr lang="id-ID" b="1" dirty="0">
                <a:latin typeface="Bookman Old Style" panose="02050604050505020204" pitchFamily="18" charset="0"/>
              </a:rPr>
              <a:t>Teorema </a:t>
            </a:r>
            <a:r>
              <a:rPr lang="id-ID" dirty="0" smtClean="0">
                <a:latin typeface="Bookman Old Style" panose="02050604050505020204" pitchFamily="18" charset="0"/>
              </a:rPr>
              <a:t>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sz="1700" dirty="0">
                <a:latin typeface="Bookman Old Style" panose="02050604050505020204" pitchFamily="18" charset="0"/>
              </a:rPr>
              <a:t>Misalkan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matriks 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r>
              <a:rPr lang="id-ID" sz="1700" dirty="0">
                <a:latin typeface="Bookman Old Style" panose="02050604050505020204" pitchFamily="18" charset="0"/>
              </a:rPr>
              <a:t>x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baris tunggal atau kolom tunggal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dikalikan dengan suatu skalar α,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α.det(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dua baris atau kolom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dipertukarkan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-det(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panggandaan suatu baris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ditambahkan pada </a:t>
            </a:r>
            <a:r>
              <a:rPr lang="id-ID" sz="1700" b="1" dirty="0">
                <a:latin typeface="Bookman Old Style" panose="02050604050505020204" pitchFamily="18" charset="0"/>
              </a:rPr>
              <a:t>baris </a:t>
            </a:r>
            <a:r>
              <a:rPr lang="id-ID" sz="1700" dirty="0">
                <a:latin typeface="Bookman Old Style" panose="02050604050505020204" pitchFamily="18" charset="0"/>
              </a:rPr>
              <a:t>lainnya atau jika suatu penggandaan suatu </a:t>
            </a:r>
            <a:r>
              <a:rPr lang="id-ID" sz="1700" b="1" dirty="0">
                <a:latin typeface="Bookman Old Style" panose="02050604050505020204" pitchFamily="18" charset="0"/>
              </a:rPr>
              <a:t>kolom</a:t>
            </a:r>
            <a:r>
              <a:rPr lang="id-ID" sz="1700" dirty="0">
                <a:latin typeface="Bookman Old Style" panose="02050604050505020204" pitchFamily="18" charset="0"/>
              </a:rPr>
              <a:t> ditambahkan pada kolom lainnya,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 smtClean="0">
                <a:latin typeface="Bookman Old Style" panose="02050604050505020204" pitchFamily="18" charset="0"/>
              </a:rPr>
              <a:t>).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r>
              <a:rPr lang="en-US" sz="1700" dirty="0" err="1" smtClean="0">
                <a:latin typeface="Bookman Old Style" panose="02050604050505020204" pitchFamily="18" charset="0"/>
              </a:rPr>
              <a:t>Contoh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dari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penggunaan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teorema</a:t>
            </a:r>
            <a:r>
              <a:rPr lang="en-US" sz="1700" dirty="0" smtClean="0">
                <a:latin typeface="Bookman Old Style" panose="02050604050505020204" pitchFamily="18" charset="0"/>
              </a:rPr>
              <a:t> di </a:t>
            </a:r>
            <a:r>
              <a:rPr lang="en-US" sz="1700" dirty="0" err="1" smtClean="0">
                <a:latin typeface="Bookman Old Style" panose="02050604050505020204" pitchFamily="18" charset="0"/>
              </a:rPr>
              <a:t>atas</a:t>
            </a:r>
            <a:r>
              <a:rPr lang="en-US" sz="1700" dirty="0" smtClean="0">
                <a:latin typeface="Bookman Old Style" panose="02050604050505020204" pitchFamily="18" charset="0"/>
              </a:rPr>
              <a:t>: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B </a:t>
            </a:r>
            <a:r>
              <a:rPr lang="en-US" sz="1700" dirty="0" err="1">
                <a:latin typeface="Bookman Old Style" panose="02050604050505020204" pitchFamily="18" charset="0"/>
              </a:rPr>
              <a:t>berasal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dari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mengalikan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satu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baris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k </a:t>
            </a:r>
            <a:r>
              <a:rPr lang="en-US" sz="1700" dirty="0" err="1">
                <a:latin typeface="Bookman Old Style" panose="02050604050505020204" pitchFamily="18" charset="0"/>
              </a:rPr>
              <a:t>maka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Det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</a:rPr>
              <a:t>(B) = k </a:t>
            </a:r>
            <a:r>
              <a:rPr lang="en-US" sz="1700" dirty="0" err="1">
                <a:latin typeface="Bookman Old Style" panose="02050604050505020204" pitchFamily="18" charset="0"/>
              </a:rPr>
              <a:t>Det</a:t>
            </a:r>
            <a:r>
              <a:rPr lang="en-US" sz="1700" dirty="0">
                <a:latin typeface="Bookman Old Style" panose="02050604050505020204" pitchFamily="18" charset="0"/>
              </a:rPr>
              <a:t> (A</a:t>
            </a:r>
            <a:r>
              <a:rPr lang="en-US" sz="1700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                                                          </a:t>
            </a:r>
            <a:r>
              <a:rPr lang="en-US" dirty="0" err="1" smtClean="0">
                <a:latin typeface="Bookman Old Style" panose="02050604050505020204" pitchFamily="18" charset="0"/>
              </a:rPr>
              <a:t>dan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      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85729"/>
              </p:ext>
            </p:extLst>
          </p:nvPr>
        </p:nvGraphicFramePr>
        <p:xfrm>
          <a:off x="1728789" y="4664202"/>
          <a:ext cx="1416748" cy="74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9" y="4664202"/>
                        <a:ext cx="1416748" cy="74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557588" y="5099304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34176"/>
              </p:ext>
            </p:extLst>
          </p:nvPr>
        </p:nvGraphicFramePr>
        <p:xfrm>
          <a:off x="4123881" y="4816158"/>
          <a:ext cx="903925" cy="48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881" y="4816158"/>
                        <a:ext cx="903925" cy="485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575317"/>
              </p:ext>
            </p:extLst>
          </p:nvPr>
        </p:nvGraphicFramePr>
        <p:xfrm>
          <a:off x="6934200" y="4733544"/>
          <a:ext cx="1453826" cy="72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7" imgW="914400" imgH="457200" progId="Equation.3">
                  <p:embed/>
                </p:oleObj>
              </mc:Choice>
              <mc:Fallback>
                <p:oleObj name="Equation" r:id="rId7" imgW="91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33544"/>
                        <a:ext cx="1453826" cy="72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35972"/>
              </p:ext>
            </p:extLst>
          </p:nvPr>
        </p:nvGraphicFramePr>
        <p:xfrm>
          <a:off x="2121409" y="5637276"/>
          <a:ext cx="1583708" cy="72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9" imgW="952500" imgH="457200" progId="Equation.3">
                  <p:embed/>
                </p:oleObj>
              </mc:Choice>
              <mc:Fallback>
                <p:oleObj name="Equation" r:id="rId9" imgW="952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09" y="5637276"/>
                        <a:ext cx="1583708" cy="726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29140"/>
              </p:ext>
            </p:extLst>
          </p:nvPr>
        </p:nvGraphicFramePr>
        <p:xfrm>
          <a:off x="3954844" y="5593842"/>
          <a:ext cx="1938077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1" imgW="1168400" imgH="457200" progId="Equation.3">
                  <p:embed/>
                </p:oleObj>
              </mc:Choice>
              <mc:Fallback>
                <p:oleObj name="Equation" r:id="rId11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844" y="5593842"/>
                        <a:ext cx="1938077" cy="758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9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60832"/>
            <a:ext cx="10058400" cy="5852160"/>
          </a:xfrm>
        </p:spPr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</a:rPr>
              <a:t> kali </a:t>
            </a:r>
            <a:r>
              <a:rPr lang="en-US" dirty="0" err="1">
                <a:latin typeface="Bookman Old Style" panose="02050604050505020204" pitchFamily="18" charset="0"/>
              </a:rPr>
              <a:t>pertukaran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maka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-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</a:t>
            </a:r>
            <a:r>
              <a:rPr lang="en-US" dirty="0" err="1" smtClean="0">
                <a:latin typeface="Bookman Old Style" panose="02050604050505020204" pitchFamily="18" charset="0"/>
              </a:rPr>
              <a:t>sehingga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 startAt="3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sebuah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konstanta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tak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nol</a:t>
            </a:r>
            <a:r>
              <a:rPr lang="en-US" dirty="0">
                <a:latin typeface="Bookman Old Style" panose="02050604050505020204" pitchFamily="18" charset="0"/>
              </a:rPr>
              <a:t> k </a:t>
            </a:r>
            <a:r>
              <a:rPr lang="en-US" dirty="0" err="1">
                <a:latin typeface="Bookman Old Style" panose="02050604050505020204" pitchFamily="18" charset="0"/>
              </a:rPr>
              <a:t>lalu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dijumlahkan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lain  </a:t>
            </a: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b="1" dirty="0"/>
              <a:t>	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perhatikan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36511"/>
              </p:ext>
            </p:extLst>
          </p:nvPr>
        </p:nvGraphicFramePr>
        <p:xfrm>
          <a:off x="1952625" y="129006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290066"/>
                        <a:ext cx="15525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669792" y="1749552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239791"/>
              </p:ext>
            </p:extLst>
          </p:nvPr>
        </p:nvGraphicFramePr>
        <p:xfrm>
          <a:off x="4281805" y="1434592"/>
          <a:ext cx="9540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805" y="1434592"/>
                        <a:ext cx="9540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82432"/>
              </p:ext>
            </p:extLst>
          </p:nvPr>
        </p:nvGraphicFramePr>
        <p:xfrm>
          <a:off x="1971675" y="2535936"/>
          <a:ext cx="1466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7" imgW="838200" imgH="457200" progId="Equation.3">
                  <p:embed/>
                </p:oleObj>
              </mc:Choice>
              <mc:Fallback>
                <p:oleObj name="Equation" r:id="rId7" imgW="83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2535936"/>
                        <a:ext cx="14668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657600" y="2990088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575999"/>
              </p:ext>
            </p:extLst>
          </p:nvPr>
        </p:nvGraphicFramePr>
        <p:xfrm>
          <a:off x="4076827" y="2570988"/>
          <a:ext cx="1812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9" imgW="990600" imgH="457200" progId="Equation.3">
                  <p:embed/>
                </p:oleObj>
              </mc:Choice>
              <mc:Fallback>
                <p:oleObj name="Equation" r:id="rId9" imgW="99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827" y="2570988"/>
                        <a:ext cx="1812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598940"/>
              </p:ext>
            </p:extLst>
          </p:nvPr>
        </p:nvGraphicFramePr>
        <p:xfrm>
          <a:off x="5943600" y="2724468"/>
          <a:ext cx="12144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1" imgW="609336" imgH="253890" progId="Equation.3">
                  <p:embed/>
                </p:oleObj>
              </mc:Choice>
              <mc:Fallback>
                <p:oleObj name="Equation" r:id="rId11" imgW="60933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24468"/>
                        <a:ext cx="121443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149096"/>
              </p:ext>
            </p:extLst>
          </p:nvPr>
        </p:nvGraphicFramePr>
        <p:xfrm>
          <a:off x="1771142" y="4421759"/>
          <a:ext cx="15890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3" imgW="850900" imgH="457200" progId="Equation.3">
                  <p:embed/>
                </p:oleObj>
              </mc:Choice>
              <mc:Fallback>
                <p:oleObj name="Equation" r:id="rId13" imgW="850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142" y="4421759"/>
                        <a:ext cx="15890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3486912" y="4812792"/>
            <a:ext cx="533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68730"/>
              </p:ext>
            </p:extLst>
          </p:nvPr>
        </p:nvGraphicFramePr>
        <p:xfrm>
          <a:off x="4090416" y="4596384"/>
          <a:ext cx="1143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5" imgW="596900" imgH="228600" progId="Equation.3">
                  <p:embed/>
                </p:oleObj>
              </mc:Choice>
              <mc:Fallback>
                <p:oleObj name="Equation" r:id="rId15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416" y="4596384"/>
                        <a:ext cx="1143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277942"/>
              </p:ext>
            </p:extLst>
          </p:nvPr>
        </p:nvGraphicFramePr>
        <p:xfrm>
          <a:off x="2948559" y="5425440"/>
          <a:ext cx="1343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7" imgW="660400" imgH="457200" progId="Equation.3">
                  <p:embed/>
                </p:oleObj>
              </mc:Choice>
              <mc:Fallback>
                <p:oleObj name="Equation" r:id="rId17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59" y="5425440"/>
                        <a:ext cx="1343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5531"/>
              </p:ext>
            </p:extLst>
          </p:nvPr>
        </p:nvGraphicFramePr>
        <p:xfrm>
          <a:off x="4396994" y="5502783"/>
          <a:ext cx="1143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9" imgW="596900" imgH="457200" progId="Equation.3">
                  <p:embed/>
                </p:oleObj>
              </mc:Choice>
              <mc:Fallback>
                <p:oleObj name="Equation" r:id="rId19" imgW="596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994" y="5502783"/>
                        <a:ext cx="11430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709390"/>
              </p:ext>
            </p:extLst>
          </p:nvPr>
        </p:nvGraphicFramePr>
        <p:xfrm>
          <a:off x="5598795" y="5751195"/>
          <a:ext cx="936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1" imgW="444114" imgH="164957" progId="Equation.3">
                  <p:embed/>
                </p:oleObj>
              </mc:Choice>
              <mc:Fallback>
                <p:oleObj name="Equation" r:id="rId21" imgW="44411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795" y="5751195"/>
                        <a:ext cx="9366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23888" y="5599176"/>
            <a:ext cx="4759325" cy="7620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/>
              <a:t>OBE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  –2</a:t>
            </a:r>
            <a:r>
              <a:rPr lang="en-US" sz="2000" i="1" dirty="0"/>
              <a:t>b</a:t>
            </a:r>
            <a:r>
              <a:rPr lang="en-US" sz="2000" baseline="-25000" dirty="0"/>
              <a:t>1 </a:t>
            </a:r>
            <a:r>
              <a:rPr lang="en-US" sz="2000" dirty="0"/>
              <a:t>+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08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</p:spPr>
            <p:txBody>
              <a:bodyPr/>
              <a:lstStyle/>
              <a:p>
                <a:r>
                  <a:rPr lang="id-ID" b="1" dirty="0" smtClean="0">
                    <a:latin typeface="Bookman Old Style" panose="02050604050505020204" pitchFamily="18" charset="0"/>
                  </a:rPr>
                  <a:t>Teorema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Jika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adalah matriks bujur sangkar dengan dua baris proporsional atau dua kolom proporsional, maka det (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)=0.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:</a:t>
                </a:r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dari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contoh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di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atas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pertama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dan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kedua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yang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proporsional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,  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maka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nilai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determinannya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nol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b="1" dirty="0">
                    <a:latin typeface="Bookman Old Style" panose="02050604050505020204" pitchFamily="18" charset="0"/>
                  </a:rPr>
                  <a:t>Teorema 2.6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Sifat-sifat dasar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determinan: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Misalkan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dan </a:t>
                </a:r>
                <a:r>
                  <a:rPr lang="id-ID" i="1" dirty="0">
                    <a:latin typeface="Bookman Old Style" panose="02050604050505020204" pitchFamily="18" charset="0"/>
                  </a:rPr>
                  <a:t>B</a:t>
                </a:r>
                <a:r>
                  <a:rPr lang="id-ID" dirty="0">
                    <a:latin typeface="Bookman Old Style" panose="02050604050505020204" pitchFamily="18" charset="0"/>
                  </a:rPr>
                  <a:t> matriks 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x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 dan α skalar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maka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(AB) =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(A)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(B)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  <a:blipFill rotWithShape="0">
                <a:blip r:embed="rId3"/>
                <a:stretch>
                  <a:fillRect l="-485" t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12142"/>
              </p:ext>
            </p:extLst>
          </p:nvPr>
        </p:nvGraphicFramePr>
        <p:xfrm>
          <a:off x="1470660" y="2153412"/>
          <a:ext cx="2606040" cy="100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r:id="rId4" imgW="1816100" imgH="711200" progId="Equation.DSMT4">
                  <p:embed/>
                </p:oleObj>
              </mc:Choice>
              <mc:Fallback>
                <p:oleObj r:id="rId4" imgW="1816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660" y="2153412"/>
                        <a:ext cx="2606040" cy="1009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0" y="24638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21792"/>
            <a:ext cx="10058400" cy="5413248"/>
          </a:xfrm>
        </p:spPr>
        <p:txBody>
          <a:bodyPr/>
          <a:lstStyle/>
          <a:p>
            <a:pPr marL="182880" lvl="1">
              <a:spcBef>
                <a:spcPts val="900"/>
              </a:spcBef>
            </a:pPr>
            <a:r>
              <a:rPr lang="en-US" sz="2000" b="1" dirty="0"/>
              <a:t> </a:t>
            </a:r>
            <a:r>
              <a:rPr lang="id-ID" sz="2000" b="1" dirty="0"/>
              <a:t>Menghitung Determinan Menggunakan Sifat-sifat Determinan</a:t>
            </a:r>
            <a:endParaRPr lang="en-US" sz="2000" dirty="0"/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613858"/>
              </p:ext>
            </p:extLst>
          </p:nvPr>
        </p:nvGraphicFramePr>
        <p:xfrm>
          <a:off x="2288668" y="1434465"/>
          <a:ext cx="1659856" cy="110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3" imgW="1079032" imgH="710891" progId="Equation.3">
                  <p:embed/>
                </p:oleObj>
              </mc:Choice>
              <mc:Fallback>
                <p:oleObj name="Equation" r:id="rId3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668" y="1434465"/>
                        <a:ext cx="1659856" cy="1101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310569"/>
              </p:ext>
            </p:extLst>
          </p:nvPr>
        </p:nvGraphicFramePr>
        <p:xfrm>
          <a:off x="4267200" y="1353312"/>
          <a:ext cx="4088526" cy="137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5" imgW="2717800" imgH="914400" progId="Equation.DSMT4">
                  <p:embed/>
                </p:oleObj>
              </mc:Choice>
              <mc:Fallback>
                <p:oleObj r:id="rId5" imgW="27178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53312"/>
                        <a:ext cx="4088526" cy="137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7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</p:spPr>
            <p:txBody>
              <a:bodyPr/>
              <a:lstStyle/>
              <a:p>
                <a:r>
                  <a:rPr lang="en-US" b="1" dirty="0" smtClean="0"/>
                  <a:t>Determinan </a:t>
                </a:r>
                <a:r>
                  <a:rPr lang="en-US" b="1" dirty="0" err="1" smtClean="0"/>
                  <a:t>dari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matriks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𝒏𝒙𝒏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b="1" dirty="0" err="1" smtClean="0"/>
                  <a:t>didefinisikan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sebagai</a:t>
                </a:r>
                <a:r>
                  <a:rPr lang="en-US" b="1" dirty="0" smtClean="0"/>
                  <a:t>:</a:t>
                </a:r>
              </a:p>
              <a:p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Hasilkali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i="1" dirty="0">
                    <a:latin typeface="+mj-lt"/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buah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matriks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A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tanpa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ada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pengambilan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dari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baris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/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kolom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yang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sama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latin typeface="+mj-lt"/>
                  </a:rPr>
                  <a:t>Notasi</a:t>
                </a:r>
                <a:r>
                  <a:rPr lang="en-US" dirty="0">
                    <a:latin typeface="+mj-lt"/>
                  </a:rPr>
                  <a:t> : </a:t>
                </a:r>
                <a:r>
                  <a:rPr lang="en-US" dirty="0" err="1">
                    <a:latin typeface="+mj-lt"/>
                  </a:rPr>
                  <a:t>Det</a:t>
                </a:r>
                <a:r>
                  <a:rPr lang="en-US" dirty="0">
                    <a:latin typeface="+mj-lt"/>
                  </a:rPr>
                  <a:t>(A)  </a:t>
                </a:r>
                <a:r>
                  <a:rPr lang="en-US" dirty="0" err="1">
                    <a:latin typeface="+mj-lt"/>
                  </a:rPr>
                  <a:t>atau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smtClean="0">
                    <a:latin typeface="+mj-lt"/>
                  </a:rPr>
                  <a:t>|A|</a:t>
                </a:r>
              </a:p>
              <a:p>
                <a:pPr>
                  <a:buNone/>
                </a:pPr>
                <a:r>
                  <a:rPr lang="en-US" dirty="0">
                    <a:latin typeface="+mj-lt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Contoh</a:t>
                </a:r>
                <a:r>
                  <a:rPr lang="en-US" b="1" dirty="0">
                    <a:latin typeface="Bookman Old Style" panose="02050604050505020204" pitchFamily="18" charset="0"/>
                  </a:rPr>
                  <a:t> : </a:t>
                </a:r>
              </a:p>
              <a:p>
                <a:pPr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	</a:t>
                </a:r>
                <a:r>
                  <a:rPr lang="en-US" dirty="0" err="1">
                    <a:latin typeface="Bookman Old Style" panose="02050604050505020204" pitchFamily="18" charset="0"/>
                  </a:rPr>
                  <a:t>Tentukan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Determinan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matriks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r>
                  <a:rPr lang="en-US" b="1" dirty="0" err="1">
                    <a:latin typeface="Bookman Old Style" panose="02050604050505020204" pitchFamily="18" charset="0"/>
                  </a:rPr>
                  <a:t>Jawab</a:t>
                </a:r>
                <a:r>
                  <a:rPr lang="en-US" b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Menurut</a:t>
                </a:r>
                <a:r>
                  <a:rPr lang="en-US" i="1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definisi</a:t>
                </a:r>
                <a:r>
                  <a:rPr lang="en-US" i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Det</a:t>
                </a:r>
                <a:r>
                  <a:rPr lang="en-US" i="1" dirty="0">
                    <a:latin typeface="Bookman Old Style" panose="02050604050505020204" pitchFamily="18" charset="0"/>
                  </a:rPr>
                  <a:t>(A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3x3</a:t>
                </a:r>
                <a:r>
                  <a:rPr lang="en-US" i="1" dirty="0">
                    <a:latin typeface="Bookman Old Style" panose="02050604050505020204" pitchFamily="18" charset="0"/>
                  </a:rPr>
                  <a:t>) =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 smtClean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 </a:t>
                </a:r>
                <a:r>
                  <a:rPr lang="en-US" i="1" dirty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</a:t>
                </a: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  <a:blipFill rotWithShape="0">
                <a:blip r:embed="rId3"/>
                <a:stretch>
                  <a:fillRect l="-485" t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498588"/>
              </p:ext>
            </p:extLst>
          </p:nvPr>
        </p:nvGraphicFramePr>
        <p:xfrm>
          <a:off x="2179320" y="3129725"/>
          <a:ext cx="1917192" cy="107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4" imgW="1269449" imgH="710891" progId="Equation.3">
                  <p:embed/>
                </p:oleObj>
              </mc:Choice>
              <mc:Fallback>
                <p:oleObj name="Equation" r:id="rId4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320" y="3129725"/>
                        <a:ext cx="1917192" cy="1074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9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dirty="0" err="1" smtClean="0"/>
              <a:t>Atau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Bookman Old Style" panose="02050604050505020204" pitchFamily="18" charset="0"/>
              </a:rPr>
              <a:t>	</a:t>
            </a:r>
            <a:r>
              <a:rPr lang="it-IT" dirty="0">
                <a:latin typeface="Bookman Old Style" panose="02050604050505020204" pitchFamily="18" charset="0"/>
              </a:rPr>
              <a:t>Tent</a:t>
            </a:r>
            <a:r>
              <a:rPr lang="en-US" dirty="0" err="1">
                <a:latin typeface="Bookman Old Style" panose="02050604050505020204" pitchFamily="18" charset="0"/>
              </a:rPr>
              <a:t>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56784"/>
              </p:ext>
            </p:extLst>
          </p:nvPr>
        </p:nvGraphicFramePr>
        <p:xfrm>
          <a:off x="1752600" y="3930904"/>
          <a:ext cx="1995761" cy="112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30904"/>
                        <a:ext cx="1995761" cy="1128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086356" y="1120395"/>
            <a:ext cx="3561024" cy="1681241"/>
            <a:chOff x="2086356" y="1120395"/>
            <a:chExt cx="3561024" cy="1681241"/>
          </a:xfrm>
        </p:grpSpPr>
        <p:graphicFrame>
          <p:nvGraphicFramePr>
            <p:cNvPr id="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575479"/>
                </p:ext>
              </p:extLst>
            </p:nvPr>
          </p:nvGraphicFramePr>
          <p:xfrm>
            <a:off x="2086356" y="1120395"/>
            <a:ext cx="3265932" cy="1196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Equation" r:id="rId5" imgW="1943100" imgH="711200" progId="Equation.3">
                    <p:embed/>
                  </p:oleObj>
                </mc:Choice>
                <mc:Fallback>
                  <p:oleObj name="Equation" r:id="rId5" imgW="19431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6356" y="1120395"/>
                          <a:ext cx="3265932" cy="1196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2679192" y="1242315"/>
              <a:ext cx="1697736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185160" y="1242315"/>
              <a:ext cx="1784604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781806" y="1242315"/>
              <a:ext cx="1789938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2526792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3116580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3706368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8296" y="2401824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9608" y="240792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0920" y="2414016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2232" y="242011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33544" y="242620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4856" y="243230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5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91E2C5-5096-4099-AB69-AEEE624E3AF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8096" y="414528"/>
            <a:ext cx="10716768" cy="5998464"/>
          </a:xfrm>
        </p:spPr>
        <p:txBody>
          <a:bodyPr/>
          <a:lstStyle/>
          <a:p>
            <a:pPr marL="660400" indent="-660400">
              <a:buNone/>
            </a:pPr>
            <a:r>
              <a:rPr lang="en-US" sz="2000" b="1" dirty="0" err="1">
                <a:latin typeface="Bookman Old Style" panose="02050604050505020204" pitchFamily="18" charset="0"/>
              </a:rPr>
              <a:t>Determinan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dengan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ekspansi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kofaktor</a:t>
            </a:r>
            <a:endParaRPr lang="en-US" sz="20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Misalkan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err="1">
                <a:latin typeface="Bookman Old Style" panose="02050604050505020204" pitchFamily="18" charset="0"/>
              </a:rPr>
              <a:t>Beberapa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definisi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perlu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diketahui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/>
            <a:r>
              <a:rPr lang="en-US" dirty="0" err="1">
                <a:latin typeface="Bookman Old Style" panose="02050604050505020204" pitchFamily="18" charset="0"/>
              </a:rPr>
              <a:t>M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disebut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Minor- </a:t>
            </a:r>
            <a:r>
              <a:rPr lang="en-US" b="1" i="1" dirty="0" err="1">
                <a:latin typeface="Bookman Old Style" panose="02050604050505020204" pitchFamily="18" charset="0"/>
              </a:rPr>
              <a:t>ij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yaitu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menghilangkan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ke_i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-j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A.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209800" y="990600"/>
          <a:ext cx="2362200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3" imgW="1295400" imgH="939800" progId="Equation.3">
                  <p:embed/>
                </p:oleObj>
              </mc:Choice>
              <mc:Fallback>
                <p:oleObj name="Equation" r:id="rId3" imgW="12954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2362200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743200" y="4751388"/>
          <a:ext cx="1855788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1079032" imgH="710891" progId="Equation.3">
                  <p:embed/>
                </p:oleObj>
              </mc:Choice>
              <mc:Fallback>
                <p:oleObj name="Equation" r:id="rId5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51388"/>
                        <a:ext cx="1855788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000626" y="4800600"/>
          <a:ext cx="26955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1625400" imgH="711000" progId="Equation.3">
                  <p:embed/>
                </p:oleObj>
              </mc:Choice>
              <mc:Fallback>
                <p:oleObj name="Equation" r:id="rId7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6" y="4800600"/>
                        <a:ext cx="26955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200400" y="4800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 rot="5400000">
            <a:off x="3759200" y="51689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2735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nimBg="1"/>
      <p:bldP spid="716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/>
              <a:t>MA-1223 Aljabar Linear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8DD4D-0825-41AA-889B-DC7DB459F63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591947"/>
            <a:ext cx="8966200" cy="5540629"/>
          </a:xfrm>
        </p:spPr>
        <p:txBody>
          <a:bodyPr>
            <a:normAutofit/>
          </a:bodyPr>
          <a:lstStyle/>
          <a:p>
            <a:pPr marL="660400" indent="-660400"/>
            <a:r>
              <a:rPr lang="sv-SE" dirty="0">
                <a:latin typeface="Bookman Old Style" panose="02050604050505020204" pitchFamily="18" charset="0"/>
              </a:rPr>
              <a:t>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dinamakan </a:t>
            </a:r>
            <a:r>
              <a:rPr lang="sv-SE" b="1" dirty="0">
                <a:latin typeface="Bookman Old Style" panose="02050604050505020204" pitchFamily="18" charset="0"/>
              </a:rPr>
              <a:t>kofaktor -</a:t>
            </a:r>
            <a:r>
              <a:rPr lang="sv-SE" b="1" i="1" dirty="0">
                <a:latin typeface="Bookman Old Style" panose="02050604050505020204" pitchFamily="18" charset="0"/>
              </a:rPr>
              <a:t> ij</a:t>
            </a:r>
            <a:r>
              <a:rPr lang="sv-SE" b="1" dirty="0">
                <a:latin typeface="Bookman Old Style" panose="02050604050505020204" pitchFamily="18" charset="0"/>
              </a:rPr>
              <a:t> </a:t>
            </a:r>
            <a:r>
              <a:rPr lang="sv-SE" dirty="0">
                <a:latin typeface="Bookman Old Style" panose="02050604050505020204" pitchFamily="18" charset="0"/>
              </a:rPr>
              <a:t>yaitu 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i+j </a:t>
            </a:r>
            <a:r>
              <a:rPr lang="sv-SE" dirty="0" smtClean="0">
                <a:latin typeface="Bookman Old Style" panose="02050604050505020204" pitchFamily="18" charset="0"/>
              </a:rPr>
              <a:t>M</a:t>
            </a:r>
            <a:r>
              <a:rPr lang="sv-SE" i="1" baseline="-25000" dirty="0" smtClean="0">
                <a:latin typeface="Bookman Old Style" panose="02050604050505020204" pitchFamily="18" charset="0"/>
              </a:rPr>
              <a:t>ij</a:t>
            </a:r>
            <a:endParaRPr lang="sv-SE" b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</a:t>
            </a:r>
          </a:p>
          <a:p>
            <a:pPr marL="660400" indent="-660400">
              <a:buNone/>
            </a:pPr>
            <a:r>
              <a:rPr lang="sv-SE" i="1" dirty="0">
                <a:latin typeface="Bookman Old Style" panose="02050604050505020204" pitchFamily="18" charset="0"/>
              </a:rPr>
              <a:t>                      </a:t>
            </a:r>
          </a:p>
          <a:p>
            <a:pPr marL="660400" indent="-660400">
              <a:buNone/>
            </a:pP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endParaRPr lang="sv-SE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r>
              <a:rPr lang="sv-SE" dirty="0" smtClean="0">
                <a:latin typeface="Bookman Old Style" panose="02050604050505020204" pitchFamily="18" charset="0"/>
              </a:rPr>
              <a:t>sehingga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                        C</a:t>
            </a:r>
            <a:r>
              <a:rPr lang="sv-SE" baseline="-25000" dirty="0">
                <a:latin typeface="Bookman Old Style" panose="02050604050505020204" pitchFamily="18" charset="0"/>
              </a:rPr>
              <a:t>12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1+2 </a:t>
            </a:r>
            <a:r>
              <a:rPr lang="sv-SE" dirty="0">
                <a:latin typeface="Bookman Old Style" panose="02050604050505020204" pitchFamily="18" charset="0"/>
              </a:rPr>
              <a:t>M</a:t>
            </a:r>
            <a:r>
              <a:rPr lang="sv-SE" i="1" baseline="-25000" dirty="0">
                <a:latin typeface="Bookman Old Style" panose="02050604050505020204" pitchFamily="18" charset="0"/>
              </a:rPr>
              <a:t>12</a:t>
            </a: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 			</a:t>
            </a:r>
            <a:endParaRPr lang="en-US" i="1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i="1" dirty="0" smtClean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 </a:t>
            </a:r>
            <a:r>
              <a:rPr lang="en-US" dirty="0">
                <a:latin typeface="Bookman Old Style" panose="02050604050505020204" pitchFamily="18" charset="0"/>
              </a:rPr>
              <a:t>(– 1)</a:t>
            </a:r>
            <a:r>
              <a:rPr lang="en-US" baseline="30000" dirty="0">
                <a:latin typeface="Bookman Old Style" panose="02050604050505020204" pitchFamily="18" charset="0"/>
              </a:rPr>
              <a:t>3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.2  </a:t>
            </a:r>
          </a:p>
          <a:p>
            <a:pPr marL="660400" indent="-660400">
              <a:buNone/>
            </a:pPr>
            <a:r>
              <a:rPr lang="en-US" dirty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</a:t>
            </a:r>
            <a:r>
              <a:rPr lang="en-US" dirty="0">
                <a:latin typeface="Bookman Old Style" panose="02050604050505020204" pitchFamily="18" charset="0"/>
              </a:rPr>
              <a:t>– 2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sz="2400" i="1" baseline="-25000" dirty="0">
              <a:latin typeface="Bookman Old Style" panose="02050604050505020204" pitchFamily="18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672"/>
              </p:ext>
            </p:extLst>
          </p:nvPr>
        </p:nvGraphicFramePr>
        <p:xfrm>
          <a:off x="3509582" y="3639694"/>
          <a:ext cx="2176780" cy="73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582" y="3639694"/>
                        <a:ext cx="2176780" cy="737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18826"/>
              </p:ext>
            </p:extLst>
          </p:nvPr>
        </p:nvGraphicFramePr>
        <p:xfrm>
          <a:off x="2097088" y="1369124"/>
          <a:ext cx="1941512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1117440" imgH="711000" progId="Equation.3">
                  <p:embed/>
                </p:oleObj>
              </mc:Choice>
              <mc:Fallback>
                <p:oleObj name="Equation" r:id="rId5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1369124"/>
                        <a:ext cx="1941512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172200" y="1371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15001" y="1295401"/>
          <a:ext cx="194151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1117440" imgH="711000" progId="Equation.3">
                  <p:embed/>
                </p:oleObj>
              </mc:Choice>
              <mc:Fallback>
                <p:oleObj name="Equation" r:id="rId7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1295401"/>
                        <a:ext cx="1941513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40214" y="1762126"/>
          <a:ext cx="1093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4" y="1762126"/>
                        <a:ext cx="10937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 rot="5400000">
            <a:off x="6286500" y="17526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45400" y="1524000"/>
          <a:ext cx="10556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583920" imgH="457200" progId="Equation.3">
                  <p:embed/>
                </p:oleObj>
              </mc:Choice>
              <mc:Fallback>
                <p:oleObj name="Equation" r:id="rId11" imgW="583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1524000"/>
                        <a:ext cx="105568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2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DC743-3CF7-46FA-BC69-327013CB66D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136" y="451103"/>
            <a:ext cx="10972800" cy="566077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Secara umum, cara menghitung determinan dengan ekspansi kofaktor :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ke-</a:t>
            </a:r>
            <a:r>
              <a:rPr lang="en-US" i="1" dirty="0" err="1">
                <a:latin typeface="Bookman Old Style" panose="02050604050505020204" pitchFamily="18" charset="0"/>
              </a:rPr>
              <a:t>i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</a:t>
            </a:r>
            <a:r>
              <a:rPr lang="en-US" i="1" dirty="0">
                <a:latin typeface="Bookman Old Style" panose="02050604050505020204" pitchFamily="18" charset="0"/>
              </a:rPr>
              <a:t>j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1j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b="1" dirty="0">
                <a:latin typeface="Bookman Old Style" panose="02050604050505020204" pitchFamily="18" charset="0"/>
              </a:rPr>
              <a:t>Contoh 6 :</a:t>
            </a:r>
            <a:endParaRPr lang="sv-SE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	Hitunglah Det(A) dengan ekspansi kofaktor 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586417"/>
              </p:ext>
            </p:extLst>
          </p:nvPr>
        </p:nvGraphicFramePr>
        <p:xfrm>
          <a:off x="975743" y="3696082"/>
          <a:ext cx="1743074" cy="109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1129810" imgH="710891" progId="Equation.3">
                  <p:embed/>
                </p:oleObj>
              </mc:Choice>
              <mc:Fallback>
                <p:oleObj name="Equation" r:id="rId3" imgW="112981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43" y="3696082"/>
                        <a:ext cx="1743074" cy="1098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67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CCEF-8493-4F19-928F-D41046C4B70F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480" y="548639"/>
            <a:ext cx="10838688" cy="560832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Misalkan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i="1" baseline="-25000" dirty="0">
                <a:latin typeface="Bookman Old Style" panose="02050604050505020204" pitchFamily="18" charset="0"/>
              </a:rPr>
              <a:t>n </a:t>
            </a:r>
            <a:r>
              <a:rPr lang="en-US" baseline="-25000" dirty="0">
                <a:latin typeface="Bookman Old Style" panose="02050604050505020204" pitchFamily="18" charset="0"/>
              </a:rPr>
              <a:t>x </a:t>
            </a:r>
            <a:r>
              <a:rPr lang="en-US" i="1" baseline="-25000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aij</a:t>
            </a:r>
            <a:r>
              <a:rPr lang="en-US" dirty="0">
                <a:latin typeface="Bookman Old Style" panose="02050604050505020204" pitchFamily="18" charset="0"/>
              </a:rPr>
              <a:t>, 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maka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matriks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kofaktor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A.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Transpos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ini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adjoin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A,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adj</a:t>
            </a:r>
            <a:r>
              <a:rPr lang="en-US" dirty="0">
                <a:latin typeface="Bookman Old Style" panose="02050604050505020204" pitchFamily="18" charset="0"/>
              </a:rPr>
              <a:t>(A).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792294"/>
              </p:ext>
            </p:extLst>
          </p:nvPr>
        </p:nvGraphicFramePr>
        <p:xfrm>
          <a:off x="2379665" y="1126681"/>
          <a:ext cx="2448368" cy="140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638300" imgH="939800" progId="Equation.3">
                  <p:embed/>
                </p:oleObj>
              </mc:Choice>
              <mc:Fallback>
                <p:oleObj name="Equation" r:id="rId3" imgW="16383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5" y="1126681"/>
                        <a:ext cx="2448368" cy="1408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715085"/>
              </p:ext>
            </p:extLst>
          </p:nvPr>
        </p:nvGraphicFramePr>
        <p:xfrm>
          <a:off x="1953768" y="4572002"/>
          <a:ext cx="1606296" cy="40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768" y="4572002"/>
                        <a:ext cx="1606296" cy="402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380505"/>
              </p:ext>
            </p:extLst>
          </p:nvPr>
        </p:nvGraphicFramePr>
        <p:xfrm>
          <a:off x="3629914" y="4114801"/>
          <a:ext cx="1996669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1371600" imgH="939800" progId="Equation.3">
                  <p:embed/>
                </p:oleObj>
              </mc:Choice>
              <mc:Fallback>
                <p:oleObj name="Equation" r:id="rId7" imgW="13716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914" y="4114801"/>
                        <a:ext cx="1996669" cy="137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02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536" y="487680"/>
            <a:ext cx="10058400" cy="5498592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–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Determinan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r>
              <a:rPr lang="id-ID" b="1" dirty="0"/>
              <a:t>Teorema </a:t>
            </a:r>
            <a:endParaRPr lang="en-US" dirty="0"/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matriks bujur sangkar maka: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i) 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mempunyai sebuah baris nol atau sebuah kolom nol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= 0.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ii)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)=det(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baseline="30000" dirty="0">
                <a:latin typeface="Bookman Old Style" panose="02050604050505020204" pitchFamily="18" charset="0"/>
              </a:rPr>
              <a:t>T</a:t>
            </a:r>
            <a:r>
              <a:rPr lang="id-ID" dirty="0" smtClean="0">
                <a:latin typeface="Bookman Old Style" panose="02050604050505020204" pitchFamily="18" charset="0"/>
              </a:rPr>
              <a:t>)</a:t>
            </a: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id-ID" b="1" dirty="0">
                <a:latin typeface="Bookman Old Style" panose="02050604050505020204" pitchFamily="18" charset="0"/>
              </a:rPr>
              <a:t>Teorema 2.3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adalah suatu matriks segitiga nxn (segitiga atas,segitiga bawah, atau diagonal)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adalah hasil kali anggota-anggota pada diagonal utamanya, yaitu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 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 err="1" smtClean="0">
                <a:latin typeface="Bookman Old Style" panose="02050604050505020204" pitchFamily="18" charset="0"/>
              </a:rPr>
              <a:t>Latihan</a:t>
            </a:r>
            <a:r>
              <a:rPr lang="en-US" b="1" dirty="0" smtClean="0">
                <a:latin typeface="Bookman Old Style" panose="02050604050505020204" pitchFamily="18" charset="0"/>
              </a:rPr>
              <a:t>: </a:t>
            </a:r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–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ini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207264" y="-48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27198"/>
              </p:ext>
            </p:extLst>
          </p:nvPr>
        </p:nvGraphicFramePr>
        <p:xfrm>
          <a:off x="2877312" y="3657600"/>
          <a:ext cx="1959356" cy="35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1270000" imgH="228600" progId="Equation.DSMT4">
                  <p:embed/>
                </p:oleObj>
              </mc:Choice>
              <mc:Fallback>
                <p:oleObj r:id="rId3" imgW="1270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12" y="3657600"/>
                        <a:ext cx="1959356" cy="353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8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137</TotalTime>
  <Words>389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Cambria Math</vt:lpstr>
      <vt:lpstr>Century Gothic</vt:lpstr>
      <vt:lpstr>Garamond</vt:lpstr>
      <vt:lpstr>Wingdings</vt:lpstr>
      <vt:lpstr>Savon</vt:lpstr>
      <vt:lpstr>Microsoft Equation 3.0</vt:lpstr>
      <vt:lpstr>Equation.DSMT4</vt:lpstr>
      <vt:lpstr>determinan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</dc:title>
  <dc:creator>Inne Novita Sari</dc:creator>
  <cp:lastModifiedBy>Inne Novita Sari</cp:lastModifiedBy>
  <cp:revision>1</cp:revision>
  <dcterms:created xsi:type="dcterms:W3CDTF">2013-09-29T13:02:20Z</dcterms:created>
  <dcterms:modified xsi:type="dcterms:W3CDTF">2013-09-29T15:20:15Z</dcterms:modified>
</cp:coreProperties>
</file>