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0"/>
  </p:notesMasterIdLst>
  <p:sldIdLst>
    <p:sldId id="377" r:id="rId2"/>
    <p:sldId id="257" r:id="rId3"/>
    <p:sldId id="309" r:id="rId4"/>
    <p:sldId id="310" r:id="rId5"/>
    <p:sldId id="311" r:id="rId6"/>
    <p:sldId id="331" r:id="rId7"/>
    <p:sldId id="332" r:id="rId8"/>
    <p:sldId id="312" r:id="rId9"/>
    <p:sldId id="313" r:id="rId10"/>
    <p:sldId id="314" r:id="rId11"/>
    <p:sldId id="335" r:id="rId12"/>
    <p:sldId id="337" r:id="rId13"/>
    <p:sldId id="336" r:id="rId14"/>
    <p:sldId id="338" r:id="rId15"/>
    <p:sldId id="339" r:id="rId16"/>
    <p:sldId id="333" r:id="rId17"/>
    <p:sldId id="340" r:id="rId18"/>
    <p:sldId id="341" r:id="rId19"/>
    <p:sldId id="342" r:id="rId20"/>
    <p:sldId id="343" r:id="rId21"/>
    <p:sldId id="344" r:id="rId22"/>
    <p:sldId id="345" r:id="rId23"/>
    <p:sldId id="374" r:id="rId24"/>
    <p:sldId id="346" r:id="rId25"/>
    <p:sldId id="347" r:id="rId26"/>
    <p:sldId id="348" r:id="rId27"/>
    <p:sldId id="349" r:id="rId28"/>
    <p:sldId id="350" r:id="rId29"/>
    <p:sldId id="353" r:id="rId30"/>
    <p:sldId id="351" r:id="rId31"/>
    <p:sldId id="352" r:id="rId32"/>
    <p:sldId id="354" r:id="rId33"/>
    <p:sldId id="355" r:id="rId34"/>
    <p:sldId id="357" r:id="rId35"/>
    <p:sldId id="359" r:id="rId36"/>
    <p:sldId id="360" r:id="rId37"/>
    <p:sldId id="370" r:id="rId38"/>
    <p:sldId id="371" r:id="rId39"/>
    <p:sldId id="362" r:id="rId40"/>
    <p:sldId id="363" r:id="rId41"/>
    <p:sldId id="366" r:id="rId42"/>
    <p:sldId id="367" r:id="rId43"/>
    <p:sldId id="375" r:id="rId44"/>
    <p:sldId id="368" r:id="rId45"/>
    <p:sldId id="369" r:id="rId46"/>
    <p:sldId id="372" r:id="rId47"/>
    <p:sldId id="373" r:id="rId48"/>
    <p:sldId id="376" r:id="rId49"/>
  </p:sldIdLst>
  <p:sldSz cx="9906000" cy="6858000" type="A4"/>
  <p:notesSz cx="6858000" cy="9144000"/>
  <p:defaultTextStyle>
    <a:defPPr>
      <a:defRPr lang="en-US"/>
    </a:defPPr>
    <a:lvl1pPr marL="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0000CC"/>
    <a:srgbClr val="00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75" autoAdjust="0"/>
    <p:restoredTop sz="94671" autoAdjust="0"/>
  </p:normalViewPr>
  <p:slideViewPr>
    <p:cSldViewPr>
      <p:cViewPr varScale="1">
        <p:scale>
          <a:sx n="47" d="100"/>
          <a:sy n="47" d="100"/>
        </p:scale>
        <p:origin x="-1050" y="-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F612-6D27-482E-8754-02DF9E97D08F}" type="datetimeFigureOut">
              <a:rPr lang="en-US" smtClean="0"/>
              <a:pPr/>
              <a:t>10/1/2012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183A-B7AA-416C-8ACE-B14E6DAC92C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028885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9740900" y="3048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906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8496" y="6391657"/>
            <a:ext cx="9569196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85900" y="2819400"/>
            <a:ext cx="69342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10/1/2012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68402" y="2420112"/>
            <a:ext cx="9569196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65100" y="152400"/>
            <a:ext cx="9569196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622800" y="2115312"/>
            <a:ext cx="6604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725162" y="2209800"/>
            <a:ext cx="455676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705350" y="2199451"/>
            <a:ext cx="4953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42950" y="381000"/>
            <a:ext cx="84201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10/1/2012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594600" y="0"/>
            <a:ext cx="2311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906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8496" y="6391657"/>
            <a:ext cx="9569196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65100" y="155448"/>
            <a:ext cx="9569196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617212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7409688" y="2925763"/>
            <a:ext cx="6604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7512050" y="3020251"/>
            <a:ext cx="455676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92238" y="3009902"/>
            <a:ext cx="495300" cy="441325"/>
          </a:xfrm>
        </p:spPr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304800"/>
            <a:ext cx="70993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10/1/2012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7350" y="304802"/>
            <a:ext cx="156845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10/1/2012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5162" y="1026373"/>
            <a:ext cx="495300" cy="441325"/>
          </a:xfrm>
        </p:spPr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26898" y="1527048"/>
            <a:ext cx="921258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9740900" y="1905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65100" y="2286000"/>
            <a:ext cx="9569196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68402" y="142352"/>
            <a:ext cx="9569196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2461" y="2743200"/>
            <a:ext cx="7020189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58496" y="6391657"/>
            <a:ext cx="9569196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65100" y="152400"/>
            <a:ext cx="9569196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10/1/2012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65100" y="2438400"/>
            <a:ext cx="9569196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622800" y="2115312"/>
            <a:ext cx="6604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725162" y="2209800"/>
            <a:ext cx="455676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05350" y="2199451"/>
            <a:ext cx="4953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533400"/>
            <a:ext cx="84201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898" y="228600"/>
            <a:ext cx="92456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3800" y="6409944"/>
            <a:ext cx="3298698" cy="365760"/>
          </a:xfrm>
        </p:spPr>
        <p:txBody>
          <a:bodyPr/>
          <a:lstStyle/>
          <a:p>
            <a:fld id="{88E63CD8-6433-4C66-B936-93DCABD65143}" type="datetimeFigureOut">
              <a:rPr lang="en-US" smtClean="0"/>
              <a:pPr/>
              <a:t>10/1/2012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943337" y="1575653"/>
            <a:ext cx="9664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26898" y="1371600"/>
            <a:ext cx="437515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5200650" y="1371600"/>
            <a:ext cx="437515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953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906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974090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65100" y="1371600"/>
            <a:ext cx="9569196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58083" y="6391656"/>
            <a:ext cx="9569196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6898" y="1524000"/>
            <a:ext cx="4376870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190608" y="1524000"/>
            <a:ext cx="4378590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10/1/2012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0200" y="6409944"/>
            <a:ext cx="387985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65100" y="1280160"/>
            <a:ext cx="9569196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65100" y="155448"/>
            <a:ext cx="9569196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26898" y="2471383"/>
            <a:ext cx="4378452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5200650" y="2471383"/>
            <a:ext cx="437515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622800" y="956036"/>
            <a:ext cx="6604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725162" y="1050524"/>
            <a:ext cx="455676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705350" y="1042417"/>
            <a:ext cx="495300" cy="441325"/>
          </a:xfrm>
        </p:spPr>
        <p:txBody>
          <a:bodyPr/>
          <a:lstStyle>
            <a:lvl1pPr algn="ctr">
              <a:defRPr/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10/1/2012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705350" y="1036021"/>
            <a:ext cx="495300" cy="441325"/>
          </a:xfrm>
        </p:spPr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906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974090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8496" y="6391657"/>
            <a:ext cx="9569196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5100" y="158496"/>
            <a:ext cx="9569196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10/1/2012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622800" y="6324600"/>
            <a:ext cx="6604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65100" y="152400"/>
            <a:ext cx="9569196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974090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906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65100" y="609600"/>
            <a:ext cx="29718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50" y="914400"/>
            <a:ext cx="255905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12750" y="1981201"/>
            <a:ext cx="255905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65100" y="152400"/>
            <a:ext cx="9569196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65100" y="533400"/>
            <a:ext cx="9569196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384550" y="685800"/>
            <a:ext cx="61087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403350" y="228600"/>
            <a:ext cx="6604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505712" y="323088"/>
            <a:ext cx="455676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85900" y="312739"/>
            <a:ext cx="4953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61798" y="6388386"/>
            <a:ext cx="9569196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10/1/2012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6898" y="6410848"/>
            <a:ext cx="3665220" cy="365760"/>
          </a:xfrm>
        </p:spPr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65100" y="533400"/>
            <a:ext cx="9569196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974090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65100" y="152400"/>
            <a:ext cx="9569196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65100" y="609600"/>
            <a:ext cx="29718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65100" y="155448"/>
            <a:ext cx="9569196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403350" y="228600"/>
            <a:ext cx="6604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505712" y="323088"/>
            <a:ext cx="455676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85900" y="312739"/>
            <a:ext cx="495300" cy="441325"/>
          </a:xfrm>
        </p:spPr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0406" y="5029200"/>
            <a:ext cx="635635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50406" y="609600"/>
            <a:ext cx="635635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2750" y="990600"/>
            <a:ext cx="26416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61798" y="6388386"/>
            <a:ext cx="9569196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0498" y="6404984"/>
            <a:ext cx="3298698" cy="365760"/>
          </a:xfrm>
        </p:spPr>
        <p:txBody>
          <a:bodyPr/>
          <a:lstStyle/>
          <a:p>
            <a:fld id="{88E63CD8-6433-4C66-B936-93DCABD65143}" type="datetimeFigureOut">
              <a:rPr lang="en-US" smtClean="0"/>
              <a:pPr/>
              <a:t>10/1/2012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6898" y="6410848"/>
            <a:ext cx="3883152" cy="36576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9906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974090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61798" y="6388386"/>
            <a:ext cx="9569196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273800" y="6404984"/>
            <a:ext cx="3298698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10/1/2012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30200" y="6410848"/>
            <a:ext cx="387985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65100" y="155448"/>
            <a:ext cx="9569196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65100" y="1276743"/>
            <a:ext cx="9569196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622800" y="956036"/>
            <a:ext cx="6604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725162" y="1050524"/>
            <a:ext cx="455676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705350" y="1040175"/>
            <a:ext cx="4953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26898" y="228600"/>
            <a:ext cx="92456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26898" y="1524000"/>
            <a:ext cx="92456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Sri Nurhayati, MT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Linked List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571612"/>
            <a:ext cx="8832850" cy="757230"/>
          </a:xfrm>
        </p:spPr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sz="3600" b="1" dirty="0" smtClean="0"/>
              <a:t>- </a:t>
            </a:r>
            <a:r>
              <a:rPr lang="en-US" sz="3600" b="1" dirty="0" err="1" smtClean="0"/>
              <a:t>Jika</a:t>
            </a:r>
            <a:r>
              <a:rPr lang="en-US" sz="3600" b="1" dirty="0" smtClean="0"/>
              <a:t> List </a:t>
            </a:r>
            <a:r>
              <a:rPr lang="en-US" sz="3600" b="1" dirty="0" err="1" smtClean="0"/>
              <a:t>kosong</a:t>
            </a:r>
            <a:r>
              <a:rPr lang="en-US" sz="3600" b="1" dirty="0" smtClean="0"/>
              <a:t> {</a:t>
            </a:r>
            <a:r>
              <a:rPr lang="en-US" sz="3600" b="1" dirty="0" err="1" smtClean="0">
                <a:solidFill>
                  <a:srgbClr val="FF0000"/>
                </a:solidFill>
              </a:rPr>
              <a:t>awal</a:t>
            </a:r>
            <a:r>
              <a:rPr lang="en-US" sz="3600" b="1" dirty="0" smtClean="0">
                <a:solidFill>
                  <a:srgbClr val="FF0000"/>
                </a:solidFill>
              </a:rPr>
              <a:t> = nil</a:t>
            </a:r>
            <a:r>
              <a:rPr lang="en-US" sz="3600" b="1" dirty="0" smtClean="0"/>
              <a:t>}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3384550" y="2819399"/>
            <a:ext cx="1568450" cy="685800"/>
            <a:chOff x="3384550" y="2819399"/>
            <a:chExt cx="1568450" cy="685800"/>
          </a:xfrm>
        </p:grpSpPr>
        <p:sp>
          <p:nvSpPr>
            <p:cNvPr id="5" name="Rectangle 4"/>
            <p:cNvSpPr/>
            <p:nvPr/>
          </p:nvSpPr>
          <p:spPr>
            <a:xfrm>
              <a:off x="3384550" y="2819399"/>
              <a:ext cx="1568450" cy="684781"/>
            </a:xfrm>
            <a:prstGeom prst="rect">
              <a:avLst/>
            </a:prstGeom>
            <a:ln w="28575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4120469" y="3161787"/>
              <a:ext cx="684781" cy="2043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7" name="Straight Connector 6"/>
          <p:cNvCxnSpPr/>
          <p:nvPr/>
        </p:nvCxnSpPr>
        <p:spPr>
          <a:xfrm rot="5400000">
            <a:off x="4365539" y="2916719"/>
            <a:ext cx="684781" cy="490141"/>
          </a:xfrm>
          <a:prstGeom prst="line">
            <a:avLst/>
          </a:prstGeom>
          <a:ln w="28575">
            <a:solidFill>
              <a:srgbClr val="0066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1320800" y="2895599"/>
            <a:ext cx="1981200" cy="584775"/>
            <a:chOff x="914400" y="2895600"/>
            <a:chExt cx="1828800" cy="584775"/>
          </a:xfrm>
        </p:grpSpPr>
        <p:sp>
          <p:nvSpPr>
            <p:cNvPr id="9" name="TextBox 8"/>
            <p:cNvSpPr txBox="1"/>
            <p:nvPr/>
          </p:nvSpPr>
          <p:spPr>
            <a:xfrm>
              <a:off x="914400" y="289560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solidFill>
                    <a:srgbClr val="FF0000"/>
                  </a:solidFill>
                </a:rPr>
                <a:t>baru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1981200" y="3200400"/>
              <a:ext cx="7620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3384550" y="3809999"/>
            <a:ext cx="1568450" cy="685800"/>
            <a:chOff x="1752600" y="3352800"/>
            <a:chExt cx="1219200" cy="534194"/>
          </a:xfrm>
        </p:grpSpPr>
        <p:sp>
          <p:nvSpPr>
            <p:cNvPr id="12" name="Rectangle 11"/>
            <p:cNvSpPr/>
            <p:nvPr/>
          </p:nvSpPr>
          <p:spPr>
            <a:xfrm>
              <a:off x="1752600" y="3352800"/>
              <a:ext cx="12192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400000">
              <a:off x="2324100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251460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1320800" y="3886199"/>
            <a:ext cx="1981200" cy="584775"/>
            <a:chOff x="914400" y="2895600"/>
            <a:chExt cx="1828800" cy="584775"/>
          </a:xfrm>
        </p:grpSpPr>
        <p:sp>
          <p:nvSpPr>
            <p:cNvPr id="16" name="TextBox 15"/>
            <p:cNvSpPr txBox="1"/>
            <p:nvPr/>
          </p:nvSpPr>
          <p:spPr>
            <a:xfrm>
              <a:off x="914400" y="289560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baru</a:t>
              </a:r>
              <a:endParaRPr lang="en-US" sz="3200" dirty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1981200" y="3200400"/>
              <a:ext cx="76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3714750" y="3886199"/>
            <a:ext cx="57785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</a:rPr>
              <a:t>1</a:t>
            </a:r>
            <a:endParaRPr lang="en-US" sz="2800" b="1" dirty="0">
              <a:solidFill>
                <a:srgbClr val="0000CC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320800" y="5334000"/>
            <a:ext cx="3632200" cy="685800"/>
            <a:chOff x="1371600" y="5029200"/>
            <a:chExt cx="3352800" cy="685800"/>
          </a:xfrm>
        </p:grpSpPr>
        <p:grpSp>
          <p:nvGrpSpPr>
            <p:cNvPr id="20" name="Group 19"/>
            <p:cNvGrpSpPr/>
            <p:nvPr/>
          </p:nvGrpSpPr>
          <p:grpSpPr>
            <a:xfrm>
              <a:off x="3276600" y="5029200"/>
              <a:ext cx="1447800" cy="685800"/>
              <a:chOff x="1752600" y="3352800"/>
              <a:chExt cx="1219200" cy="534194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/>
          </p:nvGrpSpPr>
          <p:grpSpPr>
            <a:xfrm>
              <a:off x="1371600" y="5105400"/>
              <a:ext cx="1828800" cy="584775"/>
              <a:chOff x="914400" y="2895600"/>
              <a:chExt cx="1828800" cy="584775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914400" y="2895600"/>
                <a:ext cx="1066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baru</a:t>
                </a:r>
                <a:endParaRPr lang="en-US" sz="3200" dirty="0"/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>
                <a:off x="1981200" y="3200400"/>
                <a:ext cx="7620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7" name="TextBox 26"/>
            <p:cNvSpPr txBox="1"/>
            <p:nvPr/>
          </p:nvSpPr>
          <p:spPr>
            <a:xfrm>
              <a:off x="3581400" y="5115580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320800" y="46482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awal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00600" y="44958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6600"/>
                </a:solidFill>
              </a:rPr>
              <a:t>akhir</a:t>
            </a:r>
            <a:endParaRPr lang="en-US" sz="3200" dirty="0">
              <a:solidFill>
                <a:srgbClr val="006600"/>
              </a:solidFill>
            </a:endParaRPr>
          </a:p>
        </p:txBody>
      </p:sp>
      <p:cxnSp>
        <p:nvCxnSpPr>
          <p:cNvPr id="33" name="Shape 32"/>
          <p:cNvCxnSpPr>
            <a:endCxn id="21" idx="0"/>
          </p:cNvCxnSpPr>
          <p:nvPr/>
        </p:nvCxnSpPr>
        <p:spPr>
          <a:xfrm>
            <a:off x="2311400" y="4953000"/>
            <a:ext cx="1857375" cy="381000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" name="Content Placeholder 2"/>
          <p:cNvSpPr txBox="1">
            <a:spLocks/>
          </p:cNvSpPr>
          <p:nvPr/>
        </p:nvSpPr>
        <p:spPr>
          <a:xfrm>
            <a:off x="5638800" y="2438400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FF0000"/>
                </a:solidFill>
              </a:rPr>
              <a:t>a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lloc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baru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5638800" y="3048000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006600"/>
                </a:solidFill>
              </a:rPr>
              <a:t>b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aru</a:t>
            </a:r>
            <a:r>
              <a:rPr lang="en-US" sz="3600" b="1" dirty="0" smtClean="0">
                <a:solidFill>
                  <a:srgbClr val="006600"/>
                </a:solidFill>
              </a:rPr>
              <a:t> </a:t>
            </a:r>
            <a:r>
              <a:rPr lang="en-US" sz="3600" b="1" dirty="0" smtClean="0">
                <a:solidFill>
                  <a:srgbClr val="006600"/>
                </a:solidFill>
                <a:sym typeface="Wingdings" pitchFamily="2" charset="2"/>
              </a:rPr>
              <a:t> nil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5638800" y="3810000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smtClean="0">
                <a:solidFill>
                  <a:srgbClr val="0000CC"/>
                </a:solidFill>
              </a:rPr>
              <a:t>b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ea typeface="+mn-ea"/>
                <a:cs typeface="+mn-cs"/>
              </a:rPr>
              <a:t>aru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</a:rPr>
              <a:t>↑.info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sym typeface="Wingdings" pitchFamily="2" charset="2"/>
              </a:rPr>
              <a:t> 1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5715000" y="5029200"/>
            <a:ext cx="31242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FF0000"/>
                </a:solidFill>
              </a:rPr>
              <a:t>awal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Wingdings" pitchFamily="2" charset="2"/>
              </a:rPr>
              <a:t> </a:t>
            </a:r>
            <a:r>
              <a:rPr lang="en-US" sz="3600" b="1" dirty="0" err="1" smtClean="0">
                <a:solidFill>
                  <a:srgbClr val="FF0000"/>
                </a:solidFill>
                <a:sym typeface="Wingdings" pitchFamily="2" charset="2"/>
              </a:rPr>
              <a:t>baru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3" name="Content Placeholder 2"/>
          <p:cNvSpPr txBox="1">
            <a:spLocks/>
          </p:cNvSpPr>
          <p:nvPr/>
        </p:nvSpPr>
        <p:spPr>
          <a:xfrm>
            <a:off x="5715000" y="5638800"/>
            <a:ext cx="3124200" cy="685800"/>
          </a:xfrm>
          <a:prstGeom prst="rect">
            <a:avLst/>
          </a:prstGeom>
        </p:spPr>
        <p:txBody>
          <a:bodyPr vert="horz" lIns="91419" tIns="45709" rIns="91419" bIns="45709">
            <a:normAutofit fontScale="92500"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006600"/>
                </a:solidFill>
              </a:rPr>
              <a:t>akhir</a:t>
            </a:r>
            <a:r>
              <a:rPr lang="en-US" sz="3600" b="1" dirty="0" smtClean="0">
                <a:solidFill>
                  <a:srgbClr val="006600"/>
                </a:solidFill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sym typeface="Wingdings" pitchFamily="2" charset="2"/>
              </a:rPr>
              <a:t> </a:t>
            </a:r>
            <a:r>
              <a:rPr lang="en-US" sz="3600" b="1" dirty="0" err="1" smtClean="0">
                <a:solidFill>
                  <a:srgbClr val="006600"/>
                </a:solidFill>
                <a:sym typeface="Wingdings" pitchFamily="2" charset="2"/>
              </a:rPr>
              <a:t>baru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cxnSp>
        <p:nvCxnSpPr>
          <p:cNvPr id="68" name="Shape 67"/>
          <p:cNvCxnSpPr/>
          <p:nvPr/>
        </p:nvCxnSpPr>
        <p:spPr>
          <a:xfrm rot="10800000" flipV="1">
            <a:off x="4343400" y="4800600"/>
            <a:ext cx="454025" cy="545812"/>
          </a:xfrm>
          <a:prstGeom prst="bentConnector2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8" grpId="0"/>
      <p:bldP spid="30" grpId="0"/>
      <p:bldP spid="31" grpId="0"/>
      <p:bldP spid="39" grpId="0"/>
      <p:bldP spid="40" grpId="0"/>
      <p:bldP spid="41" grpId="0"/>
      <p:bldP spid="42" grpId="0"/>
      <p:bldP spid="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28736"/>
            <a:ext cx="8832850" cy="762000"/>
          </a:xfrm>
        </p:spPr>
        <p:txBody>
          <a:bodyPr>
            <a:normAutofit/>
          </a:bodyPr>
          <a:lstStyle/>
          <a:p>
            <a:pPr marL="0" lvl="2" indent="0">
              <a:spcBef>
                <a:spcPts val="700"/>
              </a:spcBef>
              <a:buSzPct val="60000"/>
              <a:buNone/>
            </a:pPr>
            <a:r>
              <a:rPr lang="en-US" sz="3200" b="1" dirty="0" smtClean="0"/>
              <a:t>- </a:t>
            </a:r>
            <a:r>
              <a:rPr lang="en-US" sz="3200" b="1" dirty="0" err="1" smtClean="0"/>
              <a:t>Jika</a:t>
            </a:r>
            <a:r>
              <a:rPr lang="en-US" sz="3200" b="1" dirty="0" smtClean="0"/>
              <a:t> List </a:t>
            </a:r>
            <a:r>
              <a:rPr lang="en-US" sz="3200" b="1" dirty="0" err="1" smtClean="0"/>
              <a:t>tidak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kosong</a:t>
            </a:r>
            <a:r>
              <a:rPr lang="en-US" sz="3200" b="1" dirty="0" smtClean="0"/>
              <a:t> {</a:t>
            </a:r>
            <a:r>
              <a:rPr lang="en-US" sz="3200" b="1" dirty="0" err="1" smtClean="0"/>
              <a:t>Awal</a:t>
            </a:r>
            <a:r>
              <a:rPr lang="en-US" sz="3200" b="1" dirty="0" smtClean="0"/>
              <a:t> ≠ Nil}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1485900" y="4586294"/>
            <a:ext cx="3632200" cy="685800"/>
            <a:chOff x="1485900" y="5334000"/>
            <a:chExt cx="3632200" cy="685800"/>
          </a:xfrm>
        </p:grpSpPr>
        <p:grpSp>
          <p:nvGrpSpPr>
            <p:cNvPr id="4" name="Group 3"/>
            <p:cNvGrpSpPr/>
            <p:nvPr/>
          </p:nvGrpSpPr>
          <p:grpSpPr>
            <a:xfrm>
              <a:off x="3549650" y="5334000"/>
              <a:ext cx="1568450" cy="685800"/>
              <a:chOff x="1752600" y="3352800"/>
              <a:chExt cx="1219200" cy="534194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>
                <a:solidFill>
                  <a:srgbClr val="0000CC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>
                <a:solidFill>
                  <a:srgbClr val="0000CC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/>
            <p:cNvGrpSpPr/>
            <p:nvPr/>
          </p:nvGrpSpPr>
          <p:grpSpPr>
            <a:xfrm>
              <a:off x="1485900" y="5410200"/>
              <a:ext cx="1981200" cy="584775"/>
              <a:chOff x="914400" y="2895600"/>
              <a:chExt cx="1828800" cy="584775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914400" y="2895600"/>
                <a:ext cx="1066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>
                    <a:solidFill>
                      <a:srgbClr val="0000CC"/>
                    </a:solidFill>
                  </a:rPr>
                  <a:t>baru</a:t>
                </a:r>
                <a:endParaRPr lang="en-US" sz="3200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>
                <a:off x="1981200" y="3200400"/>
                <a:ext cx="762000" cy="1588"/>
              </a:xfrm>
              <a:prstGeom prst="straightConnector1">
                <a:avLst/>
              </a:prstGeom>
              <a:ln>
                <a:solidFill>
                  <a:srgbClr val="0000CC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2" name="TextBox 51"/>
          <p:cNvSpPr txBox="1"/>
          <p:nvPr/>
        </p:nvSpPr>
        <p:spPr>
          <a:xfrm>
            <a:off x="3879850" y="466249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066800" y="2204007"/>
            <a:ext cx="5778500" cy="1524000"/>
            <a:chOff x="2476500" y="2362203"/>
            <a:chExt cx="5778500" cy="1524000"/>
          </a:xfrm>
        </p:grpSpPr>
        <p:sp>
          <p:nvSpPr>
            <p:cNvPr id="62" name="TextBox 61"/>
            <p:cNvSpPr txBox="1"/>
            <p:nvPr/>
          </p:nvSpPr>
          <p:spPr>
            <a:xfrm>
              <a:off x="7099300" y="2362203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grpSp>
          <p:nvGrpSpPr>
            <p:cNvPr id="37" name="Group 3"/>
            <p:cNvGrpSpPr/>
            <p:nvPr/>
          </p:nvGrpSpPr>
          <p:grpSpPr>
            <a:xfrm>
              <a:off x="5861050" y="3200403"/>
              <a:ext cx="1568450" cy="685800"/>
              <a:chOff x="1752600" y="3352800"/>
              <a:chExt cx="1219200" cy="534194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>
              <a:off x="2476500" y="2514603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3549650" y="3200403"/>
              <a:ext cx="1568450" cy="684781"/>
              <a:chOff x="5638800" y="2362200"/>
              <a:chExt cx="1447800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4870450" y="3505203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879850" y="3276603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108700" y="3276603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6645275" y="2654591"/>
              <a:ext cx="45402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hape 65"/>
            <p:cNvCxnSpPr>
              <a:stCxn id="39" idx="3"/>
              <a:endCxn id="45" idx="0"/>
            </p:cNvCxnSpPr>
            <p:nvPr/>
          </p:nvCxnSpPr>
          <p:spPr>
            <a:xfrm>
              <a:off x="3632200" y="2806990"/>
              <a:ext cx="701675" cy="3934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838200" y="1857364"/>
            <a:ext cx="8401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Misalkan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mula-mula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keadaan</a:t>
            </a:r>
            <a:r>
              <a:rPr lang="en-US" sz="2800" dirty="0" smtClean="0">
                <a:solidFill>
                  <a:srgbClr val="FF0000"/>
                </a:solidFill>
              </a:rPr>
              <a:t> List </a:t>
            </a:r>
            <a:r>
              <a:rPr lang="en-US" sz="2800" dirty="0" err="1" smtClean="0">
                <a:solidFill>
                  <a:srgbClr val="FF0000"/>
                </a:solidFill>
              </a:rPr>
              <a:t>memiliki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dua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90600" y="3981432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disisipkan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depan</a:t>
            </a:r>
            <a:endParaRPr lang="en-US" sz="2800" dirty="0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5410200" y="4357694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0000CC"/>
                </a:solidFill>
              </a:rPr>
              <a:t>a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lloc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baru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5410200" y="4814894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smtClean="0">
                <a:solidFill>
                  <a:srgbClr val="FF0000"/>
                </a:solidFill>
              </a:rPr>
              <a:t>b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+mn-cs"/>
              </a:rPr>
              <a:t>aru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↑.info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Wingdings" pitchFamily="2" charset="2"/>
              </a:rPr>
              <a:t> 1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2" grpId="0"/>
      <p:bldP spid="31" grpId="0"/>
      <p:bldP spid="32" grpId="0"/>
      <p:bldP spid="33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12" name="Group 52"/>
          <p:cNvGrpSpPr/>
          <p:nvPr/>
        </p:nvGrpSpPr>
        <p:grpSpPr>
          <a:xfrm>
            <a:off x="990600" y="4410069"/>
            <a:ext cx="3632200" cy="685800"/>
            <a:chOff x="1371600" y="2971800"/>
            <a:chExt cx="3352800" cy="685800"/>
          </a:xfrm>
        </p:grpSpPr>
        <p:grpSp>
          <p:nvGrpSpPr>
            <p:cNvPr id="13" name="Group 33"/>
            <p:cNvGrpSpPr/>
            <p:nvPr/>
          </p:nvGrpSpPr>
          <p:grpSpPr>
            <a:xfrm>
              <a:off x="1371600" y="2971800"/>
              <a:ext cx="3352800" cy="685800"/>
              <a:chOff x="1371600" y="2819400"/>
              <a:chExt cx="3352800" cy="685800"/>
            </a:xfrm>
          </p:grpSpPr>
          <p:grpSp>
            <p:nvGrpSpPr>
              <p:cNvPr id="14" name="Group 3"/>
              <p:cNvGrpSpPr/>
              <p:nvPr/>
            </p:nvGrpSpPr>
            <p:grpSpPr>
              <a:xfrm>
                <a:off x="3276600" y="2819400"/>
                <a:ext cx="1447800" cy="685800"/>
                <a:chOff x="1752600" y="3352800"/>
                <a:chExt cx="1219200" cy="534194"/>
              </a:xfrm>
            </p:grpSpPr>
            <p:sp>
              <p:nvSpPr>
                <p:cNvPr id="5" name="Rectangle 4"/>
                <p:cNvSpPr/>
                <p:nvPr/>
              </p:nvSpPr>
              <p:spPr>
                <a:xfrm>
                  <a:off x="1752600" y="3352800"/>
                  <a:ext cx="1219200" cy="5334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" name="Straight Connector 5"/>
                <p:cNvCxnSpPr/>
                <p:nvPr/>
              </p:nvCxnSpPr>
              <p:spPr>
                <a:xfrm rot="5400000">
                  <a:off x="2324100" y="3619500"/>
                  <a:ext cx="533400" cy="158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Group 7"/>
              <p:cNvGrpSpPr/>
              <p:nvPr/>
            </p:nvGrpSpPr>
            <p:grpSpPr>
              <a:xfrm>
                <a:off x="1371600" y="2895600"/>
                <a:ext cx="1828800" cy="584775"/>
                <a:chOff x="914400" y="2895600"/>
                <a:chExt cx="1828800" cy="584775"/>
              </a:xfrm>
            </p:grpSpPr>
            <p:sp>
              <p:nvSpPr>
                <p:cNvPr id="9" name="TextBox 8"/>
                <p:cNvSpPr txBox="1"/>
                <p:nvPr/>
              </p:nvSpPr>
              <p:spPr>
                <a:xfrm>
                  <a:off x="914400" y="2895600"/>
                  <a:ext cx="10668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err="1" smtClean="0"/>
                    <a:t>baru</a:t>
                  </a:r>
                  <a:endParaRPr lang="en-US" sz="3200" dirty="0"/>
                </a:p>
              </p:txBody>
            </p:sp>
            <p:cxnSp>
              <p:nvCxnSpPr>
                <p:cNvPr id="10" name="Straight Arrow Connector 9"/>
                <p:cNvCxnSpPr/>
                <p:nvPr/>
              </p:nvCxnSpPr>
              <p:spPr>
                <a:xfrm>
                  <a:off x="1981200" y="3200400"/>
                  <a:ext cx="76200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2" name="TextBox 51"/>
            <p:cNvSpPr txBox="1"/>
            <p:nvPr/>
          </p:nvSpPr>
          <p:spPr>
            <a:xfrm>
              <a:off x="3581400" y="3048000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981200" y="2428868"/>
            <a:ext cx="5778500" cy="1524000"/>
            <a:chOff x="2228850" y="2133601"/>
            <a:chExt cx="5778500" cy="1524000"/>
          </a:xfrm>
        </p:grpSpPr>
        <p:grpSp>
          <p:nvGrpSpPr>
            <p:cNvPr id="8" name="Group 3"/>
            <p:cNvGrpSpPr/>
            <p:nvPr/>
          </p:nvGrpSpPr>
          <p:grpSpPr>
            <a:xfrm>
              <a:off x="5613400" y="2971801"/>
              <a:ext cx="1568450" cy="685800"/>
              <a:chOff x="1752600" y="3352800"/>
              <a:chExt cx="1219200" cy="534194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>
              <a:off x="2228850" y="2286001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11" name="Group 46"/>
            <p:cNvGrpSpPr/>
            <p:nvPr/>
          </p:nvGrpSpPr>
          <p:grpSpPr>
            <a:xfrm>
              <a:off x="3302000" y="2971801"/>
              <a:ext cx="1568450" cy="684781"/>
              <a:chOff x="5638800" y="2362200"/>
              <a:chExt cx="1447800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4622800" y="3276601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632200" y="3048001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851650" y="2133601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6397625" y="2425989"/>
              <a:ext cx="45402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hape 65"/>
            <p:cNvCxnSpPr>
              <a:stCxn id="39" idx="3"/>
              <a:endCxn id="45" idx="0"/>
            </p:cNvCxnSpPr>
            <p:nvPr/>
          </p:nvCxnSpPr>
          <p:spPr>
            <a:xfrm>
              <a:off x="3384550" y="2578389"/>
              <a:ext cx="701675" cy="3934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5899150" y="3048000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</p:grpSp>
      <p:sp>
        <p:nvSpPr>
          <p:cNvPr id="34" name="Content Placeholder 2"/>
          <p:cNvSpPr txBox="1">
            <a:spLocks/>
          </p:cNvSpPr>
          <p:nvPr/>
        </p:nvSpPr>
        <p:spPr>
          <a:xfrm>
            <a:off x="4800600" y="4052893"/>
            <a:ext cx="40386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200" b="1" dirty="0" err="1" smtClean="0">
                <a:solidFill>
                  <a:srgbClr val="FF0000"/>
                </a:solidFill>
              </a:rPr>
              <a:t>baru↑.next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Wingdings" pitchFamily="2" charset="2"/>
              </a:rPr>
              <a:t>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Wingdings" pitchFamily="2" charset="2"/>
              </a:rPr>
              <a:t>awal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62000" y="152400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Simpul</a:t>
            </a:r>
            <a:r>
              <a:rPr lang="en-US" sz="3200" dirty="0" smtClean="0"/>
              <a:t> </a:t>
            </a:r>
            <a:r>
              <a:rPr lang="en-US" sz="3200" dirty="0" err="1" smtClean="0"/>
              <a:t>baru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disisipkan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depan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ditunjuk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pointer </a:t>
            </a:r>
            <a:r>
              <a:rPr lang="en-US" sz="3200" dirty="0" err="1" smtClean="0"/>
              <a:t>awal</a:t>
            </a:r>
            <a:endParaRPr lang="en-US" sz="3200" dirty="0"/>
          </a:p>
        </p:txBody>
      </p:sp>
      <p:cxnSp>
        <p:nvCxnSpPr>
          <p:cNvPr id="55" name="Elbow Connector 54"/>
          <p:cNvCxnSpPr/>
          <p:nvPr/>
        </p:nvCxnSpPr>
        <p:spPr>
          <a:xfrm rot="16200000" flipV="1">
            <a:off x="3725353" y="4065072"/>
            <a:ext cx="763019" cy="536575"/>
          </a:xfrm>
          <a:prstGeom prst="bentConnector3">
            <a:avLst>
              <a:gd name="adj1" fmla="val 69329"/>
            </a:avLst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cxnSp>
        <p:nvCxnSpPr>
          <p:cNvPr id="31" name="Elbow Connector 30"/>
          <p:cNvCxnSpPr/>
          <p:nvPr/>
        </p:nvCxnSpPr>
        <p:spPr>
          <a:xfrm rot="16200000" flipH="1">
            <a:off x="2819399" y="4190998"/>
            <a:ext cx="1371603" cy="457200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889251" y="3149024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grpSp>
        <p:nvGrpSpPr>
          <p:cNvPr id="36" name="Group 35"/>
          <p:cNvGrpSpPr/>
          <p:nvPr/>
        </p:nvGrpSpPr>
        <p:grpSpPr>
          <a:xfrm>
            <a:off x="1320801" y="3124199"/>
            <a:ext cx="7346950" cy="2667001"/>
            <a:chOff x="1320801" y="3124199"/>
            <a:chExt cx="7346950" cy="2667001"/>
          </a:xfrm>
        </p:grpSpPr>
        <p:grpSp>
          <p:nvGrpSpPr>
            <p:cNvPr id="8" name="Group 3"/>
            <p:cNvGrpSpPr/>
            <p:nvPr/>
          </p:nvGrpSpPr>
          <p:grpSpPr>
            <a:xfrm>
              <a:off x="6273801" y="3962399"/>
              <a:ext cx="1568450" cy="685800"/>
              <a:chOff x="1752600" y="3352800"/>
              <a:chExt cx="1219200" cy="534194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46"/>
            <p:cNvGrpSpPr/>
            <p:nvPr/>
          </p:nvGrpSpPr>
          <p:grpSpPr>
            <a:xfrm>
              <a:off x="3962401" y="3962399"/>
              <a:ext cx="1568450" cy="684781"/>
              <a:chOff x="5638800" y="2362200"/>
              <a:chExt cx="1447800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5283201" y="4267199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4292601" y="40385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521451" y="40385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grpSp>
          <p:nvGrpSpPr>
            <p:cNvPr id="12" name="Group 52"/>
            <p:cNvGrpSpPr/>
            <p:nvPr/>
          </p:nvGrpSpPr>
          <p:grpSpPr>
            <a:xfrm>
              <a:off x="1320801" y="5105400"/>
              <a:ext cx="3632200" cy="685800"/>
              <a:chOff x="838200" y="2971800"/>
              <a:chExt cx="3352800" cy="685800"/>
            </a:xfrm>
          </p:grpSpPr>
          <p:grpSp>
            <p:nvGrpSpPr>
              <p:cNvPr id="13" name="Group 33"/>
              <p:cNvGrpSpPr/>
              <p:nvPr/>
            </p:nvGrpSpPr>
            <p:grpSpPr>
              <a:xfrm>
                <a:off x="838200" y="2971800"/>
                <a:ext cx="3352800" cy="685800"/>
                <a:chOff x="838200" y="2819400"/>
                <a:chExt cx="3352800" cy="685800"/>
              </a:xfrm>
            </p:grpSpPr>
            <p:grpSp>
              <p:nvGrpSpPr>
                <p:cNvPr id="14" name="Group 3"/>
                <p:cNvGrpSpPr/>
                <p:nvPr/>
              </p:nvGrpSpPr>
              <p:grpSpPr>
                <a:xfrm>
                  <a:off x="2743200" y="2819400"/>
                  <a:ext cx="1447800" cy="685800"/>
                  <a:chOff x="1303417" y="3352800"/>
                  <a:chExt cx="1219200" cy="534194"/>
                </a:xfrm>
              </p:grpSpPr>
              <p:sp>
                <p:nvSpPr>
                  <p:cNvPr id="5" name="Rectangle 4"/>
                  <p:cNvSpPr/>
                  <p:nvPr/>
                </p:nvSpPr>
                <p:spPr>
                  <a:xfrm>
                    <a:off x="1303417" y="3352800"/>
                    <a:ext cx="1219200" cy="5334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6" name="Straight Connector 5"/>
                  <p:cNvCxnSpPr/>
                  <p:nvPr/>
                </p:nvCxnSpPr>
                <p:spPr>
                  <a:xfrm rot="5400000">
                    <a:off x="1874917" y="3619500"/>
                    <a:ext cx="533400" cy="1588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" name="Group 7"/>
                <p:cNvGrpSpPr/>
                <p:nvPr/>
              </p:nvGrpSpPr>
              <p:grpSpPr>
                <a:xfrm>
                  <a:off x="838200" y="2895600"/>
                  <a:ext cx="1828800" cy="584775"/>
                  <a:chOff x="381000" y="2895600"/>
                  <a:chExt cx="1828800" cy="584775"/>
                </a:xfrm>
              </p:grpSpPr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381000" y="2895600"/>
                    <a:ext cx="1066800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200" dirty="0" err="1" smtClean="0"/>
                      <a:t>baru</a:t>
                    </a:r>
                    <a:endParaRPr lang="en-US" sz="3200" dirty="0"/>
                  </a:p>
                </p:txBody>
              </p:sp>
              <p:cxnSp>
                <p:nvCxnSpPr>
                  <p:cNvPr id="10" name="Straight Arrow Connector 9"/>
                  <p:cNvCxnSpPr/>
                  <p:nvPr/>
                </p:nvCxnSpPr>
                <p:spPr>
                  <a:xfrm>
                    <a:off x="1447800" y="3200400"/>
                    <a:ext cx="7620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52" name="TextBox 51"/>
              <p:cNvSpPr txBox="1"/>
              <p:nvPr/>
            </p:nvSpPr>
            <p:spPr>
              <a:xfrm>
                <a:off x="3048000" y="3048000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</a:t>
                </a:r>
                <a:endParaRPr lang="en-US" sz="2800" dirty="0"/>
              </a:p>
            </p:txBody>
          </p:sp>
        </p:grpSp>
        <p:sp>
          <p:nvSpPr>
            <p:cNvPr id="62" name="TextBox 61"/>
            <p:cNvSpPr txBox="1"/>
            <p:nvPr/>
          </p:nvSpPr>
          <p:spPr>
            <a:xfrm>
              <a:off x="7512051" y="3124199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7058026" y="3416587"/>
              <a:ext cx="45402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endCxn id="45" idx="2"/>
            </p:cNvCxnSpPr>
            <p:nvPr/>
          </p:nvCxnSpPr>
          <p:spPr>
            <a:xfrm rot="16200000" flipV="1">
              <a:off x="4334136" y="5059673"/>
              <a:ext cx="834302" cy="93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3" name="Shape 62"/>
          <p:cNvCxnSpPr/>
          <p:nvPr/>
        </p:nvCxnSpPr>
        <p:spPr>
          <a:xfrm>
            <a:off x="4044951" y="3441412"/>
            <a:ext cx="701675" cy="52098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Content Placeholder 2"/>
          <p:cNvSpPr txBox="1">
            <a:spLocks/>
          </p:cNvSpPr>
          <p:nvPr/>
        </p:nvSpPr>
        <p:spPr>
          <a:xfrm>
            <a:off x="381000" y="3962400"/>
            <a:ext cx="2895600" cy="685800"/>
          </a:xfrm>
          <a:prstGeom prst="rect">
            <a:avLst/>
          </a:prstGeom>
        </p:spPr>
        <p:txBody>
          <a:bodyPr vert="horz" lIns="91419" tIns="45709" rIns="91419" bIns="45709">
            <a:normAutofit fontScale="92500"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FF0000"/>
                </a:solidFill>
              </a:rPr>
              <a:t>awal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Wingdings" pitchFamily="2" charset="2"/>
              </a:rPr>
              <a:t>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Wingdings" pitchFamily="2" charset="2"/>
              </a:rPr>
              <a:t>baru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3400" y="1524000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Setelah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</a:t>
            </a:r>
            <a:r>
              <a:rPr lang="en-US" sz="3200" dirty="0" err="1" smtClean="0"/>
              <a:t>baru</a:t>
            </a:r>
            <a:r>
              <a:rPr lang="en-US" sz="3200" dirty="0" smtClean="0"/>
              <a:t> </a:t>
            </a:r>
            <a:r>
              <a:rPr lang="en-US" sz="3200" dirty="0" err="1" smtClean="0"/>
              <a:t>tersambung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</a:t>
            </a:r>
            <a:r>
              <a:rPr lang="en-US" sz="3200" dirty="0" err="1" smtClean="0"/>
              <a:t>pertama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list, </a:t>
            </a:r>
            <a:r>
              <a:rPr lang="en-US" sz="3200" dirty="0" err="1" smtClean="0"/>
              <a:t>lalu</a:t>
            </a:r>
            <a:r>
              <a:rPr lang="en-US" sz="3200" dirty="0" smtClean="0"/>
              <a:t> </a:t>
            </a:r>
            <a:r>
              <a:rPr lang="en-US" sz="3200" dirty="0" err="1" smtClean="0"/>
              <a:t>pindahkan</a:t>
            </a:r>
            <a:r>
              <a:rPr lang="en-US" sz="3200" dirty="0" smtClean="0"/>
              <a:t> pointer </a:t>
            </a:r>
            <a:r>
              <a:rPr lang="en-US" sz="3200" dirty="0" err="1" smtClean="0"/>
              <a:t>awal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yang </a:t>
            </a:r>
            <a:r>
              <a:rPr lang="en-US" sz="3200" dirty="0" err="1" smtClean="0"/>
              <a:t>baru</a:t>
            </a:r>
            <a:endParaRPr lang="en-US" sz="3200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3" grpId="0"/>
      <p:bldP spid="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15" name="Group 3"/>
          <p:cNvGrpSpPr/>
          <p:nvPr/>
        </p:nvGrpSpPr>
        <p:grpSpPr>
          <a:xfrm>
            <a:off x="2476500" y="4114798"/>
            <a:ext cx="1568450" cy="685802"/>
            <a:chOff x="-44122" y="2462473"/>
            <a:chExt cx="1219200" cy="534195"/>
          </a:xfrm>
        </p:grpSpPr>
        <p:sp>
          <p:nvSpPr>
            <p:cNvPr id="5" name="Rectangle 4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Group 7"/>
          <p:cNvGrpSpPr/>
          <p:nvPr/>
        </p:nvGrpSpPr>
        <p:grpSpPr>
          <a:xfrm>
            <a:off x="577850" y="4190999"/>
            <a:ext cx="1816100" cy="584775"/>
            <a:chOff x="-1066800" y="1752600"/>
            <a:chExt cx="1676400" cy="584775"/>
          </a:xfrm>
        </p:grpSpPr>
        <p:sp>
          <p:nvSpPr>
            <p:cNvPr id="9" name="TextBox 8"/>
            <p:cNvSpPr txBox="1"/>
            <p:nvPr/>
          </p:nvSpPr>
          <p:spPr>
            <a:xfrm>
              <a:off x="-1066800" y="175260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baru</a:t>
              </a:r>
              <a:endParaRPr lang="en-US" sz="3200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-152400" y="2057400"/>
              <a:ext cx="76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2806700" y="4190999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3738554" y="3276599"/>
            <a:ext cx="5756982" cy="1524000"/>
            <a:chOff x="3738554" y="3276599"/>
            <a:chExt cx="5756982" cy="1524000"/>
          </a:xfrm>
        </p:grpSpPr>
        <p:grpSp>
          <p:nvGrpSpPr>
            <p:cNvPr id="11" name="Group 3"/>
            <p:cNvGrpSpPr/>
            <p:nvPr/>
          </p:nvGrpSpPr>
          <p:grpSpPr>
            <a:xfrm>
              <a:off x="7101586" y="4114799"/>
              <a:ext cx="1568450" cy="685800"/>
              <a:chOff x="1752600" y="3352800"/>
              <a:chExt cx="1219200" cy="534194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>
              <a:off x="3738554" y="3276599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12" name="Group 46"/>
            <p:cNvGrpSpPr/>
            <p:nvPr/>
          </p:nvGrpSpPr>
          <p:grpSpPr>
            <a:xfrm>
              <a:off x="4790186" y="4114799"/>
              <a:ext cx="1568450" cy="684781"/>
              <a:chOff x="5638800" y="2362200"/>
              <a:chExt cx="1447800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6110986" y="4419599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5120386" y="41909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349236" y="41909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8339836" y="3276599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7885811" y="3568987"/>
              <a:ext cx="45402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2" name="Straight Arrow Connector 31"/>
          <p:cNvCxnSpPr/>
          <p:nvPr/>
        </p:nvCxnSpPr>
        <p:spPr>
          <a:xfrm>
            <a:off x="3797300" y="4494212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hape 33"/>
          <p:cNvCxnSpPr/>
          <p:nvPr/>
        </p:nvCxnSpPr>
        <p:spPr>
          <a:xfrm>
            <a:off x="4718055" y="3568987"/>
            <a:ext cx="949325" cy="54581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Content Placeholder 2"/>
          <p:cNvSpPr txBox="1">
            <a:spLocks/>
          </p:cNvSpPr>
          <p:nvPr/>
        </p:nvSpPr>
        <p:spPr>
          <a:xfrm>
            <a:off x="609600" y="1600200"/>
            <a:ext cx="8763000" cy="6858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200" b="1" dirty="0" err="1" smtClean="0">
                <a:solidFill>
                  <a:srgbClr val="FF0000"/>
                </a:solidFill>
              </a:rPr>
              <a:t>Keadaan</a:t>
            </a:r>
            <a:r>
              <a:rPr lang="en-US" sz="3200" b="1" dirty="0" smtClean="0">
                <a:solidFill>
                  <a:srgbClr val="FF0000"/>
                </a:solidFill>
              </a:rPr>
              <a:t> Linked List </a:t>
            </a:r>
            <a:r>
              <a:rPr lang="en-US" sz="3200" b="1" dirty="0" err="1" smtClean="0">
                <a:solidFill>
                  <a:srgbClr val="FF0000"/>
                </a:solidFill>
              </a:rPr>
              <a:t>setelah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terjadi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penyisipan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depan</a:t>
            </a:r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r>
              <a:rPr lang="en-US" sz="3200" b="1" dirty="0" err="1" smtClean="0">
                <a:solidFill>
                  <a:srgbClr val="FF0000"/>
                </a:solidFill>
              </a:rPr>
              <a:t>di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awal</a:t>
            </a:r>
            <a:r>
              <a:rPr lang="en-US" sz="3200" b="1" dirty="0" smtClean="0">
                <a:solidFill>
                  <a:srgbClr val="FF0000"/>
                </a:solidFill>
              </a:rPr>
              <a:t> (</a:t>
            </a:r>
            <a:r>
              <a:rPr lang="en-US" sz="3200" b="1" dirty="0" err="1" smtClean="0">
                <a:solidFill>
                  <a:srgbClr val="FF0000"/>
                </a:solidFill>
              </a:rPr>
              <a:t>untuk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awal</a:t>
            </a:r>
            <a:r>
              <a:rPr lang="en-US" sz="3200" b="1" dirty="0" smtClean="0">
                <a:solidFill>
                  <a:srgbClr val="FF0000"/>
                </a:solidFill>
              </a:rPr>
              <a:t> ≠ nil) :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cxnSp>
        <p:nvCxnSpPr>
          <p:cNvPr id="44" name="Shape 43"/>
          <p:cNvCxnSpPr/>
          <p:nvPr/>
        </p:nvCxnSpPr>
        <p:spPr>
          <a:xfrm rot="10800000" flipV="1">
            <a:off x="3284529" y="3571876"/>
            <a:ext cx="454025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Penyisipan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0400" y="1524000"/>
            <a:ext cx="8836152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b="1" u="sng" dirty="0" smtClean="0">
                <a:latin typeface="Arial Narrow" pitchFamily="34" charset="0"/>
              </a:rPr>
              <a:t>Procedure</a:t>
            </a:r>
            <a:r>
              <a:rPr lang="en-US" sz="1400" dirty="0" smtClean="0">
                <a:latin typeface="Arial Narrow" pitchFamily="34" charset="0"/>
              </a:rPr>
              <a:t>  </a:t>
            </a:r>
            <a:r>
              <a:rPr lang="en-US" sz="1400" dirty="0" err="1" smtClean="0">
                <a:latin typeface="Arial Narrow" pitchFamily="34" charset="0"/>
              </a:rPr>
              <a:t>SisipDepanSingle</a:t>
            </a:r>
            <a:r>
              <a:rPr lang="en-US" sz="1400" dirty="0" smtClean="0">
                <a:latin typeface="Arial Narrow" pitchFamily="34" charset="0"/>
              </a:rPr>
              <a:t>(</a:t>
            </a:r>
            <a:r>
              <a:rPr lang="en-US" sz="1400" b="1" u="sng" dirty="0" smtClean="0">
                <a:latin typeface="Arial Narrow" pitchFamily="34" charset="0"/>
              </a:rPr>
              <a:t>Input</a:t>
            </a:r>
            <a:r>
              <a:rPr lang="en-US" sz="1400" b="1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elemen</a:t>
            </a:r>
            <a:r>
              <a:rPr lang="en-US" sz="1400" dirty="0" smtClean="0">
                <a:latin typeface="Arial Narrow" pitchFamily="34" charset="0"/>
              </a:rPr>
              <a:t> : </a:t>
            </a:r>
            <a:r>
              <a:rPr lang="en-US" sz="1400" dirty="0" err="1" smtClean="0">
                <a:latin typeface="Arial Narrow" pitchFamily="34" charset="0"/>
              </a:rPr>
              <a:t>tipedata</a:t>
            </a:r>
            <a:r>
              <a:rPr lang="en-US" sz="1400" dirty="0" smtClean="0">
                <a:latin typeface="Arial Narrow" pitchFamily="34" charset="0"/>
              </a:rPr>
              <a:t>,</a:t>
            </a:r>
            <a:r>
              <a:rPr lang="en-US" sz="1400" b="1" dirty="0" smtClean="0">
                <a:latin typeface="Arial Narrow" pitchFamily="34" charset="0"/>
              </a:rPr>
              <a:t> </a:t>
            </a:r>
            <a:r>
              <a:rPr lang="en-US" sz="1400" b="1" u="sng" dirty="0" smtClean="0">
                <a:latin typeface="Arial Narrow" pitchFamily="34" charset="0"/>
              </a:rPr>
              <a:t>I/O</a:t>
            </a:r>
            <a:r>
              <a:rPr lang="en-US" sz="1400" b="1" dirty="0" smtClean="0">
                <a:latin typeface="Arial Narrow" pitchFamily="34" charset="0"/>
              </a:rPr>
              <a:t>  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</a:rPr>
              <a:t>, </a:t>
            </a:r>
            <a:r>
              <a:rPr lang="en-US" sz="1400" dirty="0" err="1" smtClean="0">
                <a:latin typeface="Arial Narrow" pitchFamily="34" charset="0"/>
              </a:rPr>
              <a:t>akhir</a:t>
            </a:r>
            <a:r>
              <a:rPr lang="en-US" sz="1400" dirty="0" smtClean="0">
                <a:latin typeface="Arial Narrow" pitchFamily="34" charset="0"/>
              </a:rPr>
              <a:t> : </a:t>
            </a:r>
            <a:r>
              <a:rPr lang="en-US" sz="1400" dirty="0" err="1" smtClean="0">
                <a:latin typeface="Arial Narrow" pitchFamily="34" charset="0"/>
              </a:rPr>
              <a:t>nama_pointer</a:t>
            </a:r>
            <a:r>
              <a:rPr lang="en-US" sz="1400" dirty="0" smtClean="0">
                <a:latin typeface="Arial Narrow" pitchFamily="34" charset="0"/>
              </a:rPr>
              <a:t>)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{I.S. : data yang </a:t>
            </a:r>
            <a:r>
              <a:rPr lang="en-US" sz="1400" dirty="0" err="1" smtClean="0">
                <a:latin typeface="Arial Narrow" pitchFamily="34" charset="0"/>
              </a:rPr>
              <a:t>akan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disisipkan</a:t>
            </a:r>
            <a:r>
              <a:rPr lang="en-US" sz="1400" dirty="0" smtClean="0">
                <a:latin typeface="Arial Narrow" pitchFamily="34" charset="0"/>
              </a:rPr>
              <a:t> (</a:t>
            </a:r>
            <a:r>
              <a:rPr lang="en-US" sz="1400" dirty="0" err="1" smtClean="0">
                <a:latin typeface="Arial Narrow" pitchFamily="34" charset="0"/>
              </a:rPr>
              <a:t>elemen</a:t>
            </a:r>
            <a:r>
              <a:rPr lang="en-US" sz="1400" dirty="0" smtClean="0">
                <a:latin typeface="Arial Narrow" pitchFamily="34" charset="0"/>
              </a:rPr>
              <a:t>), pointer </a:t>
            </a:r>
            <a:r>
              <a:rPr lang="en-US" sz="1400" dirty="0" err="1" smtClean="0">
                <a:latin typeface="Arial Narrow" pitchFamily="34" charset="0"/>
              </a:rPr>
              <a:t>penunjuk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dan</a:t>
            </a:r>
            <a:r>
              <a:rPr lang="en-US" sz="1400" dirty="0" smtClean="0">
                <a:latin typeface="Arial Narrow" pitchFamily="34" charset="0"/>
              </a:rPr>
              <a:t> pointer </a:t>
            </a:r>
            <a:r>
              <a:rPr lang="en-US" sz="1400" dirty="0" err="1" smtClean="0">
                <a:latin typeface="Arial Narrow" pitchFamily="34" charset="0"/>
              </a:rPr>
              <a:t>penunjuk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akhir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sudah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terdifinisi</a:t>
            </a:r>
            <a:r>
              <a:rPr lang="en-US" sz="1400" dirty="0" smtClean="0">
                <a:latin typeface="Arial Narrow" pitchFamily="34" charset="0"/>
              </a:rPr>
              <a:t>}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{F.S. : </a:t>
            </a:r>
            <a:r>
              <a:rPr lang="en-US" sz="1400" dirty="0" err="1" smtClean="0">
                <a:latin typeface="Arial Narrow" pitchFamily="34" charset="0"/>
              </a:rPr>
              <a:t>menghasilkan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satu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simpul</a:t>
            </a:r>
            <a:r>
              <a:rPr lang="en-US" sz="1400" dirty="0" smtClean="0">
                <a:latin typeface="Arial Narrow" pitchFamily="34" charset="0"/>
              </a:rPr>
              <a:t> yang </a:t>
            </a:r>
            <a:r>
              <a:rPr lang="en-US" sz="1400" dirty="0" err="1" smtClean="0">
                <a:latin typeface="Arial Narrow" pitchFamily="34" charset="0"/>
              </a:rPr>
              <a:t>disisipkan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di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depan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pada</a:t>
            </a:r>
            <a:r>
              <a:rPr lang="en-US" sz="1400" dirty="0" smtClean="0">
                <a:latin typeface="Arial Narrow" pitchFamily="34" charset="0"/>
              </a:rPr>
              <a:t> single linked list}</a:t>
            </a:r>
          </a:p>
          <a:p>
            <a:pPr>
              <a:buNone/>
            </a:pPr>
            <a:r>
              <a:rPr lang="en-US" sz="1400" b="1" u="sng" dirty="0" err="1" smtClean="0">
                <a:latin typeface="Arial Narrow" pitchFamily="34" charset="0"/>
              </a:rPr>
              <a:t>Kamus</a:t>
            </a:r>
            <a:r>
              <a:rPr lang="en-US" sz="1400" b="1" dirty="0" smtClean="0">
                <a:latin typeface="Arial Narrow" pitchFamily="34" charset="0"/>
              </a:rPr>
              <a:t> :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dirty="0" err="1" smtClean="0">
                <a:latin typeface="Arial Narrow" pitchFamily="34" charset="0"/>
              </a:rPr>
              <a:t>baru</a:t>
            </a:r>
            <a:r>
              <a:rPr lang="en-US" sz="1400" dirty="0" smtClean="0">
                <a:latin typeface="Arial Narrow" pitchFamily="34" charset="0"/>
              </a:rPr>
              <a:t> : </a:t>
            </a:r>
            <a:r>
              <a:rPr lang="en-US" sz="1400" dirty="0" err="1" smtClean="0">
                <a:latin typeface="Arial Narrow" pitchFamily="34" charset="0"/>
              </a:rPr>
              <a:t>nama_pointer</a:t>
            </a:r>
            <a:endParaRPr lang="en-US" sz="14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b="1" u="sng" dirty="0" err="1" smtClean="0">
                <a:latin typeface="Arial Narrow" pitchFamily="34" charset="0"/>
              </a:rPr>
              <a:t>Algoritma</a:t>
            </a:r>
            <a:r>
              <a:rPr lang="en-US" sz="1400" b="1" dirty="0" smtClean="0">
                <a:latin typeface="Arial Narrow" pitchFamily="34" charset="0"/>
              </a:rPr>
              <a:t> :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dirty="0" err="1" smtClean="0">
                <a:latin typeface="Arial Narrow" pitchFamily="34" charset="0"/>
              </a:rPr>
              <a:t>alloc</a:t>
            </a:r>
            <a:r>
              <a:rPr lang="en-US" sz="1400" dirty="0" smtClean="0">
                <a:latin typeface="Arial Narrow" pitchFamily="34" charset="0"/>
              </a:rPr>
              <a:t>(</a:t>
            </a:r>
            <a:r>
              <a:rPr lang="en-US" sz="1400" dirty="0" err="1" smtClean="0">
                <a:latin typeface="Arial Narrow" pitchFamily="34" charset="0"/>
              </a:rPr>
              <a:t>baru</a:t>
            </a:r>
            <a:r>
              <a:rPr lang="en-US" sz="1400" dirty="0" smtClean="0">
                <a:latin typeface="Arial Narrow" pitchFamily="34" charset="0"/>
              </a:rPr>
              <a:t>)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dirty="0" err="1" smtClean="0">
                <a:latin typeface="Arial Narrow" pitchFamily="34" charset="0"/>
              </a:rPr>
              <a:t>baru↑.info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elemen</a:t>
            </a:r>
            <a:endParaRPr lang="en-US" sz="14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b="1" u="sng" dirty="0" smtClean="0">
                <a:latin typeface="Arial Narrow" pitchFamily="34" charset="0"/>
              </a:rPr>
              <a:t>If</a:t>
            </a:r>
            <a:r>
              <a:rPr lang="en-US" sz="1400" dirty="0" smtClean="0">
                <a:latin typeface="Arial Narrow" pitchFamily="34" charset="0"/>
              </a:rPr>
              <a:t> (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</a:rPr>
              <a:t> = nil)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  </a:t>
            </a:r>
            <a:r>
              <a:rPr lang="en-US" sz="1400" b="1" u="sng" dirty="0" smtClean="0">
                <a:latin typeface="Arial Narrow" pitchFamily="34" charset="0"/>
              </a:rPr>
              <a:t>Then</a:t>
            </a:r>
            <a:endParaRPr lang="en-US" sz="1400" b="1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	</a:t>
            </a:r>
            <a:r>
              <a:rPr lang="en-US" sz="1400" dirty="0" err="1" smtClean="0">
                <a:latin typeface="Arial Narrow" pitchFamily="34" charset="0"/>
              </a:rPr>
              <a:t>baru↑.next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1400" dirty="0" smtClean="0">
                <a:latin typeface="Arial Narrow" pitchFamily="34" charset="0"/>
              </a:rPr>
              <a:t> nil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	</a:t>
            </a:r>
            <a:r>
              <a:rPr lang="en-US" sz="1400" dirty="0" err="1" smtClean="0">
                <a:latin typeface="Arial Narrow" pitchFamily="34" charset="0"/>
              </a:rPr>
              <a:t>akhir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baru</a:t>
            </a:r>
            <a:endParaRPr lang="en-US" sz="14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  </a:t>
            </a:r>
            <a:r>
              <a:rPr lang="en-US" sz="1400" b="1" u="sng" dirty="0" smtClean="0">
                <a:latin typeface="Arial Narrow" pitchFamily="34" charset="0"/>
              </a:rPr>
              <a:t>Else</a:t>
            </a:r>
            <a:endParaRPr lang="en-US" sz="1400" b="1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	</a:t>
            </a:r>
            <a:r>
              <a:rPr lang="en-US" sz="1400" dirty="0" err="1" smtClean="0">
                <a:latin typeface="Arial Narrow" pitchFamily="34" charset="0"/>
              </a:rPr>
              <a:t>baru↑.next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endParaRPr lang="en-US" sz="14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b="1" u="sng" dirty="0" err="1" smtClean="0">
                <a:latin typeface="Arial Narrow" pitchFamily="34" charset="0"/>
              </a:rPr>
              <a:t>EndIf</a:t>
            </a:r>
            <a:endParaRPr lang="en-US" sz="1400" b="1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baru</a:t>
            </a:r>
            <a:endParaRPr lang="en-US" sz="14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b="1" u="sng" dirty="0" err="1" smtClean="0">
                <a:latin typeface="Arial Narrow" pitchFamily="34" charset="0"/>
              </a:rPr>
              <a:t>EndProcedure</a:t>
            </a:r>
            <a:endParaRPr lang="en-US" sz="1400" b="1" dirty="0" smtClean="0">
              <a:latin typeface="Arial Narrow" pitchFamily="34" charset="0"/>
            </a:endParaRPr>
          </a:p>
          <a:p>
            <a:pPr>
              <a:buNone/>
            </a:pPr>
            <a:endParaRPr lang="en-US" sz="1400" dirty="0"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8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8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8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8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8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8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8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8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8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8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8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8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28736"/>
            <a:ext cx="8832850" cy="1219200"/>
          </a:xfrm>
        </p:spPr>
        <p:txBody>
          <a:bodyPr>
            <a:normAutofit/>
          </a:bodyPr>
          <a:lstStyle/>
          <a:p>
            <a:pPr marL="514236" lvl="2" indent="-514236">
              <a:spcBef>
                <a:spcPts val="0"/>
              </a:spcBef>
              <a:buSzPct val="60000"/>
              <a:buNone/>
            </a:pPr>
            <a:r>
              <a:rPr lang="en-US" sz="2800" b="1" dirty="0" smtClean="0"/>
              <a:t>-  </a:t>
            </a:r>
            <a:r>
              <a:rPr lang="en-US" sz="2800" dirty="0" err="1" smtClean="0"/>
              <a:t>Jika</a:t>
            </a:r>
            <a:r>
              <a:rPr lang="en-US" sz="2800" dirty="0" smtClean="0"/>
              <a:t> List </a:t>
            </a:r>
            <a:r>
              <a:rPr lang="en-US" sz="2800" dirty="0" err="1" smtClean="0"/>
              <a:t>kosong</a:t>
            </a:r>
            <a:r>
              <a:rPr lang="en-US" sz="2800" dirty="0" smtClean="0"/>
              <a:t> {</a:t>
            </a:r>
            <a:r>
              <a:rPr lang="en-US" sz="2800" b="1" dirty="0" err="1" smtClean="0">
                <a:solidFill>
                  <a:srgbClr val="FF0000"/>
                </a:solidFill>
              </a:rPr>
              <a:t>awal</a:t>
            </a:r>
            <a:r>
              <a:rPr lang="en-US" sz="2800" b="1" dirty="0" smtClean="0">
                <a:solidFill>
                  <a:srgbClr val="FF0000"/>
                </a:solidFill>
              </a:rPr>
              <a:t> = nil</a:t>
            </a:r>
            <a:r>
              <a:rPr lang="en-US" sz="2800" dirty="0" smtClean="0"/>
              <a:t>}</a:t>
            </a:r>
          </a:p>
          <a:p>
            <a:pPr marL="514236" indent="-514236">
              <a:spcBef>
                <a:spcPts val="0"/>
              </a:spcBef>
              <a:buNone/>
            </a:pPr>
            <a:r>
              <a:rPr lang="en-US" sz="2800" b="1" dirty="0" smtClean="0"/>
              <a:t>  </a:t>
            </a:r>
            <a:r>
              <a:rPr lang="en-US" sz="2800" dirty="0" smtClean="0"/>
              <a:t>{</a:t>
            </a:r>
            <a:r>
              <a:rPr lang="en-US" sz="2800" dirty="0" err="1" smtClean="0">
                <a:solidFill>
                  <a:srgbClr val="FF0000"/>
                </a:solidFill>
              </a:rPr>
              <a:t>sama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seperti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pada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penyisipan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depan</a:t>
            </a:r>
            <a:r>
              <a:rPr lang="en-US" sz="2800" dirty="0" smtClean="0"/>
              <a:t>}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1981200" y="3176583"/>
            <a:ext cx="5778500" cy="1243316"/>
            <a:chOff x="2070100" y="3505198"/>
            <a:chExt cx="5778500" cy="1578803"/>
          </a:xfrm>
        </p:grpSpPr>
        <p:cxnSp>
          <p:nvCxnSpPr>
            <p:cNvPr id="33" name="Shape 32"/>
            <p:cNvCxnSpPr>
              <a:stCxn id="13" idx="3"/>
              <a:endCxn id="27" idx="0"/>
            </p:cNvCxnSpPr>
            <p:nvPr/>
          </p:nvCxnSpPr>
          <p:spPr>
            <a:xfrm>
              <a:off x="3225800" y="3837400"/>
              <a:ext cx="701675" cy="505999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2" name="Group 3"/>
            <p:cNvGrpSpPr/>
            <p:nvPr/>
          </p:nvGrpSpPr>
          <p:grpSpPr>
            <a:xfrm>
              <a:off x="5454650" y="4343399"/>
              <a:ext cx="1568450" cy="685800"/>
              <a:chOff x="1752600" y="3352800"/>
              <a:chExt cx="1219200" cy="534194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2070100" y="3505199"/>
              <a:ext cx="1155700" cy="6644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grpSp>
          <p:nvGrpSpPr>
            <p:cNvPr id="14" name="Group 46"/>
            <p:cNvGrpSpPr/>
            <p:nvPr/>
          </p:nvGrpSpPr>
          <p:grpSpPr>
            <a:xfrm>
              <a:off x="3143250" y="4343399"/>
              <a:ext cx="1568450" cy="684781"/>
              <a:chOff x="5638800" y="2362200"/>
              <a:chExt cx="1447800" cy="684781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Arrow Connector 14"/>
            <p:cNvCxnSpPr/>
            <p:nvPr/>
          </p:nvCxnSpPr>
          <p:spPr>
            <a:xfrm>
              <a:off x="4464050" y="4648199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473450" y="4419599"/>
              <a:ext cx="577850" cy="6644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702300" y="4419599"/>
              <a:ext cx="577850" cy="6644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692900" y="3505198"/>
              <a:ext cx="1155700" cy="6644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cxnSp>
          <p:nvCxnSpPr>
            <p:cNvPr id="11" name="Shape 10"/>
            <p:cNvCxnSpPr>
              <a:stCxn id="10" idx="1"/>
              <a:endCxn id="29" idx="0"/>
            </p:cNvCxnSpPr>
            <p:nvPr/>
          </p:nvCxnSpPr>
          <p:spPr>
            <a:xfrm rot="10800000" flipV="1">
              <a:off x="6238876" y="3837399"/>
              <a:ext cx="454025" cy="5060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Group 33"/>
          <p:cNvGrpSpPr/>
          <p:nvPr/>
        </p:nvGrpSpPr>
        <p:grpSpPr>
          <a:xfrm>
            <a:off x="1905000" y="5157781"/>
            <a:ext cx="3632201" cy="609600"/>
            <a:chOff x="3276600" y="2819400"/>
            <a:chExt cx="3352801" cy="685800"/>
          </a:xfrm>
        </p:grpSpPr>
        <p:grpSp>
          <p:nvGrpSpPr>
            <p:cNvPr id="21" name="Group 3"/>
            <p:cNvGrpSpPr/>
            <p:nvPr/>
          </p:nvGrpSpPr>
          <p:grpSpPr>
            <a:xfrm>
              <a:off x="5181601" y="2819400"/>
              <a:ext cx="1447800" cy="685800"/>
              <a:chOff x="3356789" y="3352800"/>
              <a:chExt cx="1219200" cy="534194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3356789" y="3352800"/>
                <a:ext cx="1219200" cy="533400"/>
              </a:xfrm>
              <a:prstGeom prst="rect">
                <a:avLst/>
              </a:prstGeom>
              <a:ln w="28575">
                <a:solidFill>
                  <a:srgbClr val="0000CC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6" name="Straight Connector 5"/>
              <p:cNvCxnSpPr/>
              <p:nvPr/>
            </p:nvCxnSpPr>
            <p:spPr>
              <a:xfrm rot="5400000">
                <a:off x="3928288" y="3619500"/>
                <a:ext cx="533400" cy="1588"/>
              </a:xfrm>
              <a:prstGeom prst="line">
                <a:avLst/>
              </a:prstGeom>
              <a:ln w="28575">
                <a:solidFill>
                  <a:srgbClr val="0000CC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7"/>
            <p:cNvGrpSpPr/>
            <p:nvPr/>
          </p:nvGrpSpPr>
          <p:grpSpPr>
            <a:xfrm>
              <a:off x="3276600" y="2895600"/>
              <a:ext cx="1828800" cy="588623"/>
              <a:chOff x="2819400" y="2895600"/>
              <a:chExt cx="1828800" cy="588623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2819400" y="2895600"/>
                <a:ext cx="1066800" cy="5886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>
                    <a:solidFill>
                      <a:srgbClr val="0000CC"/>
                    </a:solidFill>
                  </a:rPr>
                  <a:t>baru</a:t>
                </a:r>
                <a:endParaRPr lang="en-US" sz="2800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>
                <a:off x="3886200" y="3200400"/>
                <a:ext cx="762000" cy="1588"/>
              </a:xfrm>
              <a:prstGeom prst="straightConnector1">
                <a:avLst/>
              </a:prstGeom>
              <a:ln w="28575">
                <a:solidFill>
                  <a:srgbClr val="0000CC"/>
                </a:solidFill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20" name="TextBox 19"/>
          <p:cNvSpPr txBox="1"/>
          <p:nvPr/>
        </p:nvSpPr>
        <p:spPr>
          <a:xfrm>
            <a:off x="4298950" y="522551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rot="5400000">
            <a:off x="4972050" y="5214932"/>
            <a:ext cx="609600" cy="495300"/>
          </a:xfrm>
          <a:prstGeom prst="line">
            <a:avLst/>
          </a:prstGeom>
          <a:ln w="28575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ontent Placeholder 2"/>
          <p:cNvSpPr txBox="1">
            <a:spLocks/>
          </p:cNvSpPr>
          <p:nvPr/>
        </p:nvSpPr>
        <p:spPr>
          <a:xfrm>
            <a:off x="609600" y="2285992"/>
            <a:ext cx="883285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List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kosong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{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≠ nil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914400" y="2643182"/>
            <a:ext cx="7924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dirty="0" err="1" smtClean="0">
                <a:solidFill>
                  <a:srgbClr val="FF0000"/>
                </a:solidFill>
              </a:rPr>
              <a:t>Misalkan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mula-mula</a:t>
            </a:r>
            <a:r>
              <a:rPr lang="en-US" sz="2800" dirty="0" smtClean="0">
                <a:solidFill>
                  <a:srgbClr val="FF0000"/>
                </a:solidFill>
              </a:rPr>
              <a:t> List </a:t>
            </a:r>
            <a:r>
              <a:rPr lang="en-US" sz="2800" dirty="0" err="1" smtClean="0">
                <a:solidFill>
                  <a:srgbClr val="FF0000"/>
                </a:solidFill>
              </a:rPr>
              <a:t>memiliki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dua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914400" y="4471982"/>
            <a:ext cx="7924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dirty="0" err="1" smtClean="0">
                <a:solidFill>
                  <a:srgbClr val="FF0000"/>
                </a:solidFill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</a:rPr>
              <a:t> yang </a:t>
            </a:r>
            <a:r>
              <a:rPr lang="en-US" sz="2800" dirty="0" err="1" smtClean="0">
                <a:solidFill>
                  <a:srgbClr val="FF0000"/>
                </a:solidFill>
              </a:rPr>
              <a:t>akan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disisipkan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6019800" y="4548182"/>
            <a:ext cx="3352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0000CC"/>
                </a:solidFill>
              </a:rPr>
              <a:t>alloc</a:t>
            </a:r>
            <a:r>
              <a:rPr lang="en-US" sz="2800" b="1" dirty="0" smtClean="0">
                <a:solidFill>
                  <a:srgbClr val="0000CC"/>
                </a:solidFill>
              </a:rPr>
              <a:t>(</a:t>
            </a:r>
            <a:r>
              <a:rPr lang="en-US" sz="2800" b="1" dirty="0" err="1" smtClean="0">
                <a:solidFill>
                  <a:srgbClr val="0000CC"/>
                </a:solidFill>
              </a:rPr>
              <a:t>baru</a:t>
            </a:r>
            <a:r>
              <a:rPr lang="en-US" sz="2800" b="1" dirty="0" smtClean="0">
                <a:solidFill>
                  <a:srgbClr val="0000CC"/>
                </a:solidFill>
              </a:rPr>
              <a:t>)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6019800" y="4929182"/>
            <a:ext cx="3352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006600"/>
                </a:solidFill>
              </a:rPr>
              <a:t>baru↑.next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 nil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6019800" y="5310182"/>
            <a:ext cx="3352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FF0000"/>
                </a:solidFill>
              </a:rPr>
              <a:t>baru↑.info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 1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/>
      <p:bldP spid="32" grpId="0"/>
      <p:bldP spid="37" grpId="0"/>
      <p:bldP spid="39" grpId="0"/>
      <p:bldP spid="40" grpId="0"/>
      <p:bldP spid="41" grpId="0"/>
      <p:bldP spid="4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 fontScale="90000"/>
          </a:bodyPr>
          <a:lstStyle/>
          <a:p>
            <a:r>
              <a:rPr lang="en-US" sz="4200" b="1" dirty="0" err="1" smtClean="0"/>
              <a:t>Penyisipan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Belakang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grpSp>
        <p:nvGrpSpPr>
          <p:cNvPr id="43" name="Group 42"/>
          <p:cNvGrpSpPr/>
          <p:nvPr/>
        </p:nvGrpSpPr>
        <p:grpSpPr>
          <a:xfrm>
            <a:off x="3581399" y="5181602"/>
            <a:ext cx="3632202" cy="685800"/>
            <a:chOff x="3581399" y="5181602"/>
            <a:chExt cx="3632202" cy="685800"/>
          </a:xfrm>
        </p:grpSpPr>
        <p:grpSp>
          <p:nvGrpSpPr>
            <p:cNvPr id="9" name="Group 52"/>
            <p:cNvGrpSpPr/>
            <p:nvPr/>
          </p:nvGrpSpPr>
          <p:grpSpPr>
            <a:xfrm>
              <a:off x="3581399" y="5181602"/>
              <a:ext cx="3632202" cy="685800"/>
              <a:chOff x="5029199" y="2971800"/>
              <a:chExt cx="3352802" cy="685800"/>
            </a:xfrm>
          </p:grpSpPr>
          <p:grpSp>
            <p:nvGrpSpPr>
              <p:cNvPr id="12" name="Group 33"/>
              <p:cNvGrpSpPr/>
              <p:nvPr/>
            </p:nvGrpSpPr>
            <p:grpSpPr>
              <a:xfrm>
                <a:off x="5029199" y="2971800"/>
                <a:ext cx="3352802" cy="685800"/>
                <a:chOff x="5029199" y="2819400"/>
                <a:chExt cx="3352802" cy="685800"/>
              </a:xfrm>
            </p:grpSpPr>
            <p:grpSp>
              <p:nvGrpSpPr>
                <p:cNvPr id="14" name="Group 3"/>
                <p:cNvGrpSpPr/>
                <p:nvPr/>
              </p:nvGrpSpPr>
              <p:grpSpPr>
                <a:xfrm>
                  <a:off x="6934201" y="2819400"/>
                  <a:ext cx="1447800" cy="685800"/>
                  <a:chOff x="4832641" y="3352800"/>
                  <a:chExt cx="1219200" cy="534194"/>
                </a:xfrm>
              </p:grpSpPr>
              <p:sp>
                <p:nvSpPr>
                  <p:cNvPr id="25" name="Rectangle 24"/>
                  <p:cNvSpPr/>
                  <p:nvPr/>
                </p:nvSpPr>
                <p:spPr>
                  <a:xfrm>
                    <a:off x="4832641" y="3352800"/>
                    <a:ext cx="1219200" cy="5334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6" name="Straight Connector 5"/>
                  <p:cNvCxnSpPr/>
                  <p:nvPr/>
                </p:nvCxnSpPr>
                <p:spPr>
                  <a:xfrm rot="5400000">
                    <a:off x="5404139" y="3619500"/>
                    <a:ext cx="533400" cy="1588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" name="Group 7"/>
                <p:cNvGrpSpPr/>
                <p:nvPr/>
              </p:nvGrpSpPr>
              <p:grpSpPr>
                <a:xfrm>
                  <a:off x="5029199" y="2895600"/>
                  <a:ext cx="1828800" cy="584775"/>
                  <a:chOff x="4571999" y="2895600"/>
                  <a:chExt cx="1828800" cy="584775"/>
                </a:xfrm>
              </p:grpSpPr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4571999" y="2895600"/>
                    <a:ext cx="1066800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200" dirty="0" err="1" smtClean="0"/>
                      <a:t>baru</a:t>
                    </a:r>
                    <a:endParaRPr lang="en-US" sz="3200" dirty="0"/>
                  </a:p>
                </p:txBody>
              </p:sp>
              <p:cxnSp>
                <p:nvCxnSpPr>
                  <p:cNvPr id="24" name="Straight Arrow Connector 23"/>
                  <p:cNvCxnSpPr/>
                  <p:nvPr/>
                </p:nvCxnSpPr>
                <p:spPr>
                  <a:xfrm>
                    <a:off x="5638799" y="3200400"/>
                    <a:ext cx="7620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0" name="TextBox 19"/>
              <p:cNvSpPr txBox="1"/>
              <p:nvPr/>
            </p:nvSpPr>
            <p:spPr>
              <a:xfrm>
                <a:off x="7238999" y="3047999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</a:t>
                </a:r>
                <a:endParaRPr lang="en-US" sz="2800" dirty="0"/>
              </a:p>
            </p:txBody>
          </p:sp>
        </p:grpSp>
        <p:cxnSp>
          <p:nvCxnSpPr>
            <p:cNvPr id="35" name="Straight Connector 34"/>
            <p:cNvCxnSpPr/>
            <p:nvPr/>
          </p:nvCxnSpPr>
          <p:spPr>
            <a:xfrm rot="5400000">
              <a:off x="6623049" y="5276852"/>
              <a:ext cx="685800" cy="4953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609600" y="3200400"/>
            <a:ext cx="5778500" cy="1524001"/>
            <a:chOff x="609600" y="3200400"/>
            <a:chExt cx="5778500" cy="1524001"/>
          </a:xfrm>
        </p:grpSpPr>
        <p:sp>
          <p:nvSpPr>
            <p:cNvPr id="10" name="TextBox 9"/>
            <p:cNvSpPr txBox="1"/>
            <p:nvPr/>
          </p:nvSpPr>
          <p:spPr>
            <a:xfrm>
              <a:off x="5232400" y="3200400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609600" y="3200401"/>
              <a:ext cx="4953000" cy="1524000"/>
              <a:chOff x="609600" y="3200401"/>
              <a:chExt cx="4953000" cy="1524000"/>
            </a:xfrm>
          </p:grpSpPr>
          <p:grpSp>
            <p:nvGrpSpPr>
              <p:cNvPr id="8" name="Group 46"/>
              <p:cNvGrpSpPr/>
              <p:nvPr/>
            </p:nvGrpSpPr>
            <p:grpSpPr>
              <a:xfrm>
                <a:off x="1682750" y="4038601"/>
                <a:ext cx="1568450" cy="684781"/>
                <a:chOff x="5638800" y="2362200"/>
                <a:chExt cx="1447800" cy="684781"/>
              </a:xfrm>
            </p:grpSpPr>
            <p:sp>
              <p:nvSpPr>
                <p:cNvPr id="27" name="Rectangle 26"/>
                <p:cNvSpPr/>
                <p:nvPr/>
              </p:nvSpPr>
              <p:spPr>
                <a:xfrm>
                  <a:off x="5638800" y="23622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8" name="Straight Connector 27"/>
                <p:cNvCxnSpPr/>
                <p:nvPr/>
              </p:nvCxnSpPr>
              <p:spPr>
                <a:xfrm rot="5400000">
                  <a:off x="6287952" y="27036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hape 32"/>
              <p:cNvCxnSpPr/>
              <p:nvPr/>
            </p:nvCxnSpPr>
            <p:spPr>
              <a:xfrm>
                <a:off x="1765299" y="3492789"/>
                <a:ext cx="701675" cy="545812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7" name="Group 3"/>
              <p:cNvGrpSpPr/>
              <p:nvPr/>
            </p:nvGrpSpPr>
            <p:grpSpPr>
              <a:xfrm>
                <a:off x="3994150" y="4038601"/>
                <a:ext cx="1568450" cy="685800"/>
                <a:chOff x="1752600" y="3352800"/>
                <a:chExt cx="1219200" cy="534194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752600" y="3352800"/>
                  <a:ext cx="1219200" cy="5334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0" name="Straight Connector 29"/>
                <p:cNvCxnSpPr/>
                <p:nvPr/>
              </p:nvCxnSpPr>
              <p:spPr>
                <a:xfrm rot="5400000">
                  <a:off x="2324100" y="3619500"/>
                  <a:ext cx="533400" cy="158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" name="TextBox 12"/>
              <p:cNvSpPr txBox="1"/>
              <p:nvPr/>
            </p:nvSpPr>
            <p:spPr>
              <a:xfrm>
                <a:off x="609600" y="3200401"/>
                <a:ext cx="11557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awal</a:t>
                </a:r>
                <a:endParaRPr lang="en-US" sz="3200" dirty="0"/>
              </a:p>
            </p:txBody>
          </p:sp>
          <p:cxnSp>
            <p:nvCxnSpPr>
              <p:cNvPr id="15" name="Straight Arrow Connector 14"/>
              <p:cNvCxnSpPr/>
              <p:nvPr/>
            </p:nvCxnSpPr>
            <p:spPr>
              <a:xfrm>
                <a:off x="3003550" y="4343401"/>
                <a:ext cx="990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6" name="TextBox 15"/>
            <p:cNvSpPr txBox="1"/>
            <p:nvPr/>
          </p:nvSpPr>
          <p:spPr>
            <a:xfrm>
              <a:off x="2012950" y="4114801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241800" y="4114801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cxnSp>
          <p:nvCxnSpPr>
            <p:cNvPr id="11" name="Shape 10"/>
            <p:cNvCxnSpPr>
              <a:stCxn id="10" idx="1"/>
              <a:endCxn id="29" idx="0"/>
            </p:cNvCxnSpPr>
            <p:nvPr/>
          </p:nvCxnSpPr>
          <p:spPr>
            <a:xfrm rot="10800000" flipV="1">
              <a:off x="4778375" y="3492787"/>
              <a:ext cx="454025" cy="545813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4978396" y="4133848"/>
              <a:ext cx="685800" cy="495300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2" name="Content Placeholder 2"/>
          <p:cNvSpPr txBox="1">
            <a:spLocks/>
          </p:cNvSpPr>
          <p:nvPr/>
        </p:nvSpPr>
        <p:spPr>
          <a:xfrm>
            <a:off x="6477000" y="4038598"/>
            <a:ext cx="3352800" cy="685800"/>
          </a:xfrm>
          <a:prstGeom prst="rect">
            <a:avLst/>
          </a:prstGeom>
        </p:spPr>
        <p:txBody>
          <a:bodyPr vert="horz" lIns="91419" tIns="45709" rIns="91419" bIns="45709">
            <a:normAutofit fontScale="77500" lnSpcReduction="20000"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200" b="1" dirty="0" err="1" smtClean="0">
                <a:solidFill>
                  <a:srgbClr val="FF0000"/>
                </a:solidFill>
              </a:rPr>
              <a:t>akhir</a:t>
            </a:r>
            <a:r>
              <a:rPr lang="en-US" sz="3200" b="1" dirty="0" err="1" smtClean="0">
                <a:solidFill>
                  <a:srgbClr val="FF0000"/>
                </a:solidFill>
                <a:cs typeface="Times New Roman"/>
              </a:rPr>
              <a:t>↑.next</a:t>
            </a:r>
            <a:r>
              <a:rPr lang="en-US" sz="32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rgbClr val="FF0000"/>
                </a:solidFill>
                <a:sym typeface="Wingdings" pitchFamily="2" charset="2"/>
              </a:rPr>
              <a:t>baru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cxnSp>
        <p:nvCxnSpPr>
          <p:cNvPr id="34" name="Shape 33"/>
          <p:cNvCxnSpPr/>
          <p:nvPr/>
        </p:nvCxnSpPr>
        <p:spPr>
          <a:xfrm>
            <a:off x="5397497" y="4419598"/>
            <a:ext cx="1031875" cy="762000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33400" y="1524000"/>
            <a:ext cx="868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Simpul</a:t>
            </a:r>
            <a:r>
              <a:rPr lang="en-US" sz="3200" dirty="0" smtClean="0"/>
              <a:t> </a:t>
            </a:r>
            <a:r>
              <a:rPr lang="en-US" sz="3200" dirty="0" err="1" smtClean="0"/>
              <a:t>baru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disisipkan</a:t>
            </a:r>
            <a:r>
              <a:rPr lang="en-US" sz="3200" dirty="0" smtClean="0"/>
              <a:t> </a:t>
            </a:r>
            <a:r>
              <a:rPr lang="en-US" sz="3200" dirty="0" err="1" smtClean="0"/>
              <a:t>setelah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ditunjuk</a:t>
            </a:r>
            <a:r>
              <a:rPr lang="en-US" sz="3200" dirty="0" smtClean="0"/>
              <a:t> pointer </a:t>
            </a:r>
            <a:r>
              <a:rPr lang="en-US" sz="3200" dirty="0" err="1" smtClean="0"/>
              <a:t>akhir</a:t>
            </a:r>
            <a:endParaRPr lang="en-US" sz="3200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 fontScale="90000"/>
          </a:bodyPr>
          <a:lstStyle/>
          <a:p>
            <a:r>
              <a:rPr lang="en-US" sz="4200" b="1" dirty="0" err="1" smtClean="0"/>
              <a:t>Penyisipan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Belakang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cxnSp>
        <p:nvCxnSpPr>
          <p:cNvPr id="32" name="Shape 31"/>
          <p:cNvCxnSpPr/>
          <p:nvPr/>
        </p:nvCxnSpPr>
        <p:spPr>
          <a:xfrm>
            <a:off x="6248400" y="2578382"/>
            <a:ext cx="577847" cy="1688810"/>
          </a:xfrm>
          <a:prstGeom prst="bentConnector2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1" name="Content Placeholder 2"/>
          <p:cNvSpPr txBox="1">
            <a:spLocks/>
          </p:cNvSpPr>
          <p:nvPr/>
        </p:nvSpPr>
        <p:spPr>
          <a:xfrm>
            <a:off x="6953264" y="3019420"/>
            <a:ext cx="2928958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200" b="1" dirty="0" err="1" smtClean="0">
                <a:solidFill>
                  <a:srgbClr val="0000CC"/>
                </a:solidFill>
              </a:rPr>
              <a:t>akhir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smtClean="0">
                <a:solidFill>
                  <a:srgbClr val="0000CC"/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rgbClr val="0000CC"/>
                </a:solidFill>
                <a:sym typeface="Wingdings" pitchFamily="2" charset="2"/>
              </a:rPr>
              <a:t>baru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18082" y="228599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11" name="Shape 10"/>
          <p:cNvCxnSpPr/>
          <p:nvPr/>
        </p:nvCxnSpPr>
        <p:spPr>
          <a:xfrm rot="10800000" flipV="1">
            <a:off x="4784727" y="2590792"/>
            <a:ext cx="454025" cy="54581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595282" y="2285993"/>
            <a:ext cx="6604002" cy="2666999"/>
            <a:chOff x="595282" y="3124201"/>
            <a:chExt cx="6604002" cy="2666999"/>
          </a:xfrm>
        </p:grpSpPr>
        <p:cxnSp>
          <p:nvCxnSpPr>
            <p:cNvPr id="33" name="Shape 32"/>
            <p:cNvCxnSpPr/>
            <p:nvPr/>
          </p:nvCxnSpPr>
          <p:spPr>
            <a:xfrm>
              <a:off x="1750981" y="3416589"/>
              <a:ext cx="70167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6" name="Group 3"/>
            <p:cNvGrpSpPr/>
            <p:nvPr/>
          </p:nvGrpSpPr>
          <p:grpSpPr>
            <a:xfrm>
              <a:off x="3979832" y="3962401"/>
              <a:ext cx="1568450" cy="685800"/>
              <a:chOff x="1752600" y="3352800"/>
              <a:chExt cx="1219200" cy="534194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595282" y="3124201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7" name="Group 46"/>
            <p:cNvGrpSpPr/>
            <p:nvPr/>
          </p:nvGrpSpPr>
          <p:grpSpPr>
            <a:xfrm>
              <a:off x="1668432" y="3962401"/>
              <a:ext cx="1568450" cy="684781"/>
              <a:chOff x="5638800" y="2362200"/>
              <a:chExt cx="1447800" cy="684781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Arrow Connector 14"/>
            <p:cNvCxnSpPr/>
            <p:nvPr/>
          </p:nvCxnSpPr>
          <p:spPr>
            <a:xfrm>
              <a:off x="2989232" y="4267201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998632" y="4038601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227482" y="4038601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grpSp>
          <p:nvGrpSpPr>
            <p:cNvPr id="8" name="Group 52"/>
            <p:cNvGrpSpPr/>
            <p:nvPr/>
          </p:nvGrpSpPr>
          <p:grpSpPr>
            <a:xfrm>
              <a:off x="3567081" y="5105399"/>
              <a:ext cx="3632203" cy="685801"/>
              <a:chOff x="5029199" y="2971797"/>
              <a:chExt cx="3352803" cy="685801"/>
            </a:xfrm>
          </p:grpSpPr>
          <p:grpSp>
            <p:nvGrpSpPr>
              <p:cNvPr id="9" name="Group 33"/>
              <p:cNvGrpSpPr/>
              <p:nvPr/>
            </p:nvGrpSpPr>
            <p:grpSpPr>
              <a:xfrm>
                <a:off x="5029199" y="2971797"/>
                <a:ext cx="3352803" cy="685801"/>
                <a:chOff x="5029199" y="2819397"/>
                <a:chExt cx="3352803" cy="685801"/>
              </a:xfrm>
            </p:grpSpPr>
            <p:grpSp>
              <p:nvGrpSpPr>
                <p:cNvPr id="12" name="Group 3"/>
                <p:cNvGrpSpPr/>
                <p:nvPr/>
              </p:nvGrpSpPr>
              <p:grpSpPr>
                <a:xfrm>
                  <a:off x="6934202" y="2819397"/>
                  <a:ext cx="1447800" cy="685801"/>
                  <a:chOff x="4832641" y="3352799"/>
                  <a:chExt cx="1219200" cy="534195"/>
                </a:xfrm>
              </p:grpSpPr>
              <p:sp>
                <p:nvSpPr>
                  <p:cNvPr id="25" name="Rectangle 24"/>
                  <p:cNvSpPr/>
                  <p:nvPr/>
                </p:nvSpPr>
                <p:spPr>
                  <a:xfrm>
                    <a:off x="4832641" y="3352799"/>
                    <a:ext cx="1219200" cy="5334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6" name="Straight Connector 5"/>
                  <p:cNvCxnSpPr/>
                  <p:nvPr/>
                </p:nvCxnSpPr>
                <p:spPr>
                  <a:xfrm rot="5400000">
                    <a:off x="5404139" y="3619500"/>
                    <a:ext cx="533400" cy="1588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" name="Group 7"/>
                <p:cNvGrpSpPr/>
                <p:nvPr/>
              </p:nvGrpSpPr>
              <p:grpSpPr>
                <a:xfrm>
                  <a:off x="5029199" y="2895600"/>
                  <a:ext cx="1828800" cy="584775"/>
                  <a:chOff x="4571999" y="2895600"/>
                  <a:chExt cx="1828800" cy="584775"/>
                </a:xfrm>
              </p:grpSpPr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4571999" y="2895600"/>
                    <a:ext cx="1066800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200" dirty="0" err="1" smtClean="0"/>
                      <a:t>baru</a:t>
                    </a:r>
                    <a:endParaRPr lang="en-US" sz="3200" dirty="0"/>
                  </a:p>
                </p:txBody>
              </p:sp>
              <p:cxnSp>
                <p:nvCxnSpPr>
                  <p:cNvPr id="24" name="Straight Arrow Connector 23"/>
                  <p:cNvCxnSpPr/>
                  <p:nvPr/>
                </p:nvCxnSpPr>
                <p:spPr>
                  <a:xfrm>
                    <a:off x="5638799" y="3200400"/>
                    <a:ext cx="7620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0" name="TextBox 19"/>
              <p:cNvSpPr txBox="1"/>
              <p:nvPr/>
            </p:nvSpPr>
            <p:spPr>
              <a:xfrm>
                <a:off x="7238999" y="3047999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</a:t>
                </a:r>
                <a:endParaRPr lang="en-US" sz="2800" dirty="0"/>
              </a:p>
            </p:txBody>
          </p:sp>
        </p:grpSp>
        <p:cxnSp>
          <p:nvCxnSpPr>
            <p:cNvPr id="34" name="Shape 33"/>
            <p:cNvCxnSpPr/>
            <p:nvPr/>
          </p:nvCxnSpPr>
          <p:spPr>
            <a:xfrm>
              <a:off x="5383179" y="4343398"/>
              <a:ext cx="1031875" cy="7620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6596032" y="5200650"/>
              <a:ext cx="685800" cy="4953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552480" y="1500174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Pindahkan</a:t>
            </a:r>
            <a:r>
              <a:rPr lang="en-US" sz="3200" dirty="0" smtClean="0"/>
              <a:t> pointer </a:t>
            </a:r>
            <a:r>
              <a:rPr lang="en-US" sz="3200" dirty="0" err="1" smtClean="0"/>
              <a:t>akhir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yang </a:t>
            </a:r>
            <a:r>
              <a:rPr lang="en-US" sz="3200" dirty="0" err="1" smtClean="0"/>
              <a:t>baru</a:t>
            </a:r>
            <a:endParaRPr lang="en-US" sz="32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10" grpId="0"/>
      <p:bldP spid="4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 fontScale="90000"/>
          </a:bodyPr>
          <a:lstStyle/>
          <a:p>
            <a:r>
              <a:rPr lang="en-US" sz="4200" b="1" dirty="0" err="1" smtClean="0"/>
              <a:t>Penyisipan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Belakang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cxnSp>
        <p:nvCxnSpPr>
          <p:cNvPr id="36" name="Shape 35"/>
          <p:cNvCxnSpPr>
            <a:stCxn id="10" idx="1"/>
          </p:cNvCxnSpPr>
          <p:nvPr/>
        </p:nvCxnSpPr>
        <p:spPr>
          <a:xfrm rot="10800000" flipV="1">
            <a:off x="4810125" y="3340387"/>
            <a:ext cx="514377" cy="54581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1238224" y="3047999"/>
            <a:ext cx="4457726" cy="1524000"/>
            <a:chOff x="1238224" y="3047999"/>
            <a:chExt cx="4457726" cy="1524000"/>
          </a:xfrm>
        </p:grpSpPr>
        <p:cxnSp>
          <p:nvCxnSpPr>
            <p:cNvPr id="33" name="Shape 32"/>
            <p:cNvCxnSpPr>
              <a:stCxn id="13" idx="3"/>
              <a:endCxn id="27" idx="0"/>
            </p:cNvCxnSpPr>
            <p:nvPr/>
          </p:nvCxnSpPr>
          <p:spPr>
            <a:xfrm>
              <a:off x="2228850" y="3340387"/>
              <a:ext cx="37147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6" name="Group 3"/>
            <p:cNvGrpSpPr/>
            <p:nvPr/>
          </p:nvGrpSpPr>
          <p:grpSpPr>
            <a:xfrm>
              <a:off x="4127500" y="3886199"/>
              <a:ext cx="1568450" cy="685800"/>
              <a:chOff x="1752600" y="3352800"/>
              <a:chExt cx="1219200" cy="534194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1238224" y="3047999"/>
              <a:ext cx="990626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7" name="Group 46"/>
            <p:cNvGrpSpPr/>
            <p:nvPr/>
          </p:nvGrpSpPr>
          <p:grpSpPr>
            <a:xfrm>
              <a:off x="1816100" y="3886199"/>
              <a:ext cx="1568450" cy="684781"/>
              <a:chOff x="5638800" y="2362200"/>
              <a:chExt cx="1447800" cy="684781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Arrow Connector 14"/>
            <p:cNvCxnSpPr/>
            <p:nvPr/>
          </p:nvCxnSpPr>
          <p:spPr>
            <a:xfrm>
              <a:off x="3136900" y="4265611"/>
              <a:ext cx="9906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146300" y="3962399"/>
              <a:ext cx="57785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375150" y="3962399"/>
              <a:ext cx="57785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6356350" y="3886199"/>
            <a:ext cx="1568450" cy="68478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5"/>
          <p:cNvCxnSpPr/>
          <p:nvPr/>
        </p:nvCxnSpPr>
        <p:spPr>
          <a:xfrm rot="5400000">
            <a:off x="7092267" y="4228588"/>
            <a:ext cx="684781" cy="20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381760" y="5214950"/>
            <a:ext cx="11557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baru</a:t>
            </a:r>
            <a:endParaRPr lang="en-US" sz="32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530848" y="4267199"/>
            <a:ext cx="8255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686549" y="3962399"/>
            <a:ext cx="57785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324501" y="3047999"/>
            <a:ext cx="11557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35" name="Straight Connector 34"/>
          <p:cNvCxnSpPr/>
          <p:nvPr/>
        </p:nvCxnSpPr>
        <p:spPr>
          <a:xfrm rot="5400000">
            <a:off x="5116308" y="3981449"/>
            <a:ext cx="685800" cy="495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ontent Placeholder 2"/>
          <p:cNvSpPr txBox="1">
            <a:spLocks/>
          </p:cNvSpPr>
          <p:nvPr/>
        </p:nvSpPr>
        <p:spPr>
          <a:xfrm>
            <a:off x="685800" y="1600200"/>
            <a:ext cx="8534400" cy="6858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indent="1587" algn="just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200" dirty="0" err="1" smtClean="0">
                <a:solidFill>
                  <a:srgbClr val="FF0000"/>
                </a:solidFill>
              </a:rPr>
              <a:t>Keadaan</a:t>
            </a:r>
            <a:r>
              <a:rPr lang="en-US" sz="3200" dirty="0" smtClean="0">
                <a:solidFill>
                  <a:srgbClr val="FF0000"/>
                </a:solidFill>
              </a:rPr>
              <a:t> Linked List </a:t>
            </a:r>
            <a:r>
              <a:rPr lang="en-US" sz="3200" dirty="0" err="1" smtClean="0">
                <a:solidFill>
                  <a:srgbClr val="FF0000"/>
                </a:solidFill>
              </a:rPr>
              <a:t>setelah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terjadi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penyisipan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satu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simpul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belakang</a:t>
            </a:r>
            <a:r>
              <a:rPr lang="en-US" sz="3200" b="1" dirty="0" smtClean="0">
                <a:solidFill>
                  <a:srgbClr val="FF0000"/>
                </a:solidFill>
              </a:rPr>
              <a:t> (</a:t>
            </a:r>
            <a:r>
              <a:rPr lang="en-US" sz="3200" b="1" dirty="0" err="1" smtClean="0">
                <a:solidFill>
                  <a:srgbClr val="FF0000"/>
                </a:solidFill>
              </a:rPr>
              <a:t>untuk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awal</a:t>
            </a:r>
            <a:r>
              <a:rPr lang="en-US" sz="3200" b="1" dirty="0" smtClean="0">
                <a:solidFill>
                  <a:srgbClr val="FF0000"/>
                </a:solidFill>
              </a:rPr>
              <a:t> ≠ nil) :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cxnSp>
        <p:nvCxnSpPr>
          <p:cNvPr id="43" name="Straight Arrow Connector 42"/>
          <p:cNvCxnSpPr>
            <a:stCxn id="23" idx="0"/>
          </p:cNvCxnSpPr>
          <p:nvPr/>
        </p:nvCxnSpPr>
        <p:spPr>
          <a:xfrm rot="16200000" flipV="1">
            <a:off x="6634969" y="4890309"/>
            <a:ext cx="642940" cy="63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7333350" y="3967626"/>
            <a:ext cx="685800" cy="495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hape 49"/>
          <p:cNvCxnSpPr/>
          <p:nvPr/>
        </p:nvCxnSpPr>
        <p:spPr>
          <a:xfrm>
            <a:off x="6310322" y="3357562"/>
            <a:ext cx="371475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3" grpId="0"/>
      <p:bldP spid="20" grpId="0"/>
      <p:bldP spid="10" grpId="0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585200" cy="990600"/>
          </a:xfrm>
        </p:spPr>
        <p:txBody>
          <a:bodyPr/>
          <a:lstStyle/>
          <a:p>
            <a:r>
              <a:rPr lang="id-ID" b="1" dirty="0" smtClean="0"/>
              <a:t>PENGERTIAN </a:t>
            </a:r>
            <a:r>
              <a:rPr lang="en-US" b="1" dirty="0" smtClean="0"/>
              <a:t>LINKED LIST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de-DE" sz="3200" dirty="0" smtClean="0"/>
              <a:t>Salah satu bentuk struktur data, berisi kumpulan data (node) yang </a:t>
            </a:r>
            <a:r>
              <a:rPr lang="de-DE" sz="3200" b="1" dirty="0" smtClean="0"/>
              <a:t>tersusun</a:t>
            </a:r>
            <a:r>
              <a:rPr lang="de-DE" sz="3200" dirty="0" smtClean="0"/>
              <a:t> secara sekuensial, </a:t>
            </a:r>
            <a:r>
              <a:rPr lang="de-DE" sz="3200" b="1" dirty="0" smtClean="0"/>
              <a:t>saling sambung-menyambung, dinamis</a:t>
            </a:r>
            <a:r>
              <a:rPr lang="de-DE" sz="3200" dirty="0" smtClean="0"/>
              <a:t> dan </a:t>
            </a:r>
            <a:r>
              <a:rPr lang="de-DE" sz="3200" b="1" dirty="0" smtClean="0"/>
              <a:t>tidak</a:t>
            </a:r>
            <a:r>
              <a:rPr lang="de-DE" sz="3200" dirty="0" smtClean="0"/>
              <a:t> </a:t>
            </a:r>
            <a:r>
              <a:rPr lang="de-DE" sz="3200" b="1" dirty="0" smtClean="0"/>
              <a:t>terbatas</a:t>
            </a:r>
            <a:r>
              <a:rPr lang="de-DE" sz="3200" dirty="0" smtClean="0"/>
              <a:t>.</a:t>
            </a:r>
          </a:p>
          <a:p>
            <a:r>
              <a:rPr lang="de-DE" sz="3200" dirty="0" smtClean="0"/>
              <a:t>Linked List sering disebut juga Senarai Berantai</a:t>
            </a:r>
          </a:p>
          <a:p>
            <a:pPr algn="just"/>
            <a:r>
              <a:rPr lang="de-DE" sz="3200" dirty="0" smtClean="0"/>
              <a:t>Linked List saling terhubung dengan bantuan variabel pointer</a:t>
            </a:r>
          </a:p>
          <a:p>
            <a:pPr algn="just"/>
            <a:r>
              <a:rPr lang="de-DE" sz="3200" dirty="0" smtClean="0"/>
              <a:t>Masing-masing data dalam Linked List disebut dengan node (simpul) yang menempati alokasi memori secara dinamis dan biasanya berupa record</a:t>
            </a:r>
            <a:endParaRPr lang="en-US" b="1" dirty="0" smtClean="0">
              <a:sym typeface="Wingdings" pitchFamily="2" charset="2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832850" cy="990600"/>
          </a:xfrm>
        </p:spPr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Penyisipan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1998" y="1524000"/>
            <a:ext cx="9083802" cy="4876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b="1" u="sng" dirty="0" smtClean="0"/>
              <a:t>Procedure</a:t>
            </a:r>
            <a:r>
              <a:rPr lang="en-US" sz="1400" dirty="0" smtClean="0"/>
              <a:t> </a:t>
            </a:r>
            <a:r>
              <a:rPr lang="en-US" sz="1400" dirty="0" err="1" smtClean="0"/>
              <a:t>SisipBelakangSingle</a:t>
            </a:r>
            <a:r>
              <a:rPr lang="en-US" sz="1400" dirty="0" smtClean="0"/>
              <a:t>(</a:t>
            </a:r>
            <a:r>
              <a:rPr lang="en-US" sz="1400" u="sng" dirty="0" smtClean="0"/>
              <a:t>Input</a:t>
            </a:r>
            <a:r>
              <a:rPr lang="en-US" sz="1400" dirty="0" smtClean="0"/>
              <a:t>  </a:t>
            </a:r>
            <a:r>
              <a:rPr lang="en-US" sz="1400" dirty="0" err="1" smtClean="0"/>
              <a:t>elemen</a:t>
            </a:r>
            <a:r>
              <a:rPr lang="en-US" sz="1400" dirty="0" smtClean="0"/>
              <a:t> : </a:t>
            </a:r>
            <a:r>
              <a:rPr lang="en-US" sz="1400" dirty="0" err="1" smtClean="0"/>
              <a:t>tipedata</a:t>
            </a:r>
            <a:r>
              <a:rPr lang="en-US" sz="1400" dirty="0" smtClean="0"/>
              <a:t>, </a:t>
            </a:r>
            <a:r>
              <a:rPr lang="en-US" sz="1400" u="sng" dirty="0" smtClean="0"/>
              <a:t>I/O</a:t>
            </a:r>
            <a:r>
              <a:rPr lang="en-US" sz="1400" dirty="0" smtClean="0"/>
              <a:t>  </a:t>
            </a:r>
            <a:r>
              <a:rPr lang="en-US" sz="1400" dirty="0" err="1" smtClean="0"/>
              <a:t>awal</a:t>
            </a:r>
            <a:r>
              <a:rPr lang="en-US" sz="1400" dirty="0" smtClean="0"/>
              <a:t>, </a:t>
            </a:r>
            <a:r>
              <a:rPr lang="en-US" sz="1400" dirty="0" err="1" smtClean="0"/>
              <a:t>akhir</a:t>
            </a:r>
            <a:r>
              <a:rPr lang="en-US" sz="1400" dirty="0" smtClean="0"/>
              <a:t> : </a:t>
            </a:r>
            <a:r>
              <a:rPr lang="en-US" sz="1400" dirty="0" err="1" smtClean="0"/>
              <a:t>nama_pointer</a:t>
            </a:r>
            <a:r>
              <a:rPr lang="en-US" sz="1400" dirty="0" smtClean="0"/>
              <a:t>)</a:t>
            </a:r>
          </a:p>
          <a:p>
            <a:pPr>
              <a:buNone/>
            </a:pPr>
            <a:r>
              <a:rPr lang="en-US" sz="1400" dirty="0" smtClean="0"/>
              <a:t>{I.S. : data yang </a:t>
            </a:r>
            <a:r>
              <a:rPr lang="en-US" sz="1400" dirty="0" err="1" smtClean="0"/>
              <a:t>akan</a:t>
            </a:r>
            <a:r>
              <a:rPr lang="en-US" sz="1400" dirty="0" smtClean="0"/>
              <a:t> </a:t>
            </a:r>
            <a:r>
              <a:rPr lang="en-US" sz="1400" dirty="0" err="1" smtClean="0"/>
              <a:t>disisipkan</a:t>
            </a:r>
            <a:r>
              <a:rPr lang="en-US" sz="1400" dirty="0" smtClean="0"/>
              <a:t> (</a:t>
            </a:r>
            <a:r>
              <a:rPr lang="en-US" sz="1400" dirty="0" err="1" smtClean="0"/>
              <a:t>elemen</a:t>
            </a:r>
            <a:r>
              <a:rPr lang="en-US" sz="1400" dirty="0" smtClean="0"/>
              <a:t>), pointer </a:t>
            </a:r>
            <a:r>
              <a:rPr lang="en-US" sz="1400" dirty="0" err="1" smtClean="0"/>
              <a:t>penunjuk</a:t>
            </a:r>
            <a:r>
              <a:rPr lang="en-US" sz="1400" dirty="0" smtClean="0"/>
              <a:t> </a:t>
            </a:r>
            <a:r>
              <a:rPr lang="en-US" sz="1400" dirty="0" err="1" smtClean="0"/>
              <a:t>awal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pointer </a:t>
            </a:r>
            <a:r>
              <a:rPr lang="en-US" sz="1400" dirty="0" err="1" smtClean="0"/>
              <a:t>penunjuk</a:t>
            </a:r>
            <a:r>
              <a:rPr lang="en-US" sz="1400" dirty="0" smtClean="0"/>
              <a:t> </a:t>
            </a:r>
            <a:r>
              <a:rPr lang="en-US" sz="1400" dirty="0" err="1" smtClean="0"/>
              <a:t>akhir</a:t>
            </a:r>
            <a:r>
              <a:rPr lang="en-US" sz="1400" dirty="0" smtClean="0"/>
              <a:t> </a:t>
            </a:r>
            <a:r>
              <a:rPr lang="en-US" sz="1400" dirty="0" err="1" smtClean="0"/>
              <a:t>sudah</a:t>
            </a:r>
            <a:r>
              <a:rPr lang="en-US" sz="1400" dirty="0" smtClean="0"/>
              <a:t> </a:t>
            </a:r>
            <a:r>
              <a:rPr lang="en-US" sz="1400" dirty="0" err="1" smtClean="0"/>
              <a:t>terdifinisi</a:t>
            </a:r>
            <a:r>
              <a:rPr lang="en-US" sz="1400" dirty="0" smtClean="0"/>
              <a:t>}</a:t>
            </a:r>
          </a:p>
          <a:p>
            <a:pPr>
              <a:buNone/>
            </a:pPr>
            <a:r>
              <a:rPr lang="en-US" sz="1400" dirty="0" smtClean="0"/>
              <a:t>{F.S. : </a:t>
            </a:r>
            <a:r>
              <a:rPr lang="en-US" sz="1400" dirty="0" err="1" smtClean="0"/>
              <a:t>menghasilkan</a:t>
            </a:r>
            <a:r>
              <a:rPr lang="en-US" sz="1400" dirty="0" smtClean="0"/>
              <a:t> </a:t>
            </a:r>
            <a:r>
              <a:rPr lang="en-US" sz="1400" dirty="0" err="1" smtClean="0"/>
              <a:t>satu</a:t>
            </a:r>
            <a:r>
              <a:rPr lang="en-US" sz="1400" dirty="0" smtClean="0"/>
              <a:t> </a:t>
            </a:r>
            <a:r>
              <a:rPr lang="en-US" sz="1400" dirty="0" err="1" smtClean="0"/>
              <a:t>simpul</a:t>
            </a:r>
            <a:r>
              <a:rPr lang="en-US" sz="1400" dirty="0" smtClean="0"/>
              <a:t> yang </a:t>
            </a:r>
            <a:r>
              <a:rPr lang="en-US" sz="1400" dirty="0" err="1" smtClean="0"/>
              <a:t>disisipkan</a:t>
            </a:r>
            <a:r>
              <a:rPr lang="en-US" sz="1400" dirty="0" smtClean="0"/>
              <a:t> </a:t>
            </a:r>
            <a:r>
              <a:rPr lang="en-US" sz="1400" dirty="0" err="1" smtClean="0"/>
              <a:t>di</a:t>
            </a:r>
            <a:r>
              <a:rPr lang="en-US" sz="1400" dirty="0" smtClean="0"/>
              <a:t> </a:t>
            </a:r>
            <a:r>
              <a:rPr lang="en-US" sz="1400" dirty="0" err="1" smtClean="0"/>
              <a:t>belakang</a:t>
            </a:r>
            <a:r>
              <a:rPr lang="en-US" sz="1400" dirty="0" smtClean="0"/>
              <a:t> </a:t>
            </a:r>
            <a:r>
              <a:rPr lang="en-US" sz="1400" dirty="0" err="1" smtClean="0"/>
              <a:t>pada</a:t>
            </a:r>
            <a:r>
              <a:rPr lang="en-US" sz="1400" dirty="0" smtClean="0"/>
              <a:t> single linked list}</a:t>
            </a:r>
          </a:p>
          <a:p>
            <a:pPr>
              <a:buNone/>
            </a:pPr>
            <a:r>
              <a:rPr lang="en-US" sz="1400" b="1" u="sng" dirty="0" err="1" smtClean="0"/>
              <a:t>Kamus</a:t>
            </a:r>
            <a:r>
              <a:rPr lang="en-US" sz="1400" b="1" dirty="0" smtClean="0"/>
              <a:t> </a:t>
            </a:r>
            <a:r>
              <a:rPr lang="en-US" sz="1400" dirty="0" smtClean="0"/>
              <a:t>:</a:t>
            </a:r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baru</a:t>
            </a:r>
            <a:r>
              <a:rPr lang="en-US" sz="1400" dirty="0" smtClean="0"/>
              <a:t> : </a:t>
            </a:r>
            <a:r>
              <a:rPr lang="en-US" sz="1400" dirty="0" err="1" smtClean="0"/>
              <a:t>nama_pointer</a:t>
            </a:r>
            <a:endParaRPr lang="en-US" sz="1400" dirty="0" smtClean="0"/>
          </a:p>
          <a:p>
            <a:pPr>
              <a:buNone/>
            </a:pPr>
            <a:r>
              <a:rPr lang="en-US" sz="1400" b="1" u="sng" dirty="0" err="1" smtClean="0"/>
              <a:t>Algoritma</a:t>
            </a:r>
            <a:r>
              <a:rPr lang="en-US" sz="1400" b="1" dirty="0" smtClean="0"/>
              <a:t> </a:t>
            </a:r>
            <a:r>
              <a:rPr lang="en-US" sz="1400" dirty="0" smtClean="0"/>
              <a:t>:</a:t>
            </a:r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alloc</a:t>
            </a:r>
            <a:r>
              <a:rPr lang="en-US" sz="1400" dirty="0" smtClean="0"/>
              <a:t>(</a:t>
            </a:r>
            <a:r>
              <a:rPr lang="en-US" sz="1400" dirty="0" err="1" smtClean="0"/>
              <a:t>baru</a:t>
            </a:r>
            <a:r>
              <a:rPr lang="en-US" sz="1400" dirty="0" smtClean="0"/>
              <a:t>)</a:t>
            </a:r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baru↑.info</a:t>
            </a:r>
            <a:r>
              <a:rPr lang="en-US" sz="1400" dirty="0" smtClean="0"/>
              <a:t> </a:t>
            </a:r>
            <a:r>
              <a:rPr lang="en-US" sz="1400" dirty="0" smtClean="0">
                <a:sym typeface="Wingdings"/>
              </a:rPr>
              <a:t></a:t>
            </a:r>
            <a:r>
              <a:rPr lang="en-US" sz="1400" dirty="0" smtClean="0"/>
              <a:t> </a:t>
            </a:r>
            <a:r>
              <a:rPr lang="en-US" sz="1400" dirty="0" err="1" smtClean="0"/>
              <a:t>elemen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baru↑.next</a:t>
            </a:r>
            <a:r>
              <a:rPr lang="en-US" sz="1400" dirty="0" smtClean="0"/>
              <a:t> </a:t>
            </a:r>
            <a:r>
              <a:rPr lang="en-US" sz="1400" dirty="0" smtClean="0">
                <a:sym typeface="Wingdings"/>
              </a:rPr>
              <a:t></a:t>
            </a:r>
            <a:r>
              <a:rPr lang="en-US" sz="1400" dirty="0" smtClean="0"/>
              <a:t> nil</a:t>
            </a:r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b="1" u="sng" dirty="0" smtClean="0"/>
              <a:t>I</a:t>
            </a:r>
            <a:r>
              <a:rPr lang="en-US" sz="1400" u="sng" dirty="0" smtClean="0"/>
              <a:t>f</a:t>
            </a:r>
            <a:r>
              <a:rPr lang="en-US" sz="1400" dirty="0" smtClean="0"/>
              <a:t> (</a:t>
            </a:r>
            <a:r>
              <a:rPr lang="en-US" sz="1400" dirty="0" err="1" smtClean="0"/>
              <a:t>awal</a:t>
            </a:r>
            <a:r>
              <a:rPr lang="en-US" sz="1400" dirty="0" smtClean="0"/>
              <a:t> = nil)</a:t>
            </a:r>
          </a:p>
          <a:p>
            <a:pPr>
              <a:buNone/>
            </a:pPr>
            <a:r>
              <a:rPr lang="en-US" sz="1400" dirty="0" smtClean="0"/>
              <a:t>	  </a:t>
            </a:r>
            <a:r>
              <a:rPr lang="en-US" sz="1400" b="1" u="sng" dirty="0" smtClean="0"/>
              <a:t>Then</a:t>
            </a:r>
            <a:endParaRPr lang="en-US" sz="1400" b="1" dirty="0" smtClean="0"/>
          </a:p>
          <a:p>
            <a:pPr>
              <a:buNone/>
            </a:pPr>
            <a:r>
              <a:rPr lang="en-US" sz="1400" dirty="0" smtClean="0"/>
              <a:t>		</a:t>
            </a:r>
            <a:r>
              <a:rPr lang="en-US" sz="1400" dirty="0" err="1" smtClean="0"/>
              <a:t>awal</a:t>
            </a:r>
            <a:r>
              <a:rPr lang="en-US" sz="1400" dirty="0" smtClean="0"/>
              <a:t> </a:t>
            </a:r>
            <a:r>
              <a:rPr lang="en-US" sz="1400" dirty="0" smtClean="0">
                <a:sym typeface="Wingdings"/>
              </a:rPr>
              <a:t></a:t>
            </a:r>
            <a:r>
              <a:rPr lang="en-US" sz="1400" dirty="0" smtClean="0"/>
              <a:t> </a:t>
            </a:r>
            <a:r>
              <a:rPr lang="en-US" sz="1400" dirty="0" err="1" smtClean="0"/>
              <a:t>baru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  </a:t>
            </a:r>
            <a:r>
              <a:rPr lang="en-US" sz="1400" b="1" u="sng" dirty="0" smtClean="0"/>
              <a:t>Else</a:t>
            </a:r>
            <a:endParaRPr lang="en-US" sz="1400" b="1" dirty="0" smtClean="0"/>
          </a:p>
          <a:p>
            <a:pPr>
              <a:buNone/>
            </a:pPr>
            <a:r>
              <a:rPr lang="en-US" sz="1400" dirty="0" smtClean="0"/>
              <a:t>		</a:t>
            </a:r>
            <a:r>
              <a:rPr lang="en-US" sz="1400" dirty="0" err="1" smtClean="0"/>
              <a:t>akhir↑.next</a:t>
            </a:r>
            <a:r>
              <a:rPr lang="en-US" sz="1400" dirty="0" smtClean="0"/>
              <a:t> </a:t>
            </a:r>
            <a:r>
              <a:rPr lang="en-US" sz="1400" dirty="0" smtClean="0">
                <a:sym typeface="Wingdings"/>
              </a:rPr>
              <a:t></a:t>
            </a:r>
            <a:r>
              <a:rPr lang="en-US" sz="1400" dirty="0" smtClean="0"/>
              <a:t> </a:t>
            </a:r>
            <a:r>
              <a:rPr lang="en-US" sz="1400" dirty="0" err="1" smtClean="0"/>
              <a:t>baru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b="1" u="sng" dirty="0" err="1" smtClean="0"/>
              <a:t>EndIf</a:t>
            </a:r>
            <a:endParaRPr lang="en-US" sz="1400" b="1" dirty="0" smtClean="0"/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akhir</a:t>
            </a:r>
            <a:r>
              <a:rPr lang="en-US" sz="1400" dirty="0" smtClean="0"/>
              <a:t> </a:t>
            </a:r>
            <a:r>
              <a:rPr lang="en-US" sz="1400" dirty="0" smtClean="0">
                <a:sym typeface="Wingdings"/>
              </a:rPr>
              <a:t></a:t>
            </a:r>
            <a:r>
              <a:rPr lang="en-US" sz="1400" dirty="0" smtClean="0"/>
              <a:t> </a:t>
            </a:r>
            <a:r>
              <a:rPr lang="en-US" sz="1400" dirty="0" err="1" smtClean="0"/>
              <a:t>baru</a:t>
            </a:r>
            <a:endParaRPr lang="en-US" sz="1400" dirty="0" smtClean="0"/>
          </a:p>
          <a:p>
            <a:pPr>
              <a:buNone/>
            </a:pPr>
            <a:r>
              <a:rPr lang="en-US" sz="1400" b="1" u="sng" dirty="0" err="1" smtClean="0"/>
              <a:t>EndProcedure</a:t>
            </a:r>
            <a:endParaRPr lang="en-US" sz="1400" b="1" dirty="0" smtClean="0"/>
          </a:p>
          <a:p>
            <a:endParaRPr lang="en-US" sz="14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</a:t>
            </a:r>
            <a:endParaRPr lang="en-US" b="1" dirty="0"/>
          </a:p>
        </p:txBody>
      </p:sp>
      <p:sp>
        <p:nvSpPr>
          <p:cNvPr id="50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500174"/>
            <a:ext cx="8832850" cy="990600"/>
          </a:xfrm>
        </p:spPr>
        <p:txBody>
          <a:bodyPr>
            <a:normAutofit fontScale="92500" lnSpcReduction="20000"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sz="3200" b="1" dirty="0" smtClean="0"/>
              <a:t>-  </a:t>
            </a:r>
            <a:r>
              <a:rPr lang="en-US" sz="3200" b="1" dirty="0" err="1" smtClean="0"/>
              <a:t>Jika</a:t>
            </a:r>
            <a:r>
              <a:rPr lang="en-US" sz="3200" b="1" dirty="0" smtClean="0"/>
              <a:t> List </a:t>
            </a:r>
            <a:r>
              <a:rPr lang="en-US" sz="3200" b="1" dirty="0" err="1" smtClean="0"/>
              <a:t>kosong</a:t>
            </a:r>
            <a:r>
              <a:rPr lang="en-US" sz="3200" b="1" dirty="0" smtClean="0"/>
              <a:t> {</a:t>
            </a:r>
            <a:r>
              <a:rPr lang="en-US" sz="3200" b="1" dirty="0" err="1" smtClean="0"/>
              <a:t>awal</a:t>
            </a:r>
            <a:r>
              <a:rPr lang="en-US" sz="3200" b="1" dirty="0" smtClean="0"/>
              <a:t> = nil}</a:t>
            </a:r>
            <a:endParaRPr lang="en-US" sz="3200" dirty="0" smtClean="0"/>
          </a:p>
          <a:p>
            <a:pPr marL="512763" indent="-241300">
              <a:buNone/>
            </a:pPr>
            <a:r>
              <a:rPr lang="en-US" sz="3200" b="1" dirty="0" smtClean="0"/>
              <a:t>{</a:t>
            </a:r>
            <a:r>
              <a:rPr lang="en-US" sz="3200" b="1" dirty="0" err="1" smtClean="0">
                <a:solidFill>
                  <a:srgbClr val="FF0000"/>
                </a:solidFill>
              </a:rPr>
              <a:t>sama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seperti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pada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penyisipan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depan</a:t>
            </a:r>
            <a:r>
              <a:rPr lang="en-US" sz="3200" b="1" dirty="0" smtClean="0"/>
              <a:t>}</a:t>
            </a:r>
            <a:endParaRPr lang="en-US" sz="3200" dirty="0" smtClean="0"/>
          </a:p>
        </p:txBody>
      </p:sp>
      <p:grpSp>
        <p:nvGrpSpPr>
          <p:cNvPr id="56" name="Group 55"/>
          <p:cNvGrpSpPr/>
          <p:nvPr/>
        </p:nvGrpSpPr>
        <p:grpSpPr>
          <a:xfrm>
            <a:off x="1881166" y="4795862"/>
            <a:ext cx="3632201" cy="571504"/>
            <a:chOff x="1898651" y="5334000"/>
            <a:chExt cx="3632201" cy="685800"/>
          </a:xfrm>
        </p:grpSpPr>
        <p:sp>
          <p:nvSpPr>
            <p:cNvPr id="25" name="Rectangle 24"/>
            <p:cNvSpPr/>
            <p:nvPr/>
          </p:nvSpPr>
          <p:spPr>
            <a:xfrm>
              <a:off x="3962402" y="5334000"/>
              <a:ext cx="1568450" cy="684781"/>
            </a:xfrm>
            <a:prstGeom prst="rect">
              <a:avLst/>
            </a:prstGeom>
            <a:ln>
              <a:solidFill>
                <a:srgbClr val="0000CC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cxnSp>
          <p:nvCxnSpPr>
            <p:cNvPr id="26" name="Straight Connector 5"/>
            <p:cNvCxnSpPr/>
            <p:nvPr/>
          </p:nvCxnSpPr>
          <p:spPr>
            <a:xfrm rot="5400000">
              <a:off x="4698320" y="5676388"/>
              <a:ext cx="684781" cy="2043"/>
            </a:xfrm>
            <a:prstGeom prst="line">
              <a:avLst/>
            </a:prstGeom>
            <a:ln>
              <a:solidFill>
                <a:srgbClr val="0000CC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8" name="Group 7"/>
            <p:cNvGrpSpPr/>
            <p:nvPr/>
          </p:nvGrpSpPr>
          <p:grpSpPr>
            <a:xfrm>
              <a:off x="1898651" y="5410200"/>
              <a:ext cx="1981200" cy="584775"/>
              <a:chOff x="-76200" y="2895600"/>
              <a:chExt cx="1828800" cy="584775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-76200" y="2895600"/>
                <a:ext cx="1066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>
                    <a:solidFill>
                      <a:srgbClr val="0000CC"/>
                    </a:solidFill>
                  </a:rPr>
                  <a:t>baru</a:t>
                </a:r>
                <a:endParaRPr lang="en-US" sz="3200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>
                <a:off x="990600" y="3200400"/>
                <a:ext cx="762000" cy="1588"/>
              </a:xfrm>
              <a:prstGeom prst="straightConnector1">
                <a:avLst/>
              </a:prstGeom>
              <a:ln>
                <a:solidFill>
                  <a:srgbClr val="0000CC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0" name="TextBox 19"/>
          <p:cNvSpPr txBox="1"/>
          <p:nvPr/>
        </p:nvSpPr>
        <p:spPr>
          <a:xfrm>
            <a:off x="4292601" y="484823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00"/>
                </a:solidFill>
              </a:rPr>
              <a:t>1</a:t>
            </a:r>
            <a:endParaRPr lang="en-US" sz="2800" dirty="0">
              <a:solidFill>
                <a:srgbClr val="006600"/>
              </a:solidFill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412751" y="2714620"/>
            <a:ext cx="9328150" cy="1243018"/>
            <a:chOff x="412751" y="2971800"/>
            <a:chExt cx="9328150" cy="1524002"/>
          </a:xfrm>
        </p:grpSpPr>
        <p:grpSp>
          <p:nvGrpSpPr>
            <p:cNvPr id="7" name="Group 3"/>
            <p:cNvGrpSpPr/>
            <p:nvPr/>
          </p:nvGrpSpPr>
          <p:grpSpPr>
            <a:xfrm>
              <a:off x="7346951" y="3810002"/>
              <a:ext cx="1568450" cy="685800"/>
              <a:chOff x="1752600" y="3352800"/>
              <a:chExt cx="1219200" cy="534194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Group 52"/>
            <p:cNvGrpSpPr/>
            <p:nvPr/>
          </p:nvGrpSpPr>
          <p:grpSpPr>
            <a:xfrm>
              <a:off x="412751" y="2971800"/>
              <a:ext cx="9328150" cy="1522983"/>
              <a:chOff x="412751" y="2971800"/>
              <a:chExt cx="9328150" cy="1522983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1816101" y="2971802"/>
                <a:ext cx="11557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awal</a:t>
                </a:r>
                <a:endParaRPr lang="en-US" sz="3200" dirty="0"/>
              </a:p>
            </p:txBody>
          </p:sp>
          <p:grpSp>
            <p:nvGrpSpPr>
              <p:cNvPr id="8" name="Group 46"/>
              <p:cNvGrpSpPr/>
              <p:nvPr/>
            </p:nvGrpSpPr>
            <p:grpSpPr>
              <a:xfrm>
                <a:off x="2724151" y="3810002"/>
                <a:ext cx="3879850" cy="684781"/>
                <a:chOff x="3505200" y="2362200"/>
                <a:chExt cx="3581400" cy="684781"/>
              </a:xfrm>
            </p:grpSpPr>
            <p:sp>
              <p:nvSpPr>
                <p:cNvPr id="27" name="Rectangle 26"/>
                <p:cNvSpPr/>
                <p:nvPr/>
              </p:nvSpPr>
              <p:spPr>
                <a:xfrm>
                  <a:off x="5638800" y="23622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8" name="Straight Connector 27"/>
                <p:cNvCxnSpPr/>
                <p:nvPr/>
              </p:nvCxnSpPr>
              <p:spPr>
                <a:xfrm rot="5400000">
                  <a:off x="6287952" y="27036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4" name="Rectangle 33"/>
                <p:cNvSpPr/>
                <p:nvPr/>
              </p:nvSpPr>
              <p:spPr>
                <a:xfrm>
                  <a:off x="3505200" y="23622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6" name="Straight Connector 35"/>
                <p:cNvCxnSpPr/>
                <p:nvPr/>
              </p:nvCxnSpPr>
              <p:spPr>
                <a:xfrm rot="5400000">
                  <a:off x="4154352" y="27036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" name="Straight Arrow Connector 14"/>
              <p:cNvCxnSpPr/>
              <p:nvPr/>
            </p:nvCxnSpPr>
            <p:spPr>
              <a:xfrm>
                <a:off x="6356351" y="4114802"/>
                <a:ext cx="990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5365751" y="3886202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2</a:t>
                </a:r>
                <a:endParaRPr lang="en-US" sz="2800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594601" y="3886202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5</a:t>
                </a:r>
                <a:endParaRPr lang="en-US" sz="2800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3054351" y="3886200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4</a:t>
                </a:r>
                <a:endParaRPr lang="en-US" sz="2800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8585201" y="2971800"/>
                <a:ext cx="11557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akhir</a:t>
                </a:r>
                <a:endParaRPr lang="en-US" sz="3200" dirty="0"/>
              </a:p>
            </p:txBody>
          </p:sp>
          <p:cxnSp>
            <p:nvCxnSpPr>
              <p:cNvPr id="11" name="Shape 10"/>
              <p:cNvCxnSpPr>
                <a:stCxn id="10" idx="1"/>
                <a:endCxn id="29" idx="0"/>
              </p:cNvCxnSpPr>
              <p:nvPr/>
            </p:nvCxnSpPr>
            <p:spPr>
              <a:xfrm rot="10800000" flipV="1">
                <a:off x="8131176" y="3264188"/>
                <a:ext cx="454025" cy="545814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>
                <a:off x="4044951" y="4114802"/>
                <a:ext cx="990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44" name="Group 43"/>
              <p:cNvGrpSpPr/>
              <p:nvPr/>
            </p:nvGrpSpPr>
            <p:grpSpPr>
              <a:xfrm>
                <a:off x="412751" y="3810002"/>
                <a:ext cx="1568450" cy="684781"/>
                <a:chOff x="304800" y="4114800"/>
                <a:chExt cx="1447800" cy="684781"/>
              </a:xfrm>
            </p:grpSpPr>
            <p:sp>
              <p:nvSpPr>
                <p:cNvPr id="40" name="Rectangle 39"/>
                <p:cNvSpPr/>
                <p:nvPr/>
              </p:nvSpPr>
              <p:spPr>
                <a:xfrm>
                  <a:off x="304800" y="41148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1" name="Straight Connector 40"/>
                <p:cNvCxnSpPr/>
                <p:nvPr/>
              </p:nvCxnSpPr>
              <p:spPr>
                <a:xfrm rot="5400000">
                  <a:off x="953952" y="44562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2" name="TextBox 41"/>
                <p:cNvSpPr txBox="1"/>
                <p:nvPr/>
              </p:nvSpPr>
              <p:spPr>
                <a:xfrm>
                  <a:off x="609600" y="4190999"/>
                  <a:ext cx="5334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3</a:t>
                  </a:r>
                  <a:endParaRPr lang="en-US" sz="2800" dirty="0"/>
                </a:p>
              </p:txBody>
            </p:sp>
          </p:grpSp>
          <p:cxnSp>
            <p:nvCxnSpPr>
              <p:cNvPr id="43" name="Straight Arrow Connector 42"/>
              <p:cNvCxnSpPr/>
              <p:nvPr/>
            </p:nvCxnSpPr>
            <p:spPr>
              <a:xfrm>
                <a:off x="1733551" y="4114802"/>
                <a:ext cx="990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Shape 46"/>
              <p:cNvCxnSpPr>
                <a:stCxn id="13" idx="1"/>
                <a:endCxn id="40" idx="0"/>
              </p:cNvCxnSpPr>
              <p:nvPr/>
            </p:nvCxnSpPr>
            <p:spPr>
              <a:xfrm rot="10800000" flipV="1">
                <a:off x="1196977" y="3264190"/>
                <a:ext cx="619125" cy="545812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6" name="Content Placeholder 2"/>
          <p:cNvSpPr txBox="1">
            <a:spLocks/>
          </p:cNvSpPr>
          <p:nvPr/>
        </p:nvSpPr>
        <p:spPr>
          <a:xfrm>
            <a:off x="1073150" y="4071942"/>
            <a:ext cx="8832850" cy="6096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Misal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akan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menyisipkan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angka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setelah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angka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</a:t>
            </a:r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692150" y="2338374"/>
            <a:ext cx="8832850" cy="5334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List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kosong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{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≠ Nil}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7" name="Content Placeholder 2"/>
          <p:cNvSpPr txBox="1">
            <a:spLocks/>
          </p:cNvSpPr>
          <p:nvPr/>
        </p:nvSpPr>
        <p:spPr>
          <a:xfrm>
            <a:off x="5715000" y="4643446"/>
            <a:ext cx="3352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0000CC"/>
                </a:solidFill>
              </a:rPr>
              <a:t>alloc</a:t>
            </a:r>
            <a:r>
              <a:rPr lang="en-US" sz="2800" b="1" dirty="0" smtClean="0">
                <a:solidFill>
                  <a:srgbClr val="0000CC"/>
                </a:solidFill>
              </a:rPr>
              <a:t>(</a:t>
            </a:r>
            <a:r>
              <a:rPr lang="en-US" sz="2800" b="1" dirty="0" err="1" smtClean="0">
                <a:solidFill>
                  <a:srgbClr val="0000CC"/>
                </a:solidFill>
              </a:rPr>
              <a:t>baru</a:t>
            </a:r>
            <a:r>
              <a:rPr lang="en-US" sz="2800" b="1" dirty="0" smtClean="0">
                <a:solidFill>
                  <a:srgbClr val="0000CC"/>
                </a:solidFill>
              </a:rPr>
              <a:t>)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5715000" y="5000636"/>
            <a:ext cx="3352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006600"/>
                </a:solidFill>
              </a:rPr>
              <a:t>baru</a:t>
            </a:r>
            <a:r>
              <a:rPr lang="en-US" sz="2800" b="1" dirty="0" err="1" smtClean="0">
                <a:solidFill>
                  <a:srgbClr val="006600"/>
                </a:solidFill>
                <a:cs typeface="Times New Roman"/>
              </a:rPr>
              <a:t>↑.info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 1  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build="p"/>
      <p:bldP spid="20" grpId="0"/>
      <p:bldP spid="46" grpId="0"/>
      <p:bldP spid="51" grpId="0"/>
      <p:bldP spid="57" grpId="0"/>
      <p:bldP spid="5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49306" y="1428736"/>
            <a:ext cx="8832850" cy="1219200"/>
          </a:xfrm>
        </p:spPr>
        <p:txBody>
          <a:bodyPr>
            <a:noAutofit/>
          </a:bodyPr>
          <a:lstStyle/>
          <a:p>
            <a:pPr marL="0" lvl="2" indent="1587" algn="just">
              <a:spcBef>
                <a:spcPts val="0"/>
              </a:spcBef>
              <a:buSzPct val="60000"/>
              <a:buNone/>
            </a:pPr>
            <a:r>
              <a:rPr lang="en-US" dirty="0" err="1" smtClean="0"/>
              <a:t>Angka</a:t>
            </a:r>
            <a:r>
              <a:rPr lang="en-US" dirty="0" smtClean="0"/>
              <a:t> 4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4 </a:t>
            </a:r>
            <a:r>
              <a:rPr lang="en-US" dirty="0" err="1" smtClean="0"/>
              <a:t>ditemukan</a:t>
            </a:r>
            <a:r>
              <a:rPr lang="en-US" dirty="0" smtClean="0"/>
              <a:t> (</a:t>
            </a:r>
            <a:r>
              <a:rPr lang="en-US" b="1" dirty="0" err="1" smtClean="0">
                <a:solidFill>
                  <a:srgbClr val="FF0000"/>
                </a:solidFill>
              </a:rPr>
              <a:t>metode</a:t>
            </a:r>
            <a:r>
              <a:rPr lang="en-US" b="1" dirty="0" smtClean="0">
                <a:solidFill>
                  <a:srgbClr val="FF0000"/>
                </a:solidFill>
              </a:rPr>
              <a:t> sequential search</a:t>
            </a:r>
            <a:r>
              <a:rPr lang="en-US" dirty="0" smtClean="0"/>
              <a:t>).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835122" y="3754280"/>
            <a:ext cx="1117614" cy="523198"/>
          </a:xfrm>
          <a:prstGeom prst="rect">
            <a:avLst/>
          </a:prstGeom>
          <a:noFill/>
          <a:ln>
            <a:noFill/>
          </a:ln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bantu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46" name="Shape 45"/>
          <p:cNvCxnSpPr>
            <a:stCxn id="44" idx="1"/>
          </p:cNvCxnSpPr>
          <p:nvPr/>
        </p:nvCxnSpPr>
        <p:spPr>
          <a:xfrm rot="10800000" flipV="1">
            <a:off x="1381108" y="4015879"/>
            <a:ext cx="454015" cy="556128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ontent Placeholder 2"/>
          <p:cNvSpPr txBox="1">
            <a:spLocks/>
          </p:cNvSpPr>
          <p:nvPr/>
        </p:nvSpPr>
        <p:spPr>
          <a:xfrm>
            <a:off x="549306" y="2500306"/>
            <a:ext cx="8832850" cy="1285884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indent="1587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400" dirty="0" err="1" smtClean="0"/>
              <a:t>Misalkan</a:t>
            </a:r>
            <a:r>
              <a:rPr lang="en-US" sz="2400" dirty="0" smtClean="0"/>
              <a:t> pointer yang </a:t>
            </a:r>
            <a:r>
              <a:rPr lang="en-US" sz="2400" dirty="0" err="1" smtClean="0"/>
              <a:t>mencari</a:t>
            </a:r>
            <a:r>
              <a:rPr lang="en-US" sz="2400" dirty="0" smtClean="0"/>
              <a:t> </a:t>
            </a:r>
            <a:r>
              <a:rPr lang="en-US" sz="2400" dirty="0" err="1" smtClean="0"/>
              <a:t>angka</a:t>
            </a:r>
            <a:r>
              <a:rPr lang="en-US" sz="2400" dirty="0" smtClean="0"/>
              <a:t> 4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pointer bantu,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pointer bantu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menunjuk</a:t>
            </a:r>
            <a:r>
              <a:rPr lang="en-US" sz="2400" dirty="0" smtClean="0"/>
              <a:t> </a:t>
            </a:r>
            <a:r>
              <a:rPr lang="en-US" sz="2400" dirty="0" err="1" smtClean="0"/>
              <a:t>simpul</a:t>
            </a:r>
            <a:r>
              <a:rPr lang="en-US" sz="2400" dirty="0" smtClean="0"/>
              <a:t> ke-2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simpul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dicari</a:t>
            </a:r>
            <a:r>
              <a:rPr lang="en-US" sz="2400" dirty="0" smtClean="0"/>
              <a:t>.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5791200" y="5276848"/>
            <a:ext cx="3810000" cy="533400"/>
          </a:xfrm>
          <a:prstGeom prst="rect">
            <a:avLst/>
          </a:prstGeom>
        </p:spPr>
        <p:txBody>
          <a:bodyPr vert="horz" lIns="91419" tIns="45709" rIns="91419" bIns="45709">
            <a:normAutofit fontScale="62500" lnSpcReduction="20000"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200" b="1" dirty="0" err="1" smtClean="0">
                <a:solidFill>
                  <a:srgbClr val="0000CC"/>
                </a:solidFill>
              </a:rPr>
              <a:t>baru↑.next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smtClean="0">
                <a:solidFill>
                  <a:srgbClr val="0000CC"/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rgbClr val="0000CC"/>
                </a:solidFill>
                <a:sym typeface="Wingdings" pitchFamily="2" charset="2"/>
              </a:rPr>
              <a:t>bantu</a:t>
            </a:r>
            <a:r>
              <a:rPr lang="en-US" sz="3200" b="1" dirty="0" err="1" smtClean="0">
                <a:solidFill>
                  <a:srgbClr val="0000CC"/>
                </a:solidFill>
                <a:cs typeface="Times New Roman"/>
                <a:sym typeface="Wingdings" pitchFamily="2" charset="2"/>
              </a:rPr>
              <a:t>↑.next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412751" y="3571876"/>
            <a:ext cx="9328150" cy="2571768"/>
            <a:chOff x="412751" y="3857628"/>
            <a:chExt cx="9328150" cy="2571768"/>
          </a:xfrm>
        </p:grpSpPr>
        <p:grpSp>
          <p:nvGrpSpPr>
            <p:cNvPr id="18" name="Group 52"/>
            <p:cNvGrpSpPr/>
            <p:nvPr/>
          </p:nvGrpSpPr>
          <p:grpSpPr>
            <a:xfrm>
              <a:off x="1898651" y="5841564"/>
              <a:ext cx="3632201" cy="587832"/>
              <a:chOff x="381000" y="2971800"/>
              <a:chExt cx="3352801" cy="685800"/>
            </a:xfrm>
          </p:grpSpPr>
          <p:grpSp>
            <p:nvGrpSpPr>
              <p:cNvPr id="19" name="Group 33"/>
              <p:cNvGrpSpPr/>
              <p:nvPr/>
            </p:nvGrpSpPr>
            <p:grpSpPr>
              <a:xfrm>
                <a:off x="381000" y="2971800"/>
                <a:ext cx="3352801" cy="685800"/>
                <a:chOff x="381000" y="2819400"/>
                <a:chExt cx="3352801" cy="685800"/>
              </a:xfrm>
            </p:grpSpPr>
            <p:grpSp>
              <p:nvGrpSpPr>
                <p:cNvPr id="21" name="Group 3"/>
                <p:cNvGrpSpPr/>
                <p:nvPr/>
              </p:nvGrpSpPr>
              <p:grpSpPr>
                <a:xfrm>
                  <a:off x="2286001" y="2819400"/>
                  <a:ext cx="1447800" cy="685800"/>
                  <a:chOff x="918386" y="3352800"/>
                  <a:chExt cx="1219200" cy="534194"/>
                </a:xfrm>
              </p:grpSpPr>
              <p:sp>
                <p:nvSpPr>
                  <p:cNvPr id="25" name="Rectangle 24"/>
                  <p:cNvSpPr/>
                  <p:nvPr/>
                </p:nvSpPr>
                <p:spPr>
                  <a:xfrm>
                    <a:off x="918386" y="3352800"/>
                    <a:ext cx="1219200" cy="5334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6" name="Straight Connector 5"/>
                  <p:cNvCxnSpPr/>
                  <p:nvPr/>
                </p:nvCxnSpPr>
                <p:spPr>
                  <a:xfrm rot="5400000">
                    <a:off x="1489885" y="3619500"/>
                    <a:ext cx="533400" cy="1588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" name="Group 7"/>
                <p:cNvGrpSpPr/>
                <p:nvPr/>
              </p:nvGrpSpPr>
              <p:grpSpPr>
                <a:xfrm>
                  <a:off x="381000" y="2895600"/>
                  <a:ext cx="1828800" cy="584775"/>
                  <a:chOff x="-76200" y="2895600"/>
                  <a:chExt cx="1828800" cy="584775"/>
                </a:xfrm>
              </p:grpSpPr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-76200" y="2895600"/>
                    <a:ext cx="1066800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200" dirty="0" err="1" smtClean="0"/>
                      <a:t>baru</a:t>
                    </a:r>
                    <a:endParaRPr lang="en-US" sz="3200" dirty="0"/>
                  </a:p>
                </p:txBody>
              </p:sp>
              <p:cxnSp>
                <p:nvCxnSpPr>
                  <p:cNvPr id="24" name="Straight Arrow Connector 23"/>
                  <p:cNvCxnSpPr/>
                  <p:nvPr/>
                </p:nvCxnSpPr>
                <p:spPr>
                  <a:xfrm>
                    <a:off x="990600" y="3200400"/>
                    <a:ext cx="7620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0" name="TextBox 19"/>
              <p:cNvSpPr txBox="1"/>
              <p:nvPr/>
            </p:nvSpPr>
            <p:spPr>
              <a:xfrm>
                <a:off x="2590800" y="3047998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</a:t>
                </a:r>
                <a:endParaRPr lang="en-US" sz="2800" dirty="0"/>
              </a:p>
            </p:txBody>
          </p:sp>
        </p:grpSp>
        <p:grpSp>
          <p:nvGrpSpPr>
            <p:cNvPr id="12" name="Group 3"/>
            <p:cNvGrpSpPr/>
            <p:nvPr/>
          </p:nvGrpSpPr>
          <p:grpSpPr>
            <a:xfrm>
              <a:off x="7346951" y="4861843"/>
              <a:ext cx="1568450" cy="587832"/>
              <a:chOff x="1752600" y="3352800"/>
              <a:chExt cx="1219200" cy="534194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452406" y="3857628"/>
              <a:ext cx="1155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grpSp>
          <p:nvGrpSpPr>
            <p:cNvPr id="14" name="Group 46"/>
            <p:cNvGrpSpPr/>
            <p:nvPr/>
          </p:nvGrpSpPr>
          <p:grpSpPr>
            <a:xfrm>
              <a:off x="2724151" y="4861843"/>
              <a:ext cx="3879850" cy="586959"/>
              <a:chOff x="3505200" y="2362200"/>
              <a:chExt cx="3581400" cy="684781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4" name="Rectangle 33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Arrow Connector 14"/>
            <p:cNvCxnSpPr/>
            <p:nvPr/>
          </p:nvCxnSpPr>
          <p:spPr>
            <a:xfrm>
              <a:off x="6356351" y="5123102"/>
              <a:ext cx="990600" cy="136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365751" y="4927158"/>
              <a:ext cx="577850" cy="448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94601" y="4927158"/>
              <a:ext cx="577850" cy="448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054351" y="4927156"/>
              <a:ext cx="577850" cy="448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85201" y="4143380"/>
              <a:ext cx="1155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cxnSp>
          <p:nvCxnSpPr>
            <p:cNvPr id="11" name="Shape 10"/>
            <p:cNvCxnSpPr>
              <a:stCxn id="10" idx="1"/>
              <a:endCxn id="29" idx="0"/>
            </p:cNvCxnSpPr>
            <p:nvPr/>
          </p:nvCxnSpPr>
          <p:spPr>
            <a:xfrm rot="10800000" flipV="1">
              <a:off x="8131177" y="4404989"/>
              <a:ext cx="454025" cy="456853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4044951" y="5123102"/>
              <a:ext cx="990600" cy="136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2" name="Group 43"/>
            <p:cNvGrpSpPr/>
            <p:nvPr/>
          </p:nvGrpSpPr>
          <p:grpSpPr>
            <a:xfrm>
              <a:off x="412751" y="4861843"/>
              <a:ext cx="1568450" cy="586959"/>
              <a:chOff x="304800" y="4114800"/>
              <a:chExt cx="1447800" cy="684781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304800" y="41148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1" name="Straight Connector 40"/>
              <p:cNvCxnSpPr/>
              <p:nvPr/>
            </p:nvCxnSpPr>
            <p:spPr>
              <a:xfrm rot="5400000">
                <a:off x="953952" y="44562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2" name="TextBox 41"/>
              <p:cNvSpPr txBox="1"/>
              <p:nvPr/>
            </p:nvSpPr>
            <p:spPr>
              <a:xfrm>
                <a:off x="609600" y="4190999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</p:grpSp>
        <p:cxnSp>
          <p:nvCxnSpPr>
            <p:cNvPr id="43" name="Straight Arrow Connector 42"/>
            <p:cNvCxnSpPr/>
            <p:nvPr/>
          </p:nvCxnSpPr>
          <p:spPr>
            <a:xfrm>
              <a:off x="1733551" y="5123102"/>
              <a:ext cx="990600" cy="136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13" idx="2"/>
            </p:cNvCxnSpPr>
            <p:nvPr/>
          </p:nvCxnSpPr>
          <p:spPr>
            <a:xfrm rot="5400000">
              <a:off x="788627" y="4616131"/>
              <a:ext cx="476912" cy="634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9" name="Elbow Connector 48"/>
          <p:cNvCxnSpPr/>
          <p:nvPr/>
        </p:nvCxnSpPr>
        <p:spPr>
          <a:xfrm rot="5400000" flipH="1" flipV="1">
            <a:off x="4926299" y="5527403"/>
            <a:ext cx="767782" cy="1588"/>
          </a:xfrm>
          <a:prstGeom prst="bentConnector3">
            <a:avLst>
              <a:gd name="adj1" fmla="val 50000"/>
            </a:avLst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881430" y="3742991"/>
            <a:ext cx="1320800" cy="523198"/>
          </a:xfrm>
          <a:prstGeom prst="rect">
            <a:avLst/>
          </a:prstGeom>
          <a:noFill/>
          <a:ln>
            <a:noFill/>
          </a:ln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bantu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57" name="Shape 56"/>
          <p:cNvCxnSpPr>
            <a:stCxn id="56" idx="1"/>
          </p:cNvCxnSpPr>
          <p:nvPr/>
        </p:nvCxnSpPr>
        <p:spPr>
          <a:xfrm rot="10800000" flipV="1">
            <a:off x="3427408" y="4004590"/>
            <a:ext cx="454023" cy="556128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4" grpId="0"/>
      <p:bldP spid="44" grpId="1"/>
      <p:bldP spid="48" grpId="0"/>
      <p:bldP spid="51" grpId="0"/>
      <p:bldP spid="5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48" name="Content Placeholder 2"/>
          <p:cNvSpPr txBox="1">
            <a:spLocks/>
          </p:cNvSpPr>
          <p:nvPr/>
        </p:nvSpPr>
        <p:spPr>
          <a:xfrm>
            <a:off x="523844" y="1571612"/>
            <a:ext cx="8832850" cy="1285884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indent="1587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dirty="0" err="1" smtClean="0"/>
              <a:t>Hubungkan</a:t>
            </a:r>
            <a:r>
              <a:rPr lang="en-US" sz="2800" dirty="0" smtClean="0"/>
              <a:t> </a:t>
            </a:r>
            <a:r>
              <a:rPr lang="en-US" sz="2800" dirty="0" err="1" smtClean="0"/>
              <a:t>medan</a:t>
            </a:r>
            <a:r>
              <a:rPr lang="en-US" sz="2800" dirty="0" smtClean="0"/>
              <a:t> </a:t>
            </a:r>
            <a:r>
              <a:rPr lang="en-US" sz="2800" dirty="0" err="1" smtClean="0"/>
              <a:t>sambungan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yang </a:t>
            </a:r>
            <a:r>
              <a:rPr lang="en-US" sz="2800" dirty="0" err="1" smtClean="0"/>
              <a:t>baru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tetangganya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ditunjuk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pointer bantu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5759417" y="4562468"/>
            <a:ext cx="3810000" cy="533400"/>
          </a:xfrm>
          <a:prstGeom prst="rect">
            <a:avLst/>
          </a:prstGeom>
        </p:spPr>
        <p:txBody>
          <a:bodyPr vert="horz" lIns="91419" tIns="45709" rIns="91419" bIns="45709">
            <a:normAutofit fontScale="62500" lnSpcReduction="20000"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200" b="1" dirty="0" err="1" smtClean="0">
                <a:solidFill>
                  <a:srgbClr val="0000CC"/>
                </a:solidFill>
              </a:rPr>
              <a:t>baru↑.next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smtClean="0">
                <a:solidFill>
                  <a:srgbClr val="0000CC"/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rgbClr val="0000CC"/>
                </a:solidFill>
                <a:sym typeface="Wingdings" pitchFamily="2" charset="2"/>
              </a:rPr>
              <a:t>bantu</a:t>
            </a:r>
            <a:r>
              <a:rPr lang="en-US" sz="3200" b="1" dirty="0" err="1" smtClean="0">
                <a:solidFill>
                  <a:srgbClr val="0000CC"/>
                </a:solidFill>
                <a:cs typeface="Times New Roman"/>
                <a:sym typeface="Wingdings" pitchFamily="2" charset="2"/>
              </a:rPr>
              <a:t>↑.next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grpSp>
        <p:nvGrpSpPr>
          <p:cNvPr id="4" name="Group 54"/>
          <p:cNvGrpSpPr/>
          <p:nvPr/>
        </p:nvGrpSpPr>
        <p:grpSpPr>
          <a:xfrm>
            <a:off x="380968" y="2857496"/>
            <a:ext cx="9328150" cy="2571768"/>
            <a:chOff x="412751" y="3857628"/>
            <a:chExt cx="9328150" cy="2571768"/>
          </a:xfrm>
        </p:grpSpPr>
        <p:grpSp>
          <p:nvGrpSpPr>
            <p:cNvPr id="5" name="Group 52"/>
            <p:cNvGrpSpPr/>
            <p:nvPr/>
          </p:nvGrpSpPr>
          <p:grpSpPr>
            <a:xfrm>
              <a:off x="1898651" y="5841564"/>
              <a:ext cx="3632201" cy="587832"/>
              <a:chOff x="381000" y="2971800"/>
              <a:chExt cx="3352801" cy="685800"/>
            </a:xfrm>
          </p:grpSpPr>
          <p:grpSp>
            <p:nvGrpSpPr>
              <p:cNvPr id="6" name="Group 33"/>
              <p:cNvGrpSpPr/>
              <p:nvPr/>
            </p:nvGrpSpPr>
            <p:grpSpPr>
              <a:xfrm>
                <a:off x="381000" y="2971800"/>
                <a:ext cx="3352801" cy="685800"/>
                <a:chOff x="381000" y="2819400"/>
                <a:chExt cx="3352801" cy="685800"/>
              </a:xfrm>
            </p:grpSpPr>
            <p:grpSp>
              <p:nvGrpSpPr>
                <p:cNvPr id="7" name="Group 3"/>
                <p:cNvGrpSpPr/>
                <p:nvPr/>
              </p:nvGrpSpPr>
              <p:grpSpPr>
                <a:xfrm>
                  <a:off x="2286001" y="2819400"/>
                  <a:ext cx="1447800" cy="685800"/>
                  <a:chOff x="918386" y="3352800"/>
                  <a:chExt cx="1219200" cy="534194"/>
                </a:xfrm>
              </p:grpSpPr>
              <p:sp>
                <p:nvSpPr>
                  <p:cNvPr id="25" name="Rectangle 24"/>
                  <p:cNvSpPr/>
                  <p:nvPr/>
                </p:nvSpPr>
                <p:spPr>
                  <a:xfrm>
                    <a:off x="918386" y="3352800"/>
                    <a:ext cx="1219200" cy="5334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6" name="Straight Connector 5"/>
                  <p:cNvCxnSpPr/>
                  <p:nvPr/>
                </p:nvCxnSpPr>
                <p:spPr>
                  <a:xfrm rot="5400000">
                    <a:off x="1489885" y="3619500"/>
                    <a:ext cx="533400" cy="1588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" name="Group 7"/>
                <p:cNvGrpSpPr/>
                <p:nvPr/>
              </p:nvGrpSpPr>
              <p:grpSpPr>
                <a:xfrm>
                  <a:off x="381000" y="2895600"/>
                  <a:ext cx="1828800" cy="584775"/>
                  <a:chOff x="-76200" y="2895600"/>
                  <a:chExt cx="1828800" cy="584775"/>
                </a:xfrm>
              </p:grpSpPr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-76200" y="2895600"/>
                    <a:ext cx="1066800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200" dirty="0" err="1" smtClean="0"/>
                      <a:t>baru</a:t>
                    </a:r>
                    <a:endParaRPr lang="en-US" sz="3200" dirty="0"/>
                  </a:p>
                </p:txBody>
              </p:sp>
              <p:cxnSp>
                <p:nvCxnSpPr>
                  <p:cNvPr id="24" name="Straight Arrow Connector 23"/>
                  <p:cNvCxnSpPr/>
                  <p:nvPr/>
                </p:nvCxnSpPr>
                <p:spPr>
                  <a:xfrm>
                    <a:off x="990600" y="3200400"/>
                    <a:ext cx="7620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0" name="TextBox 19"/>
              <p:cNvSpPr txBox="1"/>
              <p:nvPr/>
            </p:nvSpPr>
            <p:spPr>
              <a:xfrm>
                <a:off x="2590800" y="3047998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</a:t>
                </a:r>
                <a:endParaRPr lang="en-US" sz="2800" dirty="0"/>
              </a:p>
            </p:txBody>
          </p:sp>
        </p:grpSp>
        <p:grpSp>
          <p:nvGrpSpPr>
            <p:cNvPr id="9" name="Group 3"/>
            <p:cNvGrpSpPr/>
            <p:nvPr/>
          </p:nvGrpSpPr>
          <p:grpSpPr>
            <a:xfrm>
              <a:off x="7346951" y="4861843"/>
              <a:ext cx="1568450" cy="587832"/>
              <a:chOff x="1752600" y="3352800"/>
              <a:chExt cx="1219200" cy="534194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452406" y="3857628"/>
              <a:ext cx="1155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grpSp>
          <p:nvGrpSpPr>
            <p:cNvPr id="12" name="Group 46"/>
            <p:cNvGrpSpPr/>
            <p:nvPr/>
          </p:nvGrpSpPr>
          <p:grpSpPr>
            <a:xfrm>
              <a:off x="2724151" y="4861843"/>
              <a:ext cx="3879850" cy="586959"/>
              <a:chOff x="3505200" y="2362200"/>
              <a:chExt cx="3581400" cy="684781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4" name="Rectangle 33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Arrow Connector 14"/>
            <p:cNvCxnSpPr/>
            <p:nvPr/>
          </p:nvCxnSpPr>
          <p:spPr>
            <a:xfrm>
              <a:off x="6356351" y="5123102"/>
              <a:ext cx="990600" cy="136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365751" y="4927158"/>
              <a:ext cx="577850" cy="448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94601" y="4927158"/>
              <a:ext cx="577850" cy="448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054351" y="4927156"/>
              <a:ext cx="577850" cy="448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85201" y="4143380"/>
              <a:ext cx="1155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cxnSp>
          <p:nvCxnSpPr>
            <p:cNvPr id="11" name="Shape 10"/>
            <p:cNvCxnSpPr>
              <a:stCxn id="10" idx="1"/>
              <a:endCxn id="29" idx="0"/>
            </p:cNvCxnSpPr>
            <p:nvPr/>
          </p:nvCxnSpPr>
          <p:spPr>
            <a:xfrm rot="10800000" flipV="1">
              <a:off x="8131177" y="4404989"/>
              <a:ext cx="454025" cy="456853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4044951" y="5123102"/>
              <a:ext cx="990600" cy="136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4" name="Group 43"/>
            <p:cNvGrpSpPr/>
            <p:nvPr/>
          </p:nvGrpSpPr>
          <p:grpSpPr>
            <a:xfrm>
              <a:off x="412751" y="4861843"/>
              <a:ext cx="1568450" cy="586959"/>
              <a:chOff x="304800" y="4114800"/>
              <a:chExt cx="1447800" cy="684781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304800" y="41148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1" name="Straight Connector 40"/>
              <p:cNvCxnSpPr/>
              <p:nvPr/>
            </p:nvCxnSpPr>
            <p:spPr>
              <a:xfrm rot="5400000">
                <a:off x="953952" y="44562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2" name="TextBox 41"/>
              <p:cNvSpPr txBox="1"/>
              <p:nvPr/>
            </p:nvSpPr>
            <p:spPr>
              <a:xfrm>
                <a:off x="609600" y="4190999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</p:grpSp>
        <p:cxnSp>
          <p:nvCxnSpPr>
            <p:cNvPr id="43" name="Straight Arrow Connector 42"/>
            <p:cNvCxnSpPr/>
            <p:nvPr/>
          </p:nvCxnSpPr>
          <p:spPr>
            <a:xfrm>
              <a:off x="1733551" y="5123102"/>
              <a:ext cx="990600" cy="136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13" idx="2"/>
            </p:cNvCxnSpPr>
            <p:nvPr/>
          </p:nvCxnSpPr>
          <p:spPr>
            <a:xfrm rot="5400000">
              <a:off x="788627" y="4616131"/>
              <a:ext cx="476912" cy="634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9" name="Elbow Connector 48"/>
          <p:cNvCxnSpPr/>
          <p:nvPr/>
        </p:nvCxnSpPr>
        <p:spPr>
          <a:xfrm rot="5400000" flipH="1" flipV="1">
            <a:off x="4894516" y="4813023"/>
            <a:ext cx="767782" cy="1588"/>
          </a:xfrm>
          <a:prstGeom prst="bentConnector3">
            <a:avLst>
              <a:gd name="adj1" fmla="val 50000"/>
            </a:avLst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849647" y="3028611"/>
            <a:ext cx="1320800" cy="523198"/>
          </a:xfrm>
          <a:prstGeom prst="rect">
            <a:avLst/>
          </a:prstGeom>
          <a:noFill/>
          <a:ln>
            <a:noFill/>
          </a:ln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bantu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57" name="Shape 56"/>
          <p:cNvCxnSpPr>
            <a:stCxn id="56" idx="1"/>
          </p:cNvCxnSpPr>
          <p:nvPr/>
        </p:nvCxnSpPr>
        <p:spPr>
          <a:xfrm rot="10800000" flipV="1">
            <a:off x="3395625" y="3290210"/>
            <a:ext cx="454023" cy="556128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1" grpId="0"/>
      <p:bldP spid="5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2" name="Content Placeholder 2"/>
          <p:cNvSpPr txBox="1">
            <a:spLocks/>
          </p:cNvSpPr>
          <p:nvPr/>
        </p:nvSpPr>
        <p:spPr>
          <a:xfrm>
            <a:off x="309530" y="5029198"/>
            <a:ext cx="3290886" cy="533400"/>
          </a:xfrm>
          <a:prstGeom prst="rect">
            <a:avLst/>
          </a:prstGeom>
        </p:spPr>
        <p:txBody>
          <a:bodyPr vert="horz" lIns="91419" tIns="45709" rIns="91419" bIns="45709">
            <a:normAutofit fontScale="85000" lnSpcReduction="10000"/>
          </a:bodyPr>
          <a:lstStyle/>
          <a:p>
            <a:pPr marL="0" marR="0" lvl="2" indent="1587" algn="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FF0000"/>
                </a:solidFill>
              </a:rPr>
              <a:t>bantu↑.next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baru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3" name="Content Placeholder 2"/>
          <p:cNvSpPr txBox="1">
            <a:spLocks/>
          </p:cNvSpPr>
          <p:nvPr/>
        </p:nvSpPr>
        <p:spPr>
          <a:xfrm>
            <a:off x="533400" y="1524000"/>
            <a:ext cx="8839200" cy="1828800"/>
          </a:xfrm>
          <a:prstGeom prst="rect">
            <a:avLst/>
          </a:prstGeom>
        </p:spPr>
        <p:txBody>
          <a:bodyPr vert="horz" lIns="91419" tIns="45709" rIns="91419" bIns="45709">
            <a:normAutofit lnSpcReduction="10000"/>
          </a:bodyPr>
          <a:lstStyle/>
          <a:p>
            <a:pPr marL="0" marR="0" lvl="2" indent="1587" algn="just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000" dirty="0" err="1" smtClean="0"/>
              <a:t>Setelah</a:t>
            </a:r>
            <a:r>
              <a:rPr lang="en-US" sz="3000" dirty="0" smtClean="0"/>
              <a:t> </a:t>
            </a:r>
            <a:r>
              <a:rPr lang="en-US" sz="3000" dirty="0" err="1" smtClean="0"/>
              <a:t>simpul</a:t>
            </a:r>
            <a:r>
              <a:rPr lang="en-US" sz="3000" dirty="0" smtClean="0"/>
              <a:t> </a:t>
            </a:r>
            <a:r>
              <a:rPr lang="en-US" sz="3000" dirty="0" err="1" smtClean="0"/>
              <a:t>baru</a:t>
            </a:r>
            <a:r>
              <a:rPr lang="en-US" sz="3000" dirty="0" smtClean="0"/>
              <a:t> </a:t>
            </a:r>
            <a:r>
              <a:rPr lang="en-US" sz="3000" dirty="0" err="1" smtClean="0"/>
              <a:t>terhubung</a:t>
            </a:r>
            <a:r>
              <a:rPr lang="en-US" sz="3000" dirty="0" smtClean="0"/>
              <a:t> </a:t>
            </a:r>
            <a:r>
              <a:rPr lang="en-US" sz="3000" dirty="0" err="1" smtClean="0"/>
              <a:t>ke</a:t>
            </a:r>
            <a:r>
              <a:rPr lang="en-US" sz="3000" dirty="0" smtClean="0"/>
              <a:t> </a:t>
            </a:r>
            <a:r>
              <a:rPr lang="en-US" sz="3000" dirty="0" err="1" smtClean="0"/>
              <a:t>simpul</a:t>
            </a:r>
            <a:r>
              <a:rPr lang="en-US" sz="3000" dirty="0" smtClean="0"/>
              <a:t> </a:t>
            </a:r>
            <a:r>
              <a:rPr lang="en-US" sz="3000" dirty="0" err="1" smtClean="0"/>
              <a:t>setelah</a:t>
            </a:r>
            <a:r>
              <a:rPr lang="en-US" sz="3000" dirty="0" smtClean="0"/>
              <a:t> </a:t>
            </a:r>
            <a:r>
              <a:rPr lang="en-US" sz="3000" dirty="0" err="1" smtClean="0"/>
              <a:t>simpul</a:t>
            </a:r>
            <a:r>
              <a:rPr lang="en-US" sz="3000" dirty="0" smtClean="0"/>
              <a:t> yang </a:t>
            </a:r>
            <a:r>
              <a:rPr lang="en-US" sz="3000" dirty="0" err="1" smtClean="0"/>
              <a:t>ada</a:t>
            </a:r>
            <a:r>
              <a:rPr lang="en-US" sz="3000" dirty="0" smtClean="0"/>
              <a:t> </a:t>
            </a:r>
            <a:r>
              <a:rPr lang="en-US" sz="3000" dirty="0" err="1" smtClean="0"/>
              <a:t>angka</a:t>
            </a:r>
            <a:r>
              <a:rPr lang="en-US" sz="3000" dirty="0" smtClean="0"/>
              <a:t> 4, </a:t>
            </a:r>
            <a:r>
              <a:rPr lang="en-US" sz="3000" dirty="0" err="1" smtClean="0"/>
              <a:t>maka</a:t>
            </a:r>
            <a:r>
              <a:rPr lang="en-US" sz="3000" dirty="0" smtClean="0"/>
              <a:t> </a:t>
            </a:r>
            <a:r>
              <a:rPr lang="en-US" sz="3000" dirty="0" err="1" smtClean="0"/>
              <a:t>sambungkan</a:t>
            </a:r>
            <a:r>
              <a:rPr lang="en-US" sz="3000" dirty="0" smtClean="0"/>
              <a:t> </a:t>
            </a:r>
            <a:r>
              <a:rPr lang="en-US" sz="3000" dirty="0" err="1" smtClean="0"/>
              <a:t>medan</a:t>
            </a:r>
            <a:r>
              <a:rPr lang="en-US" sz="3000" dirty="0" smtClean="0"/>
              <a:t> </a:t>
            </a:r>
            <a:r>
              <a:rPr lang="en-US" sz="3000" dirty="0" err="1" smtClean="0"/>
              <a:t>sambungan</a:t>
            </a:r>
            <a:r>
              <a:rPr lang="en-US" sz="3000" dirty="0" smtClean="0"/>
              <a:t> (next) </a:t>
            </a:r>
            <a:r>
              <a:rPr lang="en-US" sz="3000" dirty="0" err="1" smtClean="0"/>
              <a:t>dari</a:t>
            </a:r>
            <a:r>
              <a:rPr lang="en-US" sz="3000" dirty="0" smtClean="0"/>
              <a:t> </a:t>
            </a:r>
            <a:r>
              <a:rPr lang="en-US" sz="3000" dirty="0" err="1" smtClean="0"/>
              <a:t>simpul</a:t>
            </a:r>
            <a:r>
              <a:rPr lang="en-US" sz="3000" dirty="0" smtClean="0"/>
              <a:t> yang </a:t>
            </a:r>
            <a:r>
              <a:rPr lang="en-US" sz="3000" dirty="0" err="1" smtClean="0"/>
              <a:t>ditunjuk</a:t>
            </a:r>
            <a:r>
              <a:rPr lang="en-US" sz="3000" dirty="0" smtClean="0"/>
              <a:t> pointer bantu </a:t>
            </a:r>
            <a:r>
              <a:rPr lang="en-US" sz="3000" dirty="0" err="1" smtClean="0"/>
              <a:t>ke</a:t>
            </a:r>
            <a:r>
              <a:rPr lang="en-US" sz="3000" dirty="0" smtClean="0"/>
              <a:t> </a:t>
            </a:r>
            <a:r>
              <a:rPr lang="en-US" sz="3000" dirty="0" err="1" smtClean="0"/>
              <a:t>simpul</a:t>
            </a:r>
            <a:r>
              <a:rPr lang="en-US" sz="3000" dirty="0" smtClean="0"/>
              <a:t> </a:t>
            </a:r>
            <a:r>
              <a:rPr lang="en-US" sz="3000" dirty="0" err="1" smtClean="0"/>
              <a:t>baru</a:t>
            </a:r>
            <a:endParaRPr kumimoji="0" lang="en-US" sz="3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411196" y="3352798"/>
            <a:ext cx="9328150" cy="2743202"/>
            <a:chOff x="654050" y="3352798"/>
            <a:chExt cx="9328150" cy="2743202"/>
          </a:xfrm>
        </p:grpSpPr>
        <p:sp>
          <p:nvSpPr>
            <p:cNvPr id="44" name="TextBox 43"/>
            <p:cNvSpPr txBox="1"/>
            <p:nvPr/>
          </p:nvSpPr>
          <p:spPr>
            <a:xfrm>
              <a:off x="4203700" y="3352798"/>
              <a:ext cx="1320800" cy="589129"/>
            </a:xfrm>
            <a:prstGeom prst="rect">
              <a:avLst/>
            </a:prstGeom>
            <a:noFill/>
          </p:spPr>
          <p:txBody>
            <a:bodyPr wrap="square" lIns="91419" tIns="45709" rIns="91419" bIns="45709" rtlCol="0">
              <a:spAutoFit/>
            </a:bodyPr>
            <a:lstStyle/>
            <a:p>
              <a:r>
                <a:rPr lang="en-US" sz="3200" dirty="0" smtClean="0"/>
                <a:t>bantu</a:t>
              </a:r>
              <a:endParaRPr lang="en-US" sz="3200" dirty="0"/>
            </a:p>
          </p:txBody>
        </p:sp>
        <p:grpSp>
          <p:nvGrpSpPr>
            <p:cNvPr id="9" name="Group 3"/>
            <p:cNvGrpSpPr/>
            <p:nvPr/>
          </p:nvGrpSpPr>
          <p:grpSpPr>
            <a:xfrm>
              <a:off x="7624746" y="4187725"/>
              <a:ext cx="1568450" cy="689072"/>
              <a:chOff x="1780969" y="3350251"/>
              <a:chExt cx="1219200" cy="536743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780969" y="3350251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2057400" y="3352800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12" name="Group 46"/>
            <p:cNvGrpSpPr/>
            <p:nvPr/>
          </p:nvGrpSpPr>
          <p:grpSpPr>
            <a:xfrm>
              <a:off x="2965450" y="4191000"/>
              <a:ext cx="3879850" cy="684781"/>
              <a:chOff x="3505200" y="2362200"/>
              <a:chExt cx="3581400" cy="684781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4" name="Rectangle 33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Arrow Connector 14"/>
            <p:cNvCxnSpPr/>
            <p:nvPr/>
          </p:nvCxnSpPr>
          <p:spPr>
            <a:xfrm>
              <a:off x="6597650" y="4495800"/>
              <a:ext cx="9906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607050" y="4267200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grpSp>
          <p:nvGrpSpPr>
            <p:cNvPr id="14" name="Group 52"/>
            <p:cNvGrpSpPr/>
            <p:nvPr/>
          </p:nvGrpSpPr>
          <p:grpSpPr>
            <a:xfrm>
              <a:off x="2139950" y="5334000"/>
              <a:ext cx="3632201" cy="762000"/>
              <a:chOff x="381000" y="2971800"/>
              <a:chExt cx="3352801" cy="762000"/>
            </a:xfrm>
          </p:grpSpPr>
          <p:grpSp>
            <p:nvGrpSpPr>
              <p:cNvPr id="18" name="Group 33"/>
              <p:cNvGrpSpPr/>
              <p:nvPr/>
            </p:nvGrpSpPr>
            <p:grpSpPr>
              <a:xfrm>
                <a:off x="381000" y="2971800"/>
                <a:ext cx="3352801" cy="762000"/>
                <a:chOff x="381000" y="2819400"/>
                <a:chExt cx="3352801" cy="762000"/>
              </a:xfrm>
            </p:grpSpPr>
            <p:grpSp>
              <p:nvGrpSpPr>
                <p:cNvPr id="19" name="Group 3"/>
                <p:cNvGrpSpPr/>
                <p:nvPr/>
              </p:nvGrpSpPr>
              <p:grpSpPr>
                <a:xfrm>
                  <a:off x="2286001" y="2819400"/>
                  <a:ext cx="1447800" cy="685800"/>
                  <a:chOff x="918386" y="3352800"/>
                  <a:chExt cx="1219200" cy="534194"/>
                </a:xfrm>
              </p:grpSpPr>
              <p:sp>
                <p:nvSpPr>
                  <p:cNvPr id="25" name="Rectangle 24"/>
                  <p:cNvSpPr/>
                  <p:nvPr/>
                </p:nvSpPr>
                <p:spPr>
                  <a:xfrm>
                    <a:off x="918386" y="3352800"/>
                    <a:ext cx="1219200" cy="533400"/>
                  </a:xfrm>
                  <a:prstGeom prst="rect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6" name="Straight Connector 5"/>
                  <p:cNvCxnSpPr/>
                  <p:nvPr/>
                </p:nvCxnSpPr>
                <p:spPr>
                  <a:xfrm rot="5400000">
                    <a:off x="1489885" y="3619500"/>
                    <a:ext cx="533400" cy="1588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" name="Group 7"/>
                <p:cNvGrpSpPr/>
                <p:nvPr/>
              </p:nvGrpSpPr>
              <p:grpSpPr>
                <a:xfrm>
                  <a:off x="381000" y="2996625"/>
                  <a:ext cx="1828800" cy="584775"/>
                  <a:chOff x="-76200" y="2996625"/>
                  <a:chExt cx="1828800" cy="584775"/>
                </a:xfrm>
              </p:grpSpPr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-76200" y="2996625"/>
                    <a:ext cx="1066800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200" dirty="0" err="1" smtClean="0"/>
                      <a:t>baru</a:t>
                    </a:r>
                    <a:endParaRPr lang="en-US" sz="3200" dirty="0"/>
                  </a:p>
                </p:txBody>
              </p:sp>
              <p:cxnSp>
                <p:nvCxnSpPr>
                  <p:cNvPr id="24" name="Straight Arrow Connector 23"/>
                  <p:cNvCxnSpPr/>
                  <p:nvPr/>
                </p:nvCxnSpPr>
                <p:spPr>
                  <a:xfrm>
                    <a:off x="990600" y="3275012"/>
                    <a:ext cx="762000" cy="158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0" name="TextBox 19"/>
              <p:cNvSpPr txBox="1"/>
              <p:nvPr/>
            </p:nvSpPr>
            <p:spPr>
              <a:xfrm>
                <a:off x="2590800" y="3047999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</a:t>
                </a:r>
                <a:endParaRPr lang="en-US" sz="2800" dirty="0"/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3295650" y="4267200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826500" y="3352800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11" name="Shape 10"/>
            <p:cNvCxnSpPr>
              <a:stCxn id="10" idx="1"/>
              <a:endCxn id="29" idx="0"/>
            </p:cNvCxnSpPr>
            <p:nvPr/>
          </p:nvCxnSpPr>
          <p:spPr>
            <a:xfrm rot="10800000" flipV="1">
              <a:off x="8408972" y="3645187"/>
              <a:ext cx="417529" cy="542539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39"/>
            <p:cNvSpPr/>
            <p:nvPr/>
          </p:nvSpPr>
          <p:spPr>
            <a:xfrm>
              <a:off x="654050" y="4191000"/>
              <a:ext cx="156845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40"/>
            <p:cNvCxnSpPr/>
            <p:nvPr/>
          </p:nvCxnSpPr>
          <p:spPr>
            <a:xfrm rot="5400000">
              <a:off x="1385831" y="4532369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984250" y="4267200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>
              <a:off x="1974850" y="4495800"/>
              <a:ext cx="9906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hape 46"/>
            <p:cNvCxnSpPr>
              <a:stCxn id="13" idx="1"/>
              <a:endCxn id="40" idx="0"/>
            </p:cNvCxnSpPr>
            <p:nvPr/>
          </p:nvCxnSpPr>
          <p:spPr>
            <a:xfrm rot="10800000" flipV="1">
              <a:off x="1438275" y="3645188"/>
              <a:ext cx="619125" cy="545812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hape 45"/>
            <p:cNvCxnSpPr>
              <a:stCxn id="44" idx="1"/>
              <a:endCxn id="34" idx="0"/>
            </p:cNvCxnSpPr>
            <p:nvPr/>
          </p:nvCxnSpPr>
          <p:spPr>
            <a:xfrm rot="10800000" flipV="1">
              <a:off x="3749676" y="3647362"/>
              <a:ext cx="454025" cy="543637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Elbow Connector 48"/>
            <p:cNvCxnSpPr>
              <a:endCxn id="27" idx="2"/>
            </p:cNvCxnSpPr>
            <p:nvPr/>
          </p:nvCxnSpPr>
          <p:spPr>
            <a:xfrm rot="5400000" flipH="1" flipV="1">
              <a:off x="5414457" y="5068377"/>
              <a:ext cx="839219" cy="454025"/>
            </a:xfrm>
            <a:prstGeom prst="bentConnector3">
              <a:avLst>
                <a:gd name="adj1" fmla="val 65817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Straight Arrow Connector 37"/>
          <p:cNvCxnSpPr/>
          <p:nvPr/>
        </p:nvCxnSpPr>
        <p:spPr>
          <a:xfrm>
            <a:off x="4043396" y="44958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524768" y="4263102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5</a:t>
            </a:r>
            <a:endParaRPr lang="en-US" sz="2800" dirty="0"/>
          </a:p>
        </p:txBody>
      </p:sp>
      <p:cxnSp>
        <p:nvCxnSpPr>
          <p:cNvPr id="48" name="Shape 47"/>
          <p:cNvCxnSpPr/>
          <p:nvPr/>
        </p:nvCxnSpPr>
        <p:spPr>
          <a:xfrm rot="5400000">
            <a:off x="3491204" y="5041650"/>
            <a:ext cx="1104391" cy="165099"/>
          </a:xfrm>
          <a:prstGeom prst="bentConnector4">
            <a:avLst>
              <a:gd name="adj1" fmla="val 34499"/>
              <a:gd name="adj2" fmla="val 250001"/>
            </a:avLst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533400" y="1600200"/>
            <a:ext cx="8534400" cy="6858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indent="1587" algn="just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200" dirty="0" err="1" smtClean="0">
                <a:solidFill>
                  <a:srgbClr val="FF0000"/>
                </a:solidFill>
              </a:rPr>
              <a:t>Keadaan</a:t>
            </a:r>
            <a:r>
              <a:rPr lang="en-US" sz="3200" dirty="0" smtClean="0">
                <a:solidFill>
                  <a:srgbClr val="FF0000"/>
                </a:solidFill>
              </a:rPr>
              <a:t> Linked List </a:t>
            </a:r>
            <a:r>
              <a:rPr lang="en-US" sz="3200" dirty="0" err="1" smtClean="0">
                <a:solidFill>
                  <a:srgbClr val="FF0000"/>
                </a:solidFill>
              </a:rPr>
              <a:t>setelah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terjadi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penyisipan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satu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simpul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tengah</a:t>
            </a:r>
            <a:r>
              <a:rPr lang="en-US" sz="3200" b="1" dirty="0" smtClean="0">
                <a:solidFill>
                  <a:srgbClr val="FF0000"/>
                </a:solidFill>
              </a:rPr>
              <a:t> (</a:t>
            </a:r>
            <a:r>
              <a:rPr lang="en-US" sz="3200" b="1" dirty="0" err="1" smtClean="0">
                <a:solidFill>
                  <a:srgbClr val="FF0000"/>
                </a:solidFill>
              </a:rPr>
              <a:t>untuk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awal</a:t>
            </a:r>
            <a:r>
              <a:rPr lang="en-US" sz="3200" b="1" dirty="0" smtClean="0">
                <a:solidFill>
                  <a:srgbClr val="FF0000"/>
                </a:solidFill>
              </a:rPr>
              <a:t> ≠ nil) :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346316" y="2714620"/>
            <a:ext cx="1320800" cy="589129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grpSp>
        <p:nvGrpSpPr>
          <p:cNvPr id="75" name="Group 3"/>
          <p:cNvGrpSpPr/>
          <p:nvPr/>
        </p:nvGrpSpPr>
        <p:grpSpPr>
          <a:xfrm>
            <a:off x="4103723" y="4838698"/>
            <a:ext cx="1568450" cy="685800"/>
            <a:chOff x="918386" y="3352800"/>
            <a:chExt cx="1219200" cy="534194"/>
          </a:xfrm>
        </p:grpSpPr>
        <p:sp>
          <p:nvSpPr>
            <p:cNvPr id="79" name="Rectangle 78"/>
            <p:cNvSpPr/>
            <p:nvPr/>
          </p:nvSpPr>
          <p:spPr>
            <a:xfrm>
              <a:off x="918386" y="3352800"/>
              <a:ext cx="1219200" cy="5334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0" name="Straight Connector 5"/>
            <p:cNvCxnSpPr/>
            <p:nvPr/>
          </p:nvCxnSpPr>
          <p:spPr>
            <a:xfrm rot="5400000">
              <a:off x="1489885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7" name="TextBox 22"/>
          <p:cNvSpPr txBox="1"/>
          <p:nvPr/>
        </p:nvSpPr>
        <p:spPr>
          <a:xfrm>
            <a:off x="2039972" y="5015923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baru</a:t>
            </a:r>
            <a:endParaRPr lang="en-US" sz="3200" dirty="0"/>
          </a:p>
        </p:txBody>
      </p:sp>
      <p:cxnSp>
        <p:nvCxnSpPr>
          <p:cNvPr id="78" name="Straight Arrow Connector 23"/>
          <p:cNvCxnSpPr/>
          <p:nvPr/>
        </p:nvCxnSpPr>
        <p:spPr>
          <a:xfrm>
            <a:off x="3195672" y="5294310"/>
            <a:ext cx="8255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433922" y="4914897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71" name="Shape 70"/>
          <p:cNvCxnSpPr/>
          <p:nvPr/>
        </p:nvCxnSpPr>
        <p:spPr>
          <a:xfrm rot="10800000" flipV="1">
            <a:off x="1809728" y="3009184"/>
            <a:ext cx="500066" cy="705567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oup 100"/>
          <p:cNvGrpSpPr/>
          <p:nvPr/>
        </p:nvGrpSpPr>
        <p:grpSpPr>
          <a:xfrm>
            <a:off x="5176872" y="2857498"/>
            <a:ext cx="4705350" cy="1542137"/>
            <a:chOff x="5176872" y="2857498"/>
            <a:chExt cx="4705350" cy="1542137"/>
          </a:xfrm>
        </p:grpSpPr>
        <p:grpSp>
          <p:nvGrpSpPr>
            <p:cNvPr id="55" name="Group 3"/>
            <p:cNvGrpSpPr/>
            <p:nvPr/>
          </p:nvGrpSpPr>
          <p:grpSpPr>
            <a:xfrm>
              <a:off x="7488272" y="3695693"/>
              <a:ext cx="1568450" cy="703942"/>
              <a:chOff x="1752600" y="3352800"/>
              <a:chExt cx="1219200" cy="548326"/>
            </a:xfrm>
          </p:grpSpPr>
          <p:sp>
            <p:nvSpPr>
              <p:cNvPr id="85" name="Rectangle 84"/>
              <p:cNvSpPr/>
              <p:nvPr/>
            </p:nvSpPr>
            <p:spPr>
              <a:xfrm>
                <a:off x="1752600" y="3367725"/>
                <a:ext cx="1219200" cy="53340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6" name="Straight Connector 85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1" name="Rectangle 80"/>
            <p:cNvSpPr/>
            <p:nvPr/>
          </p:nvSpPr>
          <p:spPr>
            <a:xfrm>
              <a:off x="5176872" y="3695698"/>
              <a:ext cx="156845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2" name="Straight Connector 81"/>
            <p:cNvCxnSpPr/>
            <p:nvPr/>
          </p:nvCxnSpPr>
          <p:spPr>
            <a:xfrm rot="5400000">
              <a:off x="5908653" y="4037067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>
              <a:off x="6497672" y="4000498"/>
              <a:ext cx="9906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5507072" y="3771898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63" name="TextBox 9"/>
            <p:cNvSpPr txBox="1"/>
            <p:nvPr/>
          </p:nvSpPr>
          <p:spPr>
            <a:xfrm>
              <a:off x="8726522" y="2857498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65" name="Shape 64"/>
            <p:cNvCxnSpPr>
              <a:endCxn id="85" idx="0"/>
            </p:cNvCxnSpPr>
            <p:nvPr/>
          </p:nvCxnSpPr>
          <p:spPr>
            <a:xfrm rot="10800000" flipV="1">
              <a:off x="8272497" y="3169043"/>
              <a:ext cx="454025" cy="545812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90"/>
            <p:cNvSpPr txBox="1"/>
            <p:nvPr/>
          </p:nvSpPr>
          <p:spPr>
            <a:xfrm>
              <a:off x="7667644" y="3767800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 smtClean="0"/>
                <a:t>5</a:t>
              </a:r>
              <a:endParaRPr lang="en-US" sz="2800" dirty="0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523844" y="2571744"/>
            <a:ext cx="3910078" cy="1808735"/>
            <a:chOff x="523844" y="2571744"/>
            <a:chExt cx="3910078" cy="1808735"/>
          </a:xfrm>
        </p:grpSpPr>
        <p:grpSp>
          <p:nvGrpSpPr>
            <p:cNvPr id="100" name="Group 99"/>
            <p:cNvGrpSpPr/>
            <p:nvPr/>
          </p:nvGrpSpPr>
          <p:grpSpPr>
            <a:xfrm>
              <a:off x="523844" y="2571744"/>
              <a:ext cx="3910078" cy="1808735"/>
              <a:chOff x="523844" y="2571744"/>
              <a:chExt cx="3910078" cy="1808735"/>
            </a:xfrm>
          </p:grpSpPr>
          <p:sp>
            <p:nvSpPr>
              <p:cNvPr id="56" name="TextBox 55"/>
              <p:cNvSpPr txBox="1"/>
              <p:nvPr/>
            </p:nvSpPr>
            <p:spPr>
              <a:xfrm>
                <a:off x="523844" y="2571744"/>
                <a:ext cx="11557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awal</a:t>
                </a:r>
                <a:endParaRPr lang="en-US" sz="3200" dirty="0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2865472" y="3695698"/>
                <a:ext cx="156845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4" name="Straight Connector 83"/>
              <p:cNvCxnSpPr/>
              <p:nvPr/>
            </p:nvCxnSpPr>
            <p:spPr>
              <a:xfrm rot="5400000">
                <a:off x="3597253" y="4037067"/>
                <a:ext cx="684781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1" name="TextBox 60"/>
              <p:cNvSpPr txBox="1"/>
              <p:nvPr/>
            </p:nvSpPr>
            <p:spPr>
              <a:xfrm>
                <a:off x="3195672" y="3771898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4</a:t>
                </a:r>
                <a:endParaRPr lang="en-US" sz="2800" dirty="0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554072" y="3695698"/>
                <a:ext cx="156845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7" name="Straight Connector 66"/>
              <p:cNvCxnSpPr/>
              <p:nvPr/>
            </p:nvCxnSpPr>
            <p:spPr>
              <a:xfrm rot="5400000">
                <a:off x="1285853" y="4037067"/>
                <a:ext cx="684781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8" name="TextBox 67"/>
              <p:cNvSpPr txBox="1"/>
              <p:nvPr/>
            </p:nvSpPr>
            <p:spPr>
              <a:xfrm>
                <a:off x="884272" y="3771898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  <p:cxnSp>
            <p:nvCxnSpPr>
              <p:cNvPr id="69" name="Straight Arrow Connector 68"/>
              <p:cNvCxnSpPr/>
              <p:nvPr/>
            </p:nvCxnSpPr>
            <p:spPr>
              <a:xfrm>
                <a:off x="1874872" y="4000498"/>
                <a:ext cx="9906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0" name="Straight Arrow Connector 109"/>
            <p:cNvCxnSpPr>
              <a:stCxn id="56" idx="2"/>
            </p:cNvCxnSpPr>
            <p:nvPr/>
          </p:nvCxnSpPr>
          <p:spPr>
            <a:xfrm rot="5400000">
              <a:off x="819405" y="3432462"/>
              <a:ext cx="558233" cy="634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0" name="Straight Arrow Connector 89"/>
          <p:cNvCxnSpPr/>
          <p:nvPr/>
        </p:nvCxnSpPr>
        <p:spPr>
          <a:xfrm>
            <a:off x="4186272" y="4000498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hape 111"/>
          <p:cNvCxnSpPr/>
          <p:nvPr/>
        </p:nvCxnSpPr>
        <p:spPr>
          <a:xfrm rot="16200000" flipH="1">
            <a:off x="3253715" y="3158475"/>
            <a:ext cx="683926" cy="428628"/>
          </a:xfrm>
          <a:prstGeom prst="bentConnector3">
            <a:avLst>
              <a:gd name="adj1" fmla="val 402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rot="5400000">
            <a:off x="4024306" y="4357694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rot="10800000">
            <a:off x="3580930" y="4500570"/>
            <a:ext cx="57150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rot="5400000">
            <a:off x="3285034" y="4786322"/>
            <a:ext cx="57150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3583232" y="5072074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5381628" y="5143512"/>
            <a:ext cx="57150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endCxn id="81" idx="2"/>
          </p:cNvCxnSpPr>
          <p:nvPr/>
        </p:nvCxnSpPr>
        <p:spPr>
          <a:xfrm rot="5400000" flipH="1" flipV="1">
            <a:off x="5575598" y="4758014"/>
            <a:ext cx="763033" cy="79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54" grpId="0"/>
      <p:bldP spid="54" grpId="1"/>
      <p:bldP spid="54" grpId="2"/>
      <p:bldP spid="77" grpId="0"/>
      <p:bldP spid="7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832850" cy="990600"/>
          </a:xfrm>
        </p:spPr>
        <p:txBody>
          <a:bodyPr/>
          <a:lstStyle/>
          <a:p>
            <a:r>
              <a:rPr lang="en-US" b="1" dirty="0" err="1" smtClean="0"/>
              <a:t>Algoritma</a:t>
            </a:r>
            <a:r>
              <a:rPr lang="en-US" b="1" dirty="0" smtClean="0"/>
              <a:t> </a:t>
            </a:r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524000"/>
            <a:ext cx="883285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u="sng" dirty="0" smtClean="0"/>
              <a:t>Procedure</a:t>
            </a:r>
            <a:r>
              <a:rPr lang="en-US" sz="1800" dirty="0" smtClean="0"/>
              <a:t> </a:t>
            </a:r>
            <a:r>
              <a:rPr lang="en-US" sz="1800" dirty="0" err="1" smtClean="0"/>
              <a:t>SisipTengahSingle</a:t>
            </a:r>
            <a:r>
              <a:rPr lang="en-US" sz="1800" dirty="0" smtClean="0"/>
              <a:t>(</a:t>
            </a:r>
            <a:r>
              <a:rPr lang="en-US" sz="1800" b="1" u="sng" dirty="0" smtClean="0"/>
              <a:t>Input</a:t>
            </a:r>
            <a:r>
              <a:rPr lang="en-US" sz="1800" dirty="0" smtClean="0"/>
              <a:t>  </a:t>
            </a:r>
            <a:r>
              <a:rPr lang="en-US" sz="1800" dirty="0" err="1" smtClean="0"/>
              <a:t>elemen</a:t>
            </a:r>
            <a:r>
              <a:rPr lang="en-US" sz="1800" dirty="0" smtClean="0"/>
              <a:t> : </a:t>
            </a:r>
            <a:r>
              <a:rPr lang="en-US" sz="1800" dirty="0" err="1" smtClean="0"/>
              <a:t>tipedata</a:t>
            </a:r>
            <a:r>
              <a:rPr lang="en-US" sz="1800" dirty="0" smtClean="0"/>
              <a:t>, </a:t>
            </a:r>
            <a:r>
              <a:rPr lang="en-US" sz="1800" b="1" u="sng" dirty="0" smtClean="0"/>
              <a:t>I/O</a:t>
            </a:r>
            <a:r>
              <a:rPr lang="en-US" sz="1800" dirty="0" smtClean="0"/>
              <a:t>  </a:t>
            </a:r>
            <a:r>
              <a:rPr lang="en-US" sz="1800" dirty="0" err="1" smtClean="0"/>
              <a:t>awal</a:t>
            </a:r>
            <a:r>
              <a:rPr lang="en-US" sz="1800" dirty="0" smtClean="0"/>
              <a:t>, </a:t>
            </a:r>
            <a:r>
              <a:rPr lang="en-US" sz="1800" dirty="0" err="1" smtClean="0"/>
              <a:t>akhir</a:t>
            </a:r>
            <a:r>
              <a:rPr lang="en-US" sz="1800" dirty="0" smtClean="0"/>
              <a:t> : </a:t>
            </a:r>
            <a:r>
              <a:rPr lang="en-US" sz="1800" dirty="0" err="1" smtClean="0"/>
              <a:t>nama_pointer</a:t>
            </a:r>
            <a:r>
              <a:rPr lang="en-US" sz="1800" dirty="0" smtClean="0"/>
              <a:t>)</a:t>
            </a:r>
          </a:p>
          <a:p>
            <a:pPr>
              <a:buNone/>
            </a:pPr>
            <a:r>
              <a:rPr lang="en-US" sz="1800" dirty="0" smtClean="0"/>
              <a:t>{I.S. : data yang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disisipkan</a:t>
            </a:r>
            <a:r>
              <a:rPr lang="en-US" sz="1800" dirty="0" smtClean="0"/>
              <a:t> (</a:t>
            </a:r>
            <a:r>
              <a:rPr lang="en-US" sz="1800" dirty="0" err="1" smtClean="0"/>
              <a:t>elemen</a:t>
            </a:r>
            <a:r>
              <a:rPr lang="en-US" sz="1800" dirty="0" smtClean="0"/>
              <a:t>), pointer </a:t>
            </a:r>
            <a:r>
              <a:rPr lang="en-US" sz="1800" dirty="0" err="1" smtClean="0"/>
              <a:t>penunjuk</a:t>
            </a:r>
            <a:r>
              <a:rPr lang="en-US" sz="1800" dirty="0" smtClean="0"/>
              <a:t> </a:t>
            </a:r>
            <a:r>
              <a:rPr lang="en-US" sz="1800" dirty="0" err="1" smtClean="0"/>
              <a:t>awal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pointer </a:t>
            </a:r>
            <a:r>
              <a:rPr lang="en-US" sz="1800" dirty="0" err="1" smtClean="0"/>
              <a:t>penunjuk</a:t>
            </a:r>
            <a:r>
              <a:rPr lang="en-US" sz="1800" dirty="0" smtClean="0"/>
              <a:t> </a:t>
            </a:r>
            <a:r>
              <a:rPr lang="en-US" sz="1800" dirty="0" err="1" smtClean="0"/>
              <a:t>akhir</a:t>
            </a:r>
            <a:r>
              <a:rPr lang="en-US" sz="1800" dirty="0" smtClean="0"/>
              <a:t> </a:t>
            </a:r>
            <a:r>
              <a:rPr lang="en-US" sz="1800" dirty="0" err="1" smtClean="0"/>
              <a:t>sudah</a:t>
            </a:r>
            <a:r>
              <a:rPr lang="en-US" sz="1800" dirty="0" smtClean="0"/>
              <a:t> </a:t>
            </a:r>
            <a:r>
              <a:rPr lang="en-US" sz="1800" dirty="0" err="1" smtClean="0"/>
              <a:t>terdifinisi</a:t>
            </a:r>
            <a:r>
              <a:rPr lang="en-US" sz="1800" dirty="0" smtClean="0"/>
              <a:t>}</a:t>
            </a:r>
          </a:p>
          <a:p>
            <a:pPr>
              <a:buNone/>
            </a:pPr>
            <a:r>
              <a:rPr lang="en-US" sz="1800" dirty="0" smtClean="0"/>
              <a:t>{F.S. : </a:t>
            </a:r>
            <a:r>
              <a:rPr lang="en-US" sz="1800" dirty="0" err="1" smtClean="0"/>
              <a:t>menghasilkan</a:t>
            </a:r>
            <a:r>
              <a:rPr lang="en-US" sz="1800" dirty="0" smtClean="0"/>
              <a:t> </a:t>
            </a:r>
            <a:r>
              <a:rPr lang="en-US" sz="1800" dirty="0" err="1" smtClean="0"/>
              <a:t>satu</a:t>
            </a:r>
            <a:r>
              <a:rPr lang="en-US" sz="1800" dirty="0" smtClean="0"/>
              <a:t> </a:t>
            </a:r>
            <a:r>
              <a:rPr lang="en-US" sz="1800" dirty="0" err="1" smtClean="0"/>
              <a:t>simpul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disisipkan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dirty="0" err="1" smtClean="0"/>
              <a:t>tengah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single linked list}</a:t>
            </a:r>
          </a:p>
          <a:p>
            <a:pPr>
              <a:buNone/>
            </a:pPr>
            <a:r>
              <a:rPr lang="en-US" sz="1800" b="1" u="sng" dirty="0" err="1" smtClean="0"/>
              <a:t>Kamus</a:t>
            </a:r>
            <a:r>
              <a:rPr lang="en-US" sz="1800" b="1" dirty="0" smtClean="0"/>
              <a:t> :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baru,bantu</a:t>
            </a:r>
            <a:r>
              <a:rPr lang="en-US" sz="1800" dirty="0" smtClean="0"/>
              <a:t> : </a:t>
            </a:r>
            <a:r>
              <a:rPr lang="en-US" sz="1800" dirty="0" err="1" smtClean="0"/>
              <a:t>nama_pointer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ketemu</a:t>
            </a:r>
            <a:r>
              <a:rPr lang="en-US" sz="1800" dirty="0" smtClean="0"/>
              <a:t> : </a:t>
            </a:r>
            <a:r>
              <a:rPr lang="en-US" sz="1800" u="sng" dirty="0" err="1" smtClean="0"/>
              <a:t>boolean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datasisip</a:t>
            </a:r>
            <a:r>
              <a:rPr lang="en-US" sz="1800" dirty="0" smtClean="0"/>
              <a:t> : </a:t>
            </a:r>
            <a:r>
              <a:rPr lang="en-US" sz="1800" dirty="0" err="1" smtClean="0"/>
              <a:t>tipedata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 </a:t>
            </a:r>
            <a:r>
              <a:rPr lang="en-US" sz="1800" b="1" u="sng" dirty="0" err="1" smtClean="0"/>
              <a:t>Algoritma</a:t>
            </a:r>
            <a:r>
              <a:rPr lang="en-US" sz="1800" b="1" u="sng" dirty="0" smtClean="0"/>
              <a:t> </a:t>
            </a:r>
            <a:r>
              <a:rPr lang="en-US" sz="1800" b="1" dirty="0" smtClean="0"/>
              <a:t>: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b="1" u="sng" dirty="0" smtClean="0"/>
              <a:t>If</a:t>
            </a:r>
            <a:r>
              <a:rPr lang="en-US" sz="1800" dirty="0" smtClean="0"/>
              <a:t> (</a:t>
            </a:r>
            <a:r>
              <a:rPr lang="en-US" sz="1800" dirty="0" err="1" smtClean="0"/>
              <a:t>awal</a:t>
            </a:r>
            <a:r>
              <a:rPr lang="en-US" sz="1800" dirty="0" smtClean="0"/>
              <a:t> = nil)</a:t>
            </a:r>
          </a:p>
          <a:p>
            <a:pPr>
              <a:buNone/>
            </a:pPr>
            <a:r>
              <a:rPr lang="en-US" sz="1800" dirty="0" smtClean="0"/>
              <a:t>	  </a:t>
            </a:r>
            <a:r>
              <a:rPr lang="en-US" sz="1800" b="1" u="sng" dirty="0" smtClean="0"/>
              <a:t>Then</a:t>
            </a:r>
            <a:endParaRPr lang="en-US" sz="1800" b="1" dirty="0" smtClean="0"/>
          </a:p>
          <a:p>
            <a:pPr>
              <a:buNone/>
            </a:pPr>
            <a:r>
              <a:rPr lang="en-US" sz="1800" dirty="0" smtClean="0"/>
              <a:t>	      </a:t>
            </a:r>
            <a:r>
              <a:rPr lang="en-US" sz="1800" dirty="0" err="1" smtClean="0"/>
              <a:t>alloc</a:t>
            </a:r>
            <a:r>
              <a:rPr lang="en-US" sz="1800" dirty="0" smtClean="0"/>
              <a:t>(</a:t>
            </a:r>
            <a:r>
              <a:rPr lang="en-US" sz="1800" dirty="0" err="1" smtClean="0"/>
              <a:t>baru</a:t>
            </a:r>
            <a:r>
              <a:rPr lang="en-US" sz="1800" dirty="0" smtClean="0"/>
              <a:t>)</a:t>
            </a:r>
          </a:p>
          <a:p>
            <a:pPr>
              <a:buNone/>
            </a:pPr>
            <a:r>
              <a:rPr lang="en-US" sz="1800" dirty="0" smtClean="0"/>
              <a:t>	      </a:t>
            </a:r>
            <a:r>
              <a:rPr lang="en-US" sz="1800" dirty="0" err="1" smtClean="0"/>
              <a:t>baru↑.info</a:t>
            </a:r>
            <a:r>
              <a:rPr lang="en-US" sz="1800" dirty="0" smtClean="0"/>
              <a:t> </a:t>
            </a:r>
            <a:r>
              <a:rPr lang="en-US" sz="1800" dirty="0" smtClean="0">
                <a:sym typeface="Wingdings"/>
              </a:rPr>
              <a:t></a:t>
            </a:r>
            <a:r>
              <a:rPr lang="en-US" sz="1800" dirty="0" smtClean="0"/>
              <a:t> </a:t>
            </a:r>
            <a:r>
              <a:rPr lang="en-US" sz="1800" dirty="0" err="1" smtClean="0"/>
              <a:t>elemen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      </a:t>
            </a:r>
            <a:r>
              <a:rPr lang="en-US" sz="1800" dirty="0" err="1" smtClean="0"/>
              <a:t>baru↑.next</a:t>
            </a:r>
            <a:r>
              <a:rPr lang="en-US" sz="1800" dirty="0" smtClean="0"/>
              <a:t> </a:t>
            </a:r>
            <a:r>
              <a:rPr lang="en-US" sz="1800" dirty="0" smtClean="0">
                <a:sym typeface="Wingdings"/>
              </a:rPr>
              <a:t></a:t>
            </a:r>
            <a:r>
              <a:rPr lang="en-US" sz="1800" dirty="0" smtClean="0"/>
              <a:t> nil</a:t>
            </a:r>
          </a:p>
          <a:p>
            <a:pPr>
              <a:buNone/>
            </a:pPr>
            <a:r>
              <a:rPr lang="en-US" sz="1800" dirty="0" smtClean="0"/>
              <a:t>	</a:t>
            </a:r>
            <a:endParaRPr lang="en-US" sz="1800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832850" cy="990600"/>
          </a:xfrm>
        </p:spPr>
        <p:txBody>
          <a:bodyPr>
            <a:normAutofit fontScale="90000"/>
          </a:bodyPr>
          <a:lstStyle/>
          <a:p>
            <a:r>
              <a:rPr lang="en-US" sz="3900" b="1" dirty="0" err="1" smtClean="0"/>
              <a:t>Algoritma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Penyisipan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di</a:t>
            </a:r>
            <a:r>
              <a:rPr lang="en-US" sz="3900" b="1" dirty="0" smtClean="0"/>
              <a:t> Tengah (</a:t>
            </a:r>
            <a:r>
              <a:rPr lang="en-US" sz="3900" b="1" dirty="0" err="1" smtClean="0"/>
              <a:t>lanjutan</a:t>
            </a:r>
            <a:r>
              <a:rPr lang="en-US" sz="3900" b="1" dirty="0" smtClean="0"/>
              <a:t>)</a:t>
            </a:r>
            <a:endParaRPr lang="en-US" sz="3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5029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200" dirty="0" smtClean="0"/>
              <a:t>	      </a:t>
            </a:r>
            <a:r>
              <a:rPr lang="en-US" sz="3200" dirty="0" err="1" smtClean="0"/>
              <a:t>awal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/>
              </a:rPr>
              <a:t></a:t>
            </a:r>
            <a:r>
              <a:rPr lang="en-US" sz="3200" dirty="0" smtClean="0"/>
              <a:t> </a:t>
            </a:r>
            <a:r>
              <a:rPr lang="en-US" sz="3200" dirty="0" err="1" smtClean="0"/>
              <a:t>baru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      </a:t>
            </a:r>
            <a:r>
              <a:rPr lang="en-US" sz="3200" dirty="0" err="1" smtClean="0"/>
              <a:t>akhir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/>
              </a:rPr>
              <a:t></a:t>
            </a:r>
            <a:r>
              <a:rPr lang="en-US" sz="3200" dirty="0" smtClean="0"/>
              <a:t> </a:t>
            </a:r>
            <a:r>
              <a:rPr lang="en-US" sz="3200" dirty="0" err="1" smtClean="0"/>
              <a:t>baru</a:t>
            </a:r>
            <a:endParaRPr lang="en-US" sz="3200" dirty="0" smtClean="0"/>
          </a:p>
          <a:p>
            <a:pPr>
              <a:buNone/>
            </a:pPr>
            <a:r>
              <a:rPr lang="en-US" b="1" u="sng" dirty="0" smtClean="0"/>
              <a:t>Else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u="sng" dirty="0" smtClean="0"/>
              <a:t>Input</a:t>
            </a:r>
            <a:r>
              <a:rPr lang="en-US" dirty="0" smtClean="0"/>
              <a:t>(</a:t>
            </a:r>
            <a:r>
              <a:rPr lang="en-US" dirty="0" err="1" smtClean="0"/>
              <a:t>datasisip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	bantu </a:t>
            </a:r>
            <a:r>
              <a:rPr lang="en-US" dirty="0" smtClean="0">
                <a:sym typeface="Wingdings"/>
              </a:rPr>
              <a:t>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ketemu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</a:t>
            </a:r>
            <a:r>
              <a:rPr lang="en-US" dirty="0" smtClean="0"/>
              <a:t> false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u="sng" dirty="0" smtClean="0"/>
              <a:t>While</a:t>
            </a:r>
            <a:r>
              <a:rPr lang="en-US" dirty="0" smtClean="0"/>
              <a:t> (</a:t>
            </a:r>
            <a:r>
              <a:rPr lang="en-US" b="1" u="sng" dirty="0" smtClean="0"/>
              <a:t>no</a:t>
            </a:r>
            <a:r>
              <a:rPr lang="en-US" u="sng" dirty="0" smtClean="0"/>
              <a:t>t</a:t>
            </a:r>
            <a:r>
              <a:rPr lang="en-US" dirty="0" smtClean="0"/>
              <a:t> </a:t>
            </a:r>
            <a:r>
              <a:rPr lang="en-US" dirty="0" err="1" smtClean="0"/>
              <a:t>ketemu</a:t>
            </a:r>
            <a:r>
              <a:rPr lang="en-US" dirty="0" smtClean="0"/>
              <a:t> </a:t>
            </a:r>
            <a:r>
              <a:rPr lang="en-US" b="1" u="sng" dirty="0" smtClean="0"/>
              <a:t>and</a:t>
            </a:r>
            <a:r>
              <a:rPr lang="en-US" dirty="0" smtClean="0"/>
              <a:t> bantu ≠ nil) </a:t>
            </a:r>
            <a:r>
              <a:rPr lang="en-US" b="1" u="sng" dirty="0" smtClean="0"/>
              <a:t>d</a:t>
            </a:r>
            <a:r>
              <a:rPr lang="en-US" u="sng" dirty="0" smtClean="0"/>
              <a:t>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b="1" u="sng" dirty="0" smtClean="0"/>
              <a:t>If</a:t>
            </a:r>
            <a:r>
              <a:rPr lang="en-US" dirty="0" smtClean="0"/>
              <a:t> (</a:t>
            </a:r>
            <a:r>
              <a:rPr lang="en-US" dirty="0" err="1" smtClean="0"/>
              <a:t>datasisip</a:t>
            </a:r>
            <a:r>
              <a:rPr lang="en-US" dirty="0" smtClean="0"/>
              <a:t> = </a:t>
            </a:r>
            <a:r>
              <a:rPr lang="en-US" dirty="0" err="1" smtClean="0"/>
              <a:t>bantu↑.info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b="1" u="sng" dirty="0" smtClean="0"/>
              <a:t>Then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ketemu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</a:t>
            </a:r>
            <a:r>
              <a:rPr lang="en-US" dirty="0" smtClean="0"/>
              <a:t> true</a:t>
            </a:r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b="1" u="sng" dirty="0" smtClean="0"/>
              <a:t>Else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	bantu </a:t>
            </a:r>
            <a:r>
              <a:rPr lang="en-US" dirty="0" smtClean="0">
                <a:sym typeface="Wingdings"/>
              </a:rPr>
              <a:t></a:t>
            </a:r>
            <a:r>
              <a:rPr lang="en-US" dirty="0" smtClean="0"/>
              <a:t> </a:t>
            </a:r>
            <a:r>
              <a:rPr lang="en-US" dirty="0" err="1" smtClean="0"/>
              <a:t>bantu↑.next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b="1" u="sng" dirty="0" err="1" smtClean="0"/>
              <a:t>EndIf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u="sng" dirty="0" err="1" smtClean="0"/>
              <a:t>EndWhile</a:t>
            </a:r>
            <a:endParaRPr lang="en-US" b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832850" cy="990600"/>
          </a:xfrm>
        </p:spPr>
        <p:txBody>
          <a:bodyPr>
            <a:normAutofit fontScale="90000"/>
          </a:bodyPr>
          <a:lstStyle/>
          <a:p>
            <a:r>
              <a:rPr lang="en-US" sz="3900" b="1" dirty="0" err="1" smtClean="0"/>
              <a:t>Algoritma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Penyisipan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di</a:t>
            </a:r>
            <a:r>
              <a:rPr lang="en-US" sz="3900" b="1" dirty="0" smtClean="0"/>
              <a:t> Tengah (</a:t>
            </a:r>
            <a:r>
              <a:rPr lang="en-US" sz="3900" b="1" dirty="0" err="1" smtClean="0"/>
              <a:t>lanjutan</a:t>
            </a:r>
            <a:r>
              <a:rPr lang="en-US" sz="3900" b="1" dirty="0" smtClean="0"/>
              <a:t>)</a:t>
            </a:r>
            <a:endParaRPr lang="en-US" sz="3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5029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		</a:t>
            </a:r>
            <a:r>
              <a:rPr lang="en-US" b="1" u="sng" dirty="0" smtClean="0"/>
              <a:t>If</a:t>
            </a:r>
            <a:r>
              <a:rPr lang="en-US" dirty="0" smtClean="0"/>
              <a:t> (</a:t>
            </a:r>
            <a:r>
              <a:rPr lang="en-US" dirty="0" err="1" smtClean="0"/>
              <a:t>ketemu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u="sng" dirty="0" smtClean="0"/>
              <a:t>Then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dirty="0" err="1" smtClean="0"/>
              <a:t>alloc</a:t>
            </a:r>
            <a:r>
              <a:rPr lang="en-US" dirty="0" smtClean="0"/>
              <a:t>(</a:t>
            </a:r>
            <a:r>
              <a:rPr lang="en-US" dirty="0" err="1" smtClean="0"/>
              <a:t>baru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dirty="0" err="1" smtClean="0"/>
              <a:t>baru↑.info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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b="1" u="sng" dirty="0" smtClean="0"/>
              <a:t>If</a:t>
            </a:r>
            <a:r>
              <a:rPr lang="en-US" dirty="0" smtClean="0"/>
              <a:t> (bantu = </a:t>
            </a:r>
            <a:r>
              <a:rPr lang="en-US" dirty="0" err="1" smtClean="0"/>
              <a:t>akhir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b="1" u="sng" dirty="0" smtClean="0"/>
              <a:t>Then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         </a:t>
            </a:r>
            <a:r>
              <a:rPr lang="en-US" dirty="0" err="1" smtClean="0"/>
              <a:t>sisip_belakang_single</a:t>
            </a:r>
            <a:r>
              <a:rPr lang="en-US" dirty="0" smtClean="0"/>
              <a:t>(</a:t>
            </a:r>
            <a:r>
              <a:rPr lang="en-US" dirty="0" err="1" smtClean="0"/>
              <a:t>elemen,awal,akhir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b="1" u="sng" dirty="0" smtClean="0"/>
              <a:t>Else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         </a:t>
            </a:r>
            <a:r>
              <a:rPr lang="en-US" dirty="0" err="1" smtClean="0"/>
              <a:t>baru↑.next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</a:t>
            </a:r>
            <a:r>
              <a:rPr lang="en-US" dirty="0" smtClean="0"/>
              <a:t> </a:t>
            </a:r>
            <a:r>
              <a:rPr lang="en-US" dirty="0" err="1" smtClean="0"/>
              <a:t>bantu↑.next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         </a:t>
            </a:r>
            <a:r>
              <a:rPr lang="en-US" dirty="0" err="1" smtClean="0"/>
              <a:t>bantu↑.next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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b="1" u="sng" dirty="0" err="1" smtClean="0"/>
              <a:t>EndIf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u="sng" dirty="0" smtClean="0"/>
              <a:t>Else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b="1" dirty="0" smtClean="0"/>
              <a:t>Output</a:t>
            </a:r>
            <a:r>
              <a:rPr lang="en-US" dirty="0" smtClean="0"/>
              <a:t>(“Data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disisipkan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”);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u="sng" dirty="0" err="1" smtClean="0"/>
              <a:t>EndIf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u="sng" dirty="0" err="1" smtClean="0"/>
              <a:t>EndIf</a:t>
            </a:r>
            <a:endParaRPr lang="en-US" b="1" dirty="0" smtClean="0"/>
          </a:p>
          <a:p>
            <a:pPr>
              <a:buNone/>
            </a:pPr>
            <a:r>
              <a:rPr lang="en-US" b="1" u="sng" dirty="0" err="1" smtClean="0"/>
              <a:t>EndProcedure</a:t>
            </a:r>
            <a:endParaRPr lang="en-US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8762"/>
            <a:ext cx="8886952" cy="1185858"/>
          </a:xfrm>
        </p:spPr>
        <p:txBody>
          <a:bodyPr>
            <a:normAutofit fontScale="92500"/>
          </a:bodyPr>
          <a:lstStyle/>
          <a:p>
            <a:pPr marL="0" lvl="2" indent="0">
              <a:lnSpc>
                <a:spcPct val="120000"/>
              </a:lnSpc>
              <a:spcBef>
                <a:spcPts val="0"/>
              </a:spcBef>
              <a:buSzPct val="60000"/>
              <a:buNone/>
            </a:pPr>
            <a:r>
              <a:rPr lang="en-US" sz="2800" dirty="0" smtClean="0"/>
              <a:t>Proses </a:t>
            </a:r>
            <a:r>
              <a:rPr lang="en-US" sz="2800" dirty="0" err="1" smtClean="0"/>
              <a:t>menghapus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depan</a:t>
            </a:r>
            <a:r>
              <a:rPr lang="en-US" sz="2800" dirty="0" smtClean="0"/>
              <a:t>/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Linked List (</a:t>
            </a:r>
            <a:r>
              <a:rPr lang="en-US" sz="2800" dirty="0" err="1" smtClean="0"/>
              <a:t>menghapus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ditunjuk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pointer </a:t>
            </a:r>
            <a:r>
              <a:rPr lang="en-US" sz="2800" dirty="0" err="1" smtClean="0"/>
              <a:t>awal</a:t>
            </a:r>
            <a:r>
              <a:rPr lang="en-US" sz="2800" dirty="0" smtClean="0"/>
              <a:t>)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620744" y="2786058"/>
            <a:ext cx="8832850" cy="6096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>
            <a:lvl1pPr marL="319969" indent="-319969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938" indent="-274258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196" indent="-228548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295" indent="-228548" algn="l" rtl="0" eaLnBrk="1" latinLnBrk="0" hangingPunct="1">
              <a:spcBef>
                <a:spcPts val="401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394" indent="-228548" algn="l" rtl="0" eaLnBrk="1" latinLnBrk="0" hangingPunct="1">
              <a:spcBef>
                <a:spcPts val="401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2653" indent="-228548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6911" indent="-228548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171" indent="-228548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5429" indent="-228548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236" lvl="2" indent="-514236">
              <a:spcBef>
                <a:spcPts val="700"/>
              </a:spcBef>
              <a:buSzPct val="60000"/>
              <a:buFont typeface="Wingdings"/>
              <a:buNone/>
            </a:pPr>
            <a:r>
              <a:rPr lang="en-US" b="1" dirty="0" smtClean="0"/>
              <a:t>- </a:t>
            </a:r>
            <a:r>
              <a:rPr lang="en-US" b="1" dirty="0" err="1" smtClean="0"/>
              <a:t>Keadaan</a:t>
            </a:r>
            <a:r>
              <a:rPr lang="en-US" b="1" dirty="0" smtClean="0"/>
              <a:t> List </a:t>
            </a:r>
            <a:r>
              <a:rPr lang="en-US" b="1" dirty="0" err="1" smtClean="0"/>
              <a:t>memiliki</a:t>
            </a:r>
            <a:r>
              <a:rPr lang="en-US" b="1" dirty="0" smtClean="0"/>
              <a:t> </a:t>
            </a:r>
            <a:r>
              <a:rPr lang="en-US" b="1" dirty="0" err="1" smtClean="0"/>
              <a:t>satu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</a:rPr>
              <a:t>akhir</a:t>
            </a:r>
            <a:r>
              <a:rPr lang="en-US" b="1" dirty="0" smtClean="0"/>
              <a:t>}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3381364" y="3500438"/>
            <a:ext cx="3286148" cy="1394754"/>
            <a:chOff x="3381364" y="3500438"/>
            <a:chExt cx="3286148" cy="1394754"/>
          </a:xfrm>
        </p:grpSpPr>
        <p:sp>
          <p:nvSpPr>
            <p:cNvPr id="30" name="TextBox 29"/>
            <p:cNvSpPr txBox="1"/>
            <p:nvPr/>
          </p:nvSpPr>
          <p:spPr>
            <a:xfrm>
              <a:off x="3381364" y="3500438"/>
              <a:ext cx="9413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511812" y="3500438"/>
              <a:ext cx="1155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4027492" y="3737906"/>
              <a:ext cx="1568450" cy="1157286"/>
              <a:chOff x="4035444" y="3714752"/>
              <a:chExt cx="1568450" cy="1157286"/>
            </a:xfrm>
          </p:grpSpPr>
          <p:grpSp>
            <p:nvGrpSpPr>
              <p:cNvPr id="6" name="Group 19"/>
              <p:cNvGrpSpPr/>
              <p:nvPr/>
            </p:nvGrpSpPr>
            <p:grpSpPr>
              <a:xfrm>
                <a:off x="4035444" y="4186238"/>
                <a:ext cx="1568450" cy="685800"/>
                <a:chOff x="1752600" y="3352800"/>
                <a:chExt cx="1219200" cy="534194"/>
              </a:xfrm>
            </p:grpSpPr>
            <p:sp>
              <p:nvSpPr>
                <p:cNvPr id="21" name="Rectangle 20"/>
                <p:cNvSpPr/>
                <p:nvPr/>
              </p:nvSpPr>
              <p:spPr>
                <a:xfrm>
                  <a:off x="1752600" y="3352800"/>
                  <a:ext cx="1219200" cy="5334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2" name="Straight Connector 21"/>
                <p:cNvCxnSpPr/>
                <p:nvPr/>
              </p:nvCxnSpPr>
              <p:spPr>
                <a:xfrm rot="5400000">
                  <a:off x="2324100" y="3619500"/>
                  <a:ext cx="533400" cy="158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rot="5400000">
                  <a:off x="2514600" y="3429000"/>
                  <a:ext cx="533400" cy="3810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" name="TextBox 26"/>
              <p:cNvSpPr txBox="1"/>
              <p:nvPr/>
            </p:nvSpPr>
            <p:spPr>
              <a:xfrm>
                <a:off x="4365644" y="4272618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</a:t>
                </a:r>
                <a:endParaRPr lang="en-US" sz="2800" dirty="0"/>
              </a:p>
            </p:txBody>
          </p:sp>
          <p:cxnSp>
            <p:nvCxnSpPr>
              <p:cNvPr id="33" name="Shape 32"/>
              <p:cNvCxnSpPr>
                <a:endCxn id="21" idx="0"/>
              </p:cNvCxnSpPr>
              <p:nvPr/>
            </p:nvCxnSpPr>
            <p:spPr>
              <a:xfrm>
                <a:off x="4310058" y="3714752"/>
                <a:ext cx="509611" cy="471486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Shape 18"/>
              <p:cNvCxnSpPr/>
              <p:nvPr/>
            </p:nvCxnSpPr>
            <p:spPr>
              <a:xfrm rot="10800000" flipV="1">
                <a:off x="4962546" y="3714752"/>
                <a:ext cx="561958" cy="471486"/>
              </a:xfrm>
              <a:prstGeom prst="bentConnector3">
                <a:avLst>
                  <a:gd name="adj1" fmla="val 100221"/>
                </a:avLst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Array </a:t>
            </a:r>
            <a:r>
              <a:rPr lang="en-US" b="1" dirty="0" err="1" smtClean="0"/>
              <a:t>vs</a:t>
            </a:r>
            <a:r>
              <a:rPr lang="en-US" b="1" dirty="0" smtClean="0"/>
              <a:t> Linked List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42950" y="1524000"/>
            <a:ext cx="83375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228600"/>
            <a:ext cx="8832850" cy="990600"/>
          </a:xfrm>
        </p:spPr>
        <p:txBody>
          <a:bodyPr/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38" name="Group 7"/>
          <p:cNvGrpSpPr/>
          <p:nvPr/>
        </p:nvGrpSpPr>
        <p:grpSpPr>
          <a:xfrm>
            <a:off x="1166786" y="3300635"/>
            <a:ext cx="428628" cy="571504"/>
            <a:chOff x="1905000" y="2438400"/>
            <a:chExt cx="533400" cy="533400"/>
          </a:xfrm>
        </p:grpSpPr>
        <p:sp>
          <p:nvSpPr>
            <p:cNvPr id="47" name="Rectangle 3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  <a:ln>
              <a:solidFill>
                <a:srgbClr val="0066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Connector 47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9" name="Group 8"/>
          <p:cNvGrpSpPr/>
          <p:nvPr/>
        </p:nvGrpSpPr>
        <p:grpSpPr>
          <a:xfrm>
            <a:off x="7769206" y="3229197"/>
            <a:ext cx="398504" cy="571504"/>
            <a:chOff x="1905000" y="2438400"/>
            <a:chExt cx="533400" cy="533400"/>
          </a:xfrm>
        </p:grpSpPr>
        <p:sp>
          <p:nvSpPr>
            <p:cNvPr id="45" name="Rectangle 44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  <a:ln>
              <a:solidFill>
                <a:srgbClr val="0000CC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  <a:ln>
              <a:solidFill>
                <a:srgbClr val="0000CC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3" name="TextBox 42"/>
          <p:cNvSpPr txBox="1"/>
          <p:nvPr/>
        </p:nvSpPr>
        <p:spPr>
          <a:xfrm>
            <a:off x="2524108" y="3239246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awal</a:t>
            </a:r>
            <a:endParaRPr lang="en-US" sz="2800" dirty="0"/>
          </a:p>
        </p:txBody>
      </p:sp>
      <p:sp>
        <p:nvSpPr>
          <p:cNvPr id="41" name="TextBox 40"/>
          <p:cNvSpPr txBox="1"/>
          <p:nvPr/>
        </p:nvSpPr>
        <p:spPr>
          <a:xfrm>
            <a:off x="5810256" y="3214686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akhir</a:t>
            </a:r>
            <a:endParaRPr lang="en-US" sz="2800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6842144" y="3491131"/>
            <a:ext cx="825500" cy="1588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568450" y="1958401"/>
            <a:ext cx="1485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phapus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3054350" y="2238376"/>
            <a:ext cx="8255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457700" y="2847976"/>
            <a:ext cx="1898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00CC"/>
                </a:solidFill>
              </a:rPr>
              <a:t>elemen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3595678" y="4443643"/>
            <a:ext cx="2311400" cy="1004886"/>
          </a:xfrm>
          <a:prstGeom prst="rect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9" tIns="45709" rIns="91419" bIns="45709" rtlCol="0" anchor="ctr"/>
          <a:lstStyle/>
          <a:p>
            <a:pPr algn="ctr"/>
            <a:endParaRPr lang="en-US"/>
          </a:p>
        </p:txBody>
      </p:sp>
      <p:grpSp>
        <p:nvGrpSpPr>
          <p:cNvPr id="86" name="Group 54"/>
          <p:cNvGrpSpPr/>
          <p:nvPr/>
        </p:nvGrpSpPr>
        <p:grpSpPr>
          <a:xfrm>
            <a:off x="1697027" y="4657957"/>
            <a:ext cx="3879850" cy="571504"/>
            <a:chOff x="990600" y="3962400"/>
            <a:chExt cx="3581400" cy="697431"/>
          </a:xfrm>
        </p:grpSpPr>
        <p:grpSp>
          <p:nvGrpSpPr>
            <p:cNvPr id="92" name="Group 27"/>
            <p:cNvGrpSpPr/>
            <p:nvPr/>
          </p:nvGrpSpPr>
          <p:grpSpPr>
            <a:xfrm>
              <a:off x="3124200" y="3962400"/>
              <a:ext cx="1447800" cy="685800"/>
              <a:chOff x="3276600" y="5029200"/>
              <a:chExt cx="1447800" cy="685800"/>
            </a:xfrm>
          </p:grpSpPr>
          <p:grpSp>
            <p:nvGrpSpPr>
              <p:cNvPr id="97" name="Group 19"/>
              <p:cNvGrpSpPr/>
              <p:nvPr/>
            </p:nvGrpSpPr>
            <p:grpSpPr>
              <a:xfrm>
                <a:off x="3276600" y="5029200"/>
                <a:ext cx="1447800" cy="685800"/>
                <a:chOff x="1752600" y="3352800"/>
                <a:chExt cx="1219200" cy="534194"/>
              </a:xfrm>
            </p:grpSpPr>
            <p:sp>
              <p:nvSpPr>
                <p:cNvPr id="99" name="Rectangle 98"/>
                <p:cNvSpPr/>
                <p:nvPr/>
              </p:nvSpPr>
              <p:spPr>
                <a:xfrm>
                  <a:off x="1752600" y="3352800"/>
                  <a:ext cx="1219200" cy="5334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0" name="Straight Connector 99"/>
                <p:cNvCxnSpPr/>
                <p:nvPr/>
              </p:nvCxnSpPr>
              <p:spPr>
                <a:xfrm rot="5400000">
                  <a:off x="2324100" y="3619500"/>
                  <a:ext cx="533400" cy="158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 rot="5400000">
                  <a:off x="2514600" y="3429000"/>
                  <a:ext cx="533400" cy="3810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8" name="TextBox 97"/>
              <p:cNvSpPr txBox="1"/>
              <p:nvPr/>
            </p:nvSpPr>
            <p:spPr>
              <a:xfrm>
                <a:off x="3581400" y="5115580"/>
                <a:ext cx="533400" cy="4447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</a:t>
                </a:r>
                <a:endParaRPr lang="en-US" sz="2800" dirty="0"/>
              </a:p>
            </p:txBody>
          </p:sp>
        </p:grpSp>
        <p:sp>
          <p:nvSpPr>
            <p:cNvPr id="89" name="TextBox 88"/>
            <p:cNvSpPr txBox="1"/>
            <p:nvPr/>
          </p:nvSpPr>
          <p:spPr>
            <a:xfrm>
              <a:off x="990600" y="4021323"/>
              <a:ext cx="1371600" cy="638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phapus</a:t>
              </a:r>
              <a:endParaRPr lang="en-US" sz="2800" dirty="0"/>
            </a:p>
          </p:txBody>
        </p:sp>
        <p:cxnSp>
          <p:nvCxnSpPr>
            <p:cNvPr id="90" name="Straight Arrow Connector 89"/>
            <p:cNvCxnSpPr/>
            <p:nvPr/>
          </p:nvCxnSpPr>
          <p:spPr>
            <a:xfrm>
              <a:off x="2362200" y="4343400"/>
              <a:ext cx="76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>
            <a:off x="666720" y="2500306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awal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810256" y="2477152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  <a:sym typeface="Wingdings" pitchFamily="2" charset="2"/>
              </a:rPr>
              <a:t>elemen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  </a:t>
            </a:r>
            <a:r>
              <a:rPr lang="en-US" sz="2800" b="1" dirty="0" err="1" smtClean="0">
                <a:solidFill>
                  <a:srgbClr val="0000CC"/>
                </a:solidFill>
                <a:sym typeface="Wingdings" pitchFamily="2" charset="2"/>
              </a:rPr>
              <a:t>phapus</a:t>
            </a:r>
            <a:r>
              <a:rPr lang="en-US" sz="2800" b="1" dirty="0" err="1" smtClean="0">
                <a:solidFill>
                  <a:srgbClr val="0000CC"/>
                </a:solidFill>
                <a:cs typeface="Times New Roman"/>
                <a:sym typeface="Wingdings" pitchFamily="2" charset="2"/>
              </a:rPr>
              <a:t>↑.info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096008" y="4515081"/>
            <a:ext cx="364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dealloc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65" name="Shape 64"/>
          <p:cNvCxnSpPr>
            <a:stCxn id="41" idx="1"/>
          </p:cNvCxnSpPr>
          <p:nvPr/>
        </p:nvCxnSpPr>
        <p:spPr>
          <a:xfrm rot="10800000" flipV="1">
            <a:off x="5024438" y="3476296"/>
            <a:ext cx="785818" cy="110898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hape 90"/>
          <p:cNvCxnSpPr>
            <a:stCxn id="43" idx="3"/>
          </p:cNvCxnSpPr>
          <p:nvPr/>
        </p:nvCxnSpPr>
        <p:spPr>
          <a:xfrm>
            <a:off x="3679808" y="3500856"/>
            <a:ext cx="701688" cy="10957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1666852" y="3594848"/>
            <a:ext cx="825500" cy="1588"/>
          </a:xfrm>
          <a:prstGeom prst="straightConnector1">
            <a:avLst/>
          </a:prstGeom>
          <a:ln w="28575">
            <a:solidFill>
              <a:srgbClr val="006600"/>
            </a:solidFill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666720" y="3953626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6600"/>
                </a:solidFill>
                <a:sym typeface="Wingdings" pitchFamily="2" charset="2"/>
              </a:rPr>
              <a:t>awal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  nil</a:t>
            </a:r>
            <a:endParaRPr lang="en-US" sz="2800" b="1" dirty="0">
              <a:solidFill>
                <a:srgbClr val="006600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6524636" y="3942337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  <a:sym typeface="Wingdings" pitchFamily="2" charset="2"/>
              </a:rPr>
              <a:t>akhir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  nil</a:t>
            </a:r>
            <a:endParaRPr lang="en-US" sz="2800" b="1" dirty="0">
              <a:solidFill>
                <a:srgbClr val="0000CC"/>
              </a:solidFill>
            </a:endParaRPr>
          </a:p>
        </p:txBody>
      </p:sp>
      <p:grpSp>
        <p:nvGrpSpPr>
          <p:cNvPr id="118" name="Group 117"/>
          <p:cNvGrpSpPr/>
          <p:nvPr/>
        </p:nvGrpSpPr>
        <p:grpSpPr>
          <a:xfrm>
            <a:off x="1816100" y="1428736"/>
            <a:ext cx="5780106" cy="1114440"/>
            <a:chOff x="1816100" y="1600204"/>
            <a:chExt cx="5780106" cy="1371600"/>
          </a:xfrm>
        </p:grpSpPr>
        <p:grpSp>
          <p:nvGrpSpPr>
            <p:cNvPr id="71" name="Group 48"/>
            <p:cNvGrpSpPr/>
            <p:nvPr/>
          </p:nvGrpSpPr>
          <p:grpSpPr>
            <a:xfrm>
              <a:off x="1816100" y="1600204"/>
              <a:ext cx="5780106" cy="1371600"/>
              <a:chOff x="1219200" y="4191000"/>
              <a:chExt cx="5335483" cy="1371600"/>
            </a:xfrm>
          </p:grpSpPr>
          <p:grpSp>
            <p:nvGrpSpPr>
              <p:cNvPr id="75" name="Group 27"/>
              <p:cNvGrpSpPr/>
              <p:nvPr/>
            </p:nvGrpSpPr>
            <p:grpSpPr>
              <a:xfrm>
                <a:off x="3124200" y="4876800"/>
                <a:ext cx="1447800" cy="685800"/>
                <a:chOff x="3276600" y="5029200"/>
                <a:chExt cx="1447800" cy="685800"/>
              </a:xfrm>
            </p:grpSpPr>
            <p:grpSp>
              <p:nvGrpSpPr>
                <p:cNvPr id="80" name="Group 19"/>
                <p:cNvGrpSpPr/>
                <p:nvPr/>
              </p:nvGrpSpPr>
              <p:grpSpPr>
                <a:xfrm>
                  <a:off x="3276600" y="5029200"/>
                  <a:ext cx="1447800" cy="685800"/>
                  <a:chOff x="1752600" y="3352800"/>
                  <a:chExt cx="1219200" cy="534194"/>
                </a:xfrm>
              </p:grpSpPr>
              <p:sp>
                <p:nvSpPr>
                  <p:cNvPr id="82" name="Rectangle 81"/>
                  <p:cNvSpPr/>
                  <p:nvPr/>
                </p:nvSpPr>
                <p:spPr>
                  <a:xfrm>
                    <a:off x="1752600" y="3352800"/>
                    <a:ext cx="1219200" cy="5334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83" name="Straight Connector 82"/>
                  <p:cNvCxnSpPr/>
                  <p:nvPr/>
                </p:nvCxnSpPr>
                <p:spPr>
                  <a:xfrm rot="5400000">
                    <a:off x="2324100" y="3619500"/>
                    <a:ext cx="533400" cy="1588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Straight Connector 83"/>
                  <p:cNvCxnSpPr/>
                  <p:nvPr/>
                </p:nvCxnSpPr>
                <p:spPr>
                  <a:xfrm rot="5400000">
                    <a:off x="2514600" y="3429000"/>
                    <a:ext cx="533400" cy="38100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1" name="TextBox 80"/>
                <p:cNvSpPr txBox="1"/>
                <p:nvPr/>
              </p:nvSpPr>
              <p:spPr>
                <a:xfrm>
                  <a:off x="3581400" y="5115580"/>
                  <a:ext cx="5334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1</a:t>
                  </a:r>
                  <a:endParaRPr lang="en-US" sz="2800" dirty="0"/>
                </a:p>
              </p:txBody>
            </p:sp>
          </p:grpSp>
          <p:sp>
            <p:nvSpPr>
              <p:cNvPr id="76" name="TextBox 75"/>
              <p:cNvSpPr txBox="1"/>
              <p:nvPr/>
            </p:nvSpPr>
            <p:spPr>
              <a:xfrm>
                <a:off x="1219200" y="4191000"/>
                <a:ext cx="1066800" cy="6439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/>
                  <a:t>awal</a:t>
                </a:r>
                <a:endParaRPr lang="en-US" sz="2800" dirty="0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5487883" y="4191000"/>
                <a:ext cx="1066800" cy="6439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/>
                  <a:t>akhir</a:t>
                </a:r>
                <a:endParaRPr lang="en-US" sz="2800" dirty="0"/>
              </a:p>
            </p:txBody>
          </p:sp>
          <p:cxnSp>
            <p:nvCxnSpPr>
              <p:cNvPr id="78" name="Shape 77"/>
              <p:cNvCxnSpPr>
                <a:endCxn id="82" idx="0"/>
              </p:cNvCxnSpPr>
              <p:nvPr/>
            </p:nvCxnSpPr>
            <p:spPr>
              <a:xfrm>
                <a:off x="2133600" y="4495800"/>
                <a:ext cx="1714500" cy="381000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17" name="Shape 116"/>
            <p:cNvCxnSpPr/>
            <p:nvPr/>
          </p:nvCxnSpPr>
          <p:spPr>
            <a:xfrm rot="10800000" flipV="1">
              <a:off x="4819643" y="1892592"/>
              <a:ext cx="1633555" cy="3934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9" name="Content Placeholder 2"/>
          <p:cNvSpPr txBox="1">
            <a:spLocks/>
          </p:cNvSpPr>
          <p:nvPr/>
        </p:nvSpPr>
        <p:spPr>
          <a:xfrm>
            <a:off x="523844" y="5573017"/>
            <a:ext cx="8832850" cy="785818"/>
          </a:xfrm>
          <a:prstGeom prst="rect">
            <a:avLst/>
          </a:prstGeom>
        </p:spPr>
        <p:txBody>
          <a:bodyPr vert="horz" lIns="91419" tIns="45709" rIns="91419" bIns="45709">
            <a:normAutofit lnSpcReduction="10000"/>
          </a:bodyPr>
          <a:lstStyle>
            <a:lvl1pPr marL="319969" indent="-319969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938" indent="-274258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196" indent="-228548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295" indent="-228548" algn="l" rtl="0" eaLnBrk="1" latinLnBrk="0" hangingPunct="1">
              <a:spcBef>
                <a:spcPts val="401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394" indent="-228548" algn="l" rtl="0" eaLnBrk="1" latinLnBrk="0" hangingPunct="1">
              <a:spcBef>
                <a:spcPts val="401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2653" indent="-228548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6911" indent="-228548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171" indent="-228548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5429" indent="-228548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236" lvl="2" indent="-514236" algn="ctr">
              <a:spcBef>
                <a:spcPts val="700"/>
              </a:spcBef>
              <a:buSzPct val="60000"/>
              <a:buFont typeface="Wingdings"/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Linked List yang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Linked List </a:t>
            </a:r>
            <a:r>
              <a:rPr lang="en-US" dirty="0" err="1" smtClean="0">
                <a:solidFill>
                  <a:srgbClr val="FF0000"/>
                </a:solidFill>
              </a:rPr>
              <a:t>akan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kosong</a:t>
            </a:r>
            <a:endParaRPr lang="en-US" dirty="0" smtClean="0">
              <a:solidFill>
                <a:srgbClr val="FF0000"/>
              </a:solidFill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 rot="16200000" flipH="1">
            <a:off x="4432586" y="2314864"/>
            <a:ext cx="710628" cy="660399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4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2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7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8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4" dur="8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5" dur="8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8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1" grpId="0"/>
      <p:bldP spid="72" grpId="0"/>
      <p:bldP spid="74" grpId="0"/>
      <p:bldP spid="112" grpId="0" animBg="1"/>
      <p:bldP spid="49" grpId="0"/>
      <p:bldP spid="50" grpId="0"/>
      <p:bldP spid="51" grpId="0"/>
      <p:bldP spid="111" grpId="0"/>
      <p:bldP spid="113" grpId="0"/>
      <p:bldP spid="11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228600"/>
            <a:ext cx="8832850" cy="990600"/>
          </a:xfrm>
        </p:spPr>
        <p:txBody>
          <a:bodyPr/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95282" y="1643050"/>
            <a:ext cx="8832850" cy="614354"/>
          </a:xfrm>
        </p:spPr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</a:t>
            </a:r>
            <a:r>
              <a:rPr lang="en-US" b="1" dirty="0" err="1" smtClean="0"/>
              <a:t>Keadaan</a:t>
            </a:r>
            <a:r>
              <a:rPr lang="en-US" b="1" dirty="0" smtClean="0"/>
              <a:t> List </a:t>
            </a:r>
            <a:r>
              <a:rPr lang="en-US" b="1" dirty="0" err="1" smtClean="0"/>
              <a:t>memiliki</a:t>
            </a:r>
            <a:r>
              <a:rPr lang="en-US" b="1" dirty="0" smtClean="0"/>
              <a:t> </a:t>
            </a:r>
            <a:r>
              <a:rPr lang="en-US" b="1" dirty="0" err="1" smtClean="0"/>
              <a:t>lebih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satu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≠ </a:t>
            </a:r>
            <a:r>
              <a:rPr lang="en-US" b="1" dirty="0" err="1" smtClean="0">
                <a:solidFill>
                  <a:srgbClr val="FF0000"/>
                </a:solidFill>
              </a:rPr>
              <a:t>akhir</a:t>
            </a:r>
            <a:r>
              <a:rPr lang="en-US" b="1" dirty="0" smtClean="0"/>
              <a:t>}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grpSp>
        <p:nvGrpSpPr>
          <p:cNvPr id="21" name="Group 20"/>
          <p:cNvGrpSpPr/>
          <p:nvPr/>
        </p:nvGrpSpPr>
        <p:grpSpPr>
          <a:xfrm>
            <a:off x="1738290" y="2714620"/>
            <a:ext cx="5778500" cy="1524000"/>
            <a:chOff x="1738290" y="2714620"/>
            <a:chExt cx="5778500" cy="1524000"/>
          </a:xfrm>
        </p:grpSpPr>
        <p:grpSp>
          <p:nvGrpSpPr>
            <p:cNvPr id="4" name="Group 66"/>
            <p:cNvGrpSpPr/>
            <p:nvPr/>
          </p:nvGrpSpPr>
          <p:grpSpPr>
            <a:xfrm>
              <a:off x="1738290" y="2714620"/>
              <a:ext cx="5778500" cy="1524000"/>
              <a:chOff x="2286000" y="1828800"/>
              <a:chExt cx="5334000" cy="1524000"/>
            </a:xfrm>
          </p:grpSpPr>
          <p:grpSp>
            <p:nvGrpSpPr>
              <p:cNvPr id="7" name="Group 60"/>
              <p:cNvGrpSpPr/>
              <p:nvPr/>
            </p:nvGrpSpPr>
            <p:grpSpPr>
              <a:xfrm>
                <a:off x="2286000" y="1905000"/>
                <a:ext cx="4572000" cy="1447800"/>
                <a:chOff x="2286000" y="1447800"/>
                <a:chExt cx="4572000" cy="1447800"/>
              </a:xfrm>
            </p:grpSpPr>
            <p:grpSp>
              <p:nvGrpSpPr>
                <p:cNvPr id="8" name="Group 3"/>
                <p:cNvGrpSpPr/>
                <p:nvPr/>
              </p:nvGrpSpPr>
              <p:grpSpPr>
                <a:xfrm>
                  <a:off x="5410200" y="2209800"/>
                  <a:ext cx="1447800" cy="685800"/>
                  <a:chOff x="1752600" y="3352800"/>
                  <a:chExt cx="1219200" cy="534194"/>
                </a:xfrm>
              </p:grpSpPr>
              <p:sp>
                <p:nvSpPr>
                  <p:cNvPr id="41" name="Rectangle 40"/>
                  <p:cNvSpPr/>
                  <p:nvPr/>
                </p:nvSpPr>
                <p:spPr>
                  <a:xfrm>
                    <a:off x="1752600" y="3352800"/>
                    <a:ext cx="1219200" cy="5334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42" name="Straight Connector 41"/>
                  <p:cNvCxnSpPr/>
                  <p:nvPr/>
                </p:nvCxnSpPr>
                <p:spPr>
                  <a:xfrm rot="5400000">
                    <a:off x="2324100" y="3619500"/>
                    <a:ext cx="533400" cy="1588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Straight Connector 42"/>
                  <p:cNvCxnSpPr/>
                  <p:nvPr/>
                </p:nvCxnSpPr>
                <p:spPr>
                  <a:xfrm rot="5400000">
                    <a:off x="2514600" y="3429000"/>
                    <a:ext cx="533400" cy="38100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9" name="TextBox 38"/>
                <p:cNvSpPr txBox="1"/>
                <p:nvPr/>
              </p:nvSpPr>
              <p:spPr>
                <a:xfrm>
                  <a:off x="2286000" y="1447800"/>
                  <a:ext cx="10668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err="1" smtClean="0"/>
                    <a:t>awal</a:t>
                  </a:r>
                  <a:endParaRPr lang="en-US" sz="3200" dirty="0"/>
                </a:p>
              </p:txBody>
            </p:sp>
            <p:grpSp>
              <p:nvGrpSpPr>
                <p:cNvPr id="11" name="Group 46"/>
                <p:cNvGrpSpPr/>
                <p:nvPr/>
              </p:nvGrpSpPr>
              <p:grpSpPr>
                <a:xfrm>
                  <a:off x="3276600" y="2209800"/>
                  <a:ext cx="1447800" cy="684781"/>
                  <a:chOff x="5638800" y="2362200"/>
                  <a:chExt cx="1447800" cy="684781"/>
                </a:xfrm>
              </p:grpSpPr>
              <p:sp>
                <p:nvSpPr>
                  <p:cNvPr id="45" name="Rectangle 44"/>
                  <p:cNvSpPr/>
                  <p:nvPr/>
                </p:nvSpPr>
                <p:spPr>
                  <a:xfrm>
                    <a:off x="5638800" y="2362200"/>
                    <a:ext cx="1447800" cy="684781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46" name="Straight Connector 45"/>
                  <p:cNvCxnSpPr/>
                  <p:nvPr/>
                </p:nvCxnSpPr>
                <p:spPr>
                  <a:xfrm rot="5400000">
                    <a:off x="6287952" y="2703648"/>
                    <a:ext cx="684781" cy="188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9" name="Straight Arrow Connector 48"/>
                <p:cNvCxnSpPr/>
                <p:nvPr/>
              </p:nvCxnSpPr>
              <p:spPr>
                <a:xfrm>
                  <a:off x="4495800" y="2514600"/>
                  <a:ext cx="91440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50" name="TextBox 49"/>
                <p:cNvSpPr txBox="1"/>
                <p:nvPr/>
              </p:nvSpPr>
              <p:spPr>
                <a:xfrm>
                  <a:off x="3581400" y="2286000"/>
                  <a:ext cx="5334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2</a:t>
                  </a:r>
                  <a:endParaRPr lang="en-US" sz="2800" dirty="0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5638800" y="2286000"/>
                  <a:ext cx="5334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3</a:t>
                  </a:r>
                  <a:endParaRPr lang="en-US" sz="2800" dirty="0"/>
                </a:p>
              </p:txBody>
            </p:sp>
          </p:grpSp>
          <p:sp>
            <p:nvSpPr>
              <p:cNvPr id="62" name="TextBox 61"/>
              <p:cNvSpPr txBox="1"/>
              <p:nvPr/>
            </p:nvSpPr>
            <p:spPr>
              <a:xfrm>
                <a:off x="6553200" y="1828800"/>
                <a:ext cx="1066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akhir</a:t>
                </a:r>
                <a:endParaRPr lang="en-US" sz="3200" dirty="0"/>
              </a:p>
            </p:txBody>
          </p:sp>
          <p:cxnSp>
            <p:nvCxnSpPr>
              <p:cNvPr id="64" name="Shape 63"/>
              <p:cNvCxnSpPr>
                <a:stCxn id="62" idx="1"/>
                <a:endCxn id="41" idx="0"/>
              </p:cNvCxnSpPr>
              <p:nvPr/>
            </p:nvCxnSpPr>
            <p:spPr>
              <a:xfrm rot="10800000" flipV="1">
                <a:off x="6134100" y="2121188"/>
                <a:ext cx="419100" cy="545812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hape 65"/>
            <p:cNvCxnSpPr/>
            <p:nvPr/>
          </p:nvCxnSpPr>
          <p:spPr>
            <a:xfrm>
              <a:off x="2893990" y="3083208"/>
              <a:ext cx="701675" cy="4696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Content Placeholder 2"/>
          <p:cNvSpPr txBox="1">
            <a:spLocks/>
          </p:cNvSpPr>
          <p:nvPr/>
        </p:nvSpPr>
        <p:spPr>
          <a:xfrm>
            <a:off x="774909" y="2143116"/>
            <a:ext cx="8832850" cy="614354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Misalkan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mula-mula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Linked List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memiliki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dua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9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9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228600"/>
            <a:ext cx="8832850" cy="990600"/>
          </a:xfrm>
        </p:spPr>
        <p:txBody>
          <a:bodyPr/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1155700" y="2285992"/>
            <a:ext cx="1485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phapus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2559050" y="2590792"/>
            <a:ext cx="8255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2146300" y="1714488"/>
            <a:ext cx="5943600" cy="1214446"/>
            <a:chOff x="2146300" y="1600201"/>
            <a:chExt cx="5943600" cy="1524001"/>
          </a:xfrm>
        </p:grpSpPr>
        <p:grpSp>
          <p:nvGrpSpPr>
            <p:cNvPr id="10" name="Group 3"/>
            <p:cNvGrpSpPr/>
            <p:nvPr/>
          </p:nvGrpSpPr>
          <p:grpSpPr>
            <a:xfrm>
              <a:off x="5695950" y="2438402"/>
              <a:ext cx="1568450" cy="685800"/>
              <a:chOff x="1752600" y="3352800"/>
              <a:chExt cx="1219200" cy="534194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5" name="Straight Connector 54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4" name="TextBox 33"/>
            <p:cNvSpPr txBox="1"/>
            <p:nvPr/>
          </p:nvSpPr>
          <p:spPr>
            <a:xfrm>
              <a:off x="2146300" y="1676401"/>
              <a:ext cx="1155700" cy="656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grpSp>
          <p:nvGrpSpPr>
            <p:cNvPr id="11" name="Group 46"/>
            <p:cNvGrpSpPr/>
            <p:nvPr/>
          </p:nvGrpSpPr>
          <p:grpSpPr>
            <a:xfrm>
              <a:off x="3384550" y="2438402"/>
              <a:ext cx="1568450" cy="684781"/>
              <a:chOff x="5638800" y="2362200"/>
              <a:chExt cx="1447800" cy="684781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3" name="Straight Connector 52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Straight Arrow Connector 35"/>
            <p:cNvCxnSpPr/>
            <p:nvPr/>
          </p:nvCxnSpPr>
          <p:spPr>
            <a:xfrm>
              <a:off x="4667248" y="2784470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3714750" y="2449525"/>
              <a:ext cx="577850" cy="523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943600" y="2457936"/>
              <a:ext cx="577850" cy="523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934200" y="1600201"/>
              <a:ext cx="1155700" cy="656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cxnSp>
          <p:nvCxnSpPr>
            <p:cNvPr id="32" name="Shape 31"/>
            <p:cNvCxnSpPr>
              <a:stCxn id="31" idx="1"/>
              <a:endCxn id="54" idx="0"/>
            </p:cNvCxnSpPr>
            <p:nvPr/>
          </p:nvCxnSpPr>
          <p:spPr>
            <a:xfrm rot="10800000" flipV="1">
              <a:off x="6480176" y="1928494"/>
              <a:ext cx="454025" cy="509909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hape 58"/>
            <p:cNvCxnSpPr/>
            <p:nvPr/>
          </p:nvCxnSpPr>
          <p:spPr>
            <a:xfrm>
              <a:off x="3302000" y="1968789"/>
              <a:ext cx="701675" cy="4696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3595678" y="3143248"/>
            <a:ext cx="1485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</a:rPr>
              <a:t>elemen</a:t>
            </a:r>
            <a:endParaRPr lang="en-US" sz="2800" b="1" dirty="0">
              <a:solidFill>
                <a:srgbClr val="0000CC"/>
              </a:solidFill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 rot="16200000" flipH="1">
            <a:off x="3807780" y="2887634"/>
            <a:ext cx="543578" cy="253401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3290888" y="4857760"/>
            <a:ext cx="2146300" cy="928694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9" tIns="45709" rIns="91419" bIns="45709" rtlCol="0" anchor="ctr"/>
          <a:lstStyle/>
          <a:p>
            <a:pPr algn="ctr"/>
            <a:endParaRPr lang="en-US"/>
          </a:p>
        </p:txBody>
      </p:sp>
      <p:grpSp>
        <p:nvGrpSpPr>
          <p:cNvPr id="71" name="Group 66"/>
          <p:cNvGrpSpPr/>
          <p:nvPr/>
        </p:nvGrpSpPr>
        <p:grpSpPr>
          <a:xfrm>
            <a:off x="1304948" y="4286255"/>
            <a:ext cx="6934200" cy="1347784"/>
            <a:chOff x="1219200" y="1743499"/>
            <a:chExt cx="6400800" cy="1609301"/>
          </a:xfrm>
        </p:grpSpPr>
        <p:grpSp>
          <p:nvGrpSpPr>
            <p:cNvPr id="73" name="Group 60"/>
            <p:cNvGrpSpPr/>
            <p:nvPr/>
          </p:nvGrpSpPr>
          <p:grpSpPr>
            <a:xfrm>
              <a:off x="1219200" y="1743500"/>
              <a:ext cx="5638800" cy="1609300"/>
              <a:chOff x="1219200" y="1286300"/>
              <a:chExt cx="5638800" cy="1609300"/>
            </a:xfrm>
          </p:grpSpPr>
          <p:grpSp>
            <p:nvGrpSpPr>
              <p:cNvPr id="76" name="Group 3"/>
              <p:cNvGrpSpPr/>
              <p:nvPr/>
            </p:nvGrpSpPr>
            <p:grpSpPr>
              <a:xfrm>
                <a:off x="5410200" y="2209800"/>
                <a:ext cx="1447800" cy="685800"/>
                <a:chOff x="1752600" y="3352800"/>
                <a:chExt cx="1219200" cy="534194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1752600" y="3352800"/>
                  <a:ext cx="1219200" cy="5334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8" name="Straight Connector 87"/>
                <p:cNvCxnSpPr/>
                <p:nvPr/>
              </p:nvCxnSpPr>
              <p:spPr>
                <a:xfrm rot="5400000">
                  <a:off x="2324100" y="3619500"/>
                  <a:ext cx="533400" cy="158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 rot="5400000">
                  <a:off x="2514600" y="3429000"/>
                  <a:ext cx="533400" cy="3810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7" name="TextBox 76"/>
              <p:cNvSpPr txBox="1"/>
              <p:nvPr/>
            </p:nvSpPr>
            <p:spPr>
              <a:xfrm>
                <a:off x="4419600" y="1286300"/>
                <a:ext cx="892403" cy="6247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/>
                  <a:t>awal</a:t>
                </a:r>
                <a:endParaRPr lang="en-US" sz="2800" dirty="0"/>
              </a:p>
            </p:txBody>
          </p:sp>
          <p:grpSp>
            <p:nvGrpSpPr>
              <p:cNvPr id="78" name="Group 46"/>
              <p:cNvGrpSpPr/>
              <p:nvPr/>
            </p:nvGrpSpPr>
            <p:grpSpPr>
              <a:xfrm>
                <a:off x="3276600" y="2209800"/>
                <a:ext cx="1447800" cy="684781"/>
                <a:chOff x="5638800" y="2362200"/>
                <a:chExt cx="1447800" cy="684781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5638800" y="23622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6" name="Straight Connector 85"/>
                <p:cNvCxnSpPr/>
                <p:nvPr/>
              </p:nvCxnSpPr>
              <p:spPr>
                <a:xfrm rot="5400000">
                  <a:off x="6287952" y="27036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9" name="Straight Arrow Connector 78"/>
              <p:cNvCxnSpPr/>
              <p:nvPr/>
            </p:nvCxnSpPr>
            <p:spPr>
              <a:xfrm>
                <a:off x="4495800" y="2514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0" name="TextBox 79"/>
              <p:cNvSpPr txBox="1"/>
              <p:nvPr/>
            </p:nvSpPr>
            <p:spPr>
              <a:xfrm>
                <a:off x="3581400" y="2286000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2</a:t>
                </a:r>
                <a:endParaRPr lang="en-US" sz="2800" dirty="0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5638800" y="2286000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  <p:grpSp>
            <p:nvGrpSpPr>
              <p:cNvPr id="82" name="Group 7"/>
              <p:cNvGrpSpPr/>
              <p:nvPr/>
            </p:nvGrpSpPr>
            <p:grpSpPr>
              <a:xfrm>
                <a:off x="1219200" y="2286000"/>
                <a:ext cx="2057400" cy="523220"/>
                <a:chOff x="762000" y="1752600"/>
                <a:chExt cx="2057400" cy="523220"/>
              </a:xfrm>
            </p:grpSpPr>
            <p:sp>
              <p:nvSpPr>
                <p:cNvPr id="83" name="TextBox 82"/>
                <p:cNvSpPr txBox="1"/>
                <p:nvPr/>
              </p:nvSpPr>
              <p:spPr>
                <a:xfrm>
                  <a:off x="762000" y="1752600"/>
                  <a:ext cx="13716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err="1" smtClean="0"/>
                    <a:t>phapus</a:t>
                  </a:r>
                  <a:endParaRPr lang="en-US" sz="2800" dirty="0"/>
                </a:p>
              </p:txBody>
            </p:sp>
            <p:cxnSp>
              <p:nvCxnSpPr>
                <p:cNvPr id="84" name="Straight Arrow Connector 83"/>
                <p:cNvCxnSpPr/>
                <p:nvPr/>
              </p:nvCxnSpPr>
              <p:spPr>
                <a:xfrm>
                  <a:off x="2057400" y="2057400"/>
                  <a:ext cx="76200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4" name="TextBox 73"/>
            <p:cNvSpPr txBox="1"/>
            <p:nvPr/>
          </p:nvSpPr>
          <p:spPr>
            <a:xfrm>
              <a:off x="6553200" y="1743499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cxnSp>
          <p:nvCxnSpPr>
            <p:cNvPr id="75" name="Shape 74"/>
            <p:cNvCxnSpPr>
              <a:stCxn id="74" idx="1"/>
              <a:endCxn id="87" idx="0"/>
            </p:cNvCxnSpPr>
            <p:nvPr/>
          </p:nvCxnSpPr>
          <p:spPr>
            <a:xfrm rot="10800000" flipV="1">
              <a:off x="6134101" y="2005109"/>
              <a:ext cx="419100" cy="661893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3" name="Shape 92"/>
          <p:cNvCxnSpPr/>
          <p:nvPr/>
        </p:nvCxnSpPr>
        <p:spPr>
          <a:xfrm rot="10800000" flipV="1">
            <a:off x="4318024" y="4547865"/>
            <a:ext cx="454025" cy="51182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66720" y="3048656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awal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310190" y="3143248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</a:rPr>
              <a:t>elemen</a:t>
            </a:r>
            <a:r>
              <a:rPr lang="en-US" sz="2800" b="1" dirty="0" smtClean="0">
                <a:solidFill>
                  <a:srgbClr val="0000CC"/>
                </a:solidFill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00CC"/>
                </a:solidFill>
              </a:rPr>
              <a:t>phapus</a:t>
            </a:r>
            <a:r>
              <a:rPr lang="en-US" sz="2800" b="1" dirty="0" err="1" smtClean="0">
                <a:solidFill>
                  <a:srgbClr val="0000CC"/>
                </a:solidFill>
                <a:cs typeface="Times New Roman"/>
              </a:rPr>
              <a:t>↑.info</a:t>
            </a:r>
            <a:r>
              <a:rPr lang="en-US" sz="2800" b="1" dirty="0" smtClean="0">
                <a:solidFill>
                  <a:srgbClr val="0000CC"/>
                </a:solidFill>
                <a:cs typeface="Times New Roman"/>
              </a:rPr>
              <a:t>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cxnSp>
        <p:nvCxnSpPr>
          <p:cNvPr id="66" name="Shape 65"/>
          <p:cNvCxnSpPr/>
          <p:nvPr/>
        </p:nvCxnSpPr>
        <p:spPr>
          <a:xfrm>
            <a:off x="5738818" y="4547866"/>
            <a:ext cx="428628" cy="524208"/>
          </a:xfrm>
          <a:prstGeom prst="bentConnector2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3738554" y="3857628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6600"/>
                </a:solidFill>
              </a:rPr>
              <a:t>awal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6600"/>
                </a:solidFill>
                <a:sym typeface="Wingdings" pitchFamily="2" charset="2"/>
              </a:rPr>
              <a:t>awal</a:t>
            </a:r>
            <a:r>
              <a:rPr lang="en-US" sz="2800" b="1" dirty="0" err="1" smtClean="0">
                <a:solidFill>
                  <a:srgbClr val="006600"/>
                </a:solidFill>
                <a:cs typeface="Times New Roman"/>
                <a:sym typeface="Wingdings" pitchFamily="2" charset="2"/>
              </a:rPr>
              <a:t>↑.next</a:t>
            </a:r>
            <a:endParaRPr lang="en-US" sz="2800" b="1" dirty="0">
              <a:solidFill>
                <a:srgbClr val="0066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167050" y="5857892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dealloc</a:t>
            </a:r>
            <a:r>
              <a:rPr lang="en-US" sz="2800" b="1" dirty="0" smtClean="0">
                <a:solidFill>
                  <a:srgbClr val="FF0000"/>
                </a:solidFill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52" grpId="0"/>
      <p:bldP spid="90" grpId="0" animBg="1"/>
      <p:bldP spid="51" grpId="0"/>
      <p:bldP spid="57" grpId="0"/>
      <p:bldP spid="96" grpId="0"/>
      <p:bldP spid="9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228600"/>
            <a:ext cx="8832850" cy="990600"/>
          </a:xfrm>
        </p:spPr>
        <p:txBody>
          <a:bodyPr/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66720" y="1571612"/>
            <a:ext cx="85011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Keadaan</a:t>
            </a:r>
            <a:r>
              <a:rPr lang="en-US" sz="3200" dirty="0" smtClean="0">
                <a:solidFill>
                  <a:srgbClr val="FF0000"/>
                </a:solidFill>
              </a:rPr>
              <a:t> Linked List </a:t>
            </a:r>
            <a:r>
              <a:rPr lang="en-US" sz="3200" dirty="0" err="1" smtClean="0">
                <a:solidFill>
                  <a:srgbClr val="FF0000"/>
                </a:solidFill>
              </a:rPr>
              <a:t>setelah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terjadi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penghapusan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depan</a:t>
            </a:r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r>
              <a:rPr lang="en-US" sz="3200" b="1" dirty="0" err="1" smtClean="0">
                <a:solidFill>
                  <a:srgbClr val="FF0000"/>
                </a:solidFill>
              </a:rPr>
              <a:t>di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awal</a:t>
            </a:r>
            <a:r>
              <a:rPr lang="en-US" sz="3200" b="1" dirty="0" smtClean="0">
                <a:solidFill>
                  <a:srgbClr val="FF0000"/>
                </a:solidFill>
              </a:rPr>
              <a:t> (</a:t>
            </a:r>
            <a:r>
              <a:rPr lang="en-US" sz="3200" b="1" dirty="0" err="1" smtClean="0">
                <a:solidFill>
                  <a:srgbClr val="FF0000"/>
                </a:solidFill>
              </a:rPr>
              <a:t>untuk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awal</a:t>
            </a:r>
            <a:r>
              <a:rPr lang="en-US" sz="3200" b="1" dirty="0" smtClean="0">
                <a:solidFill>
                  <a:srgbClr val="FF0000"/>
                </a:solidFill>
              </a:rPr>
              <a:t> ≠ </a:t>
            </a:r>
            <a:r>
              <a:rPr lang="en-US" sz="3200" b="1" dirty="0" err="1" smtClean="0">
                <a:solidFill>
                  <a:srgbClr val="FF0000"/>
                </a:solidFill>
              </a:rPr>
              <a:t>akhir</a:t>
            </a:r>
            <a:r>
              <a:rPr lang="en-US" sz="3200" b="1" dirty="0" smtClean="0">
                <a:solidFill>
                  <a:srgbClr val="FF0000"/>
                </a:solidFill>
              </a:rPr>
              <a:t>) :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6720" y="3837618"/>
            <a:ext cx="1485900" cy="438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070070" y="4092887"/>
            <a:ext cx="825500" cy="13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4133820" y="3000372"/>
            <a:ext cx="3467100" cy="1347784"/>
            <a:chOff x="4491010" y="3000372"/>
            <a:chExt cx="3467100" cy="1347784"/>
          </a:xfrm>
        </p:grpSpPr>
        <p:grpSp>
          <p:nvGrpSpPr>
            <p:cNvPr id="23" name="Group 3"/>
            <p:cNvGrpSpPr/>
            <p:nvPr/>
          </p:nvGrpSpPr>
          <p:grpSpPr>
            <a:xfrm>
              <a:off x="5564160" y="3773801"/>
              <a:ext cx="1568450" cy="574355"/>
              <a:chOff x="1752600" y="3352800"/>
              <a:chExt cx="1219200" cy="534194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5" name="Straight Connector 34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4" name="TextBox 23"/>
            <p:cNvSpPr txBox="1"/>
            <p:nvPr/>
          </p:nvSpPr>
          <p:spPr>
            <a:xfrm>
              <a:off x="4491010" y="3000373"/>
              <a:ext cx="9667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811810" y="3837618"/>
              <a:ext cx="577850" cy="4381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802410" y="3000372"/>
              <a:ext cx="1155700" cy="4381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cxnSp>
          <p:nvCxnSpPr>
            <p:cNvPr id="22" name="Shape 21"/>
            <p:cNvCxnSpPr>
              <a:stCxn id="21" idx="1"/>
              <a:endCxn id="34" idx="0"/>
            </p:cNvCxnSpPr>
            <p:nvPr/>
          </p:nvCxnSpPr>
          <p:spPr>
            <a:xfrm rot="10800000" flipV="1">
              <a:off x="6348386" y="3219469"/>
              <a:ext cx="454025" cy="554333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7" name="Shape 36"/>
          <p:cNvCxnSpPr/>
          <p:nvPr/>
        </p:nvCxnSpPr>
        <p:spPr>
          <a:xfrm rot="10800000" flipV="1">
            <a:off x="3679796" y="3261982"/>
            <a:ext cx="454025" cy="51182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hape 37"/>
          <p:cNvCxnSpPr/>
          <p:nvPr/>
        </p:nvCxnSpPr>
        <p:spPr>
          <a:xfrm>
            <a:off x="5100590" y="3261983"/>
            <a:ext cx="428628" cy="52420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2895570" y="3773801"/>
            <a:ext cx="2311400" cy="573502"/>
            <a:chOff x="3252760" y="3773801"/>
            <a:chExt cx="2311400" cy="573502"/>
          </a:xfrm>
        </p:grpSpPr>
        <p:grpSp>
          <p:nvGrpSpPr>
            <p:cNvPr id="41" name="Group 40"/>
            <p:cNvGrpSpPr/>
            <p:nvPr/>
          </p:nvGrpSpPr>
          <p:grpSpPr>
            <a:xfrm>
              <a:off x="3252760" y="3773801"/>
              <a:ext cx="1568450" cy="573502"/>
              <a:chOff x="3252760" y="3773801"/>
              <a:chExt cx="1568450" cy="573502"/>
            </a:xfrm>
          </p:grpSpPr>
          <p:grpSp>
            <p:nvGrpSpPr>
              <p:cNvPr id="25" name="Group 46"/>
              <p:cNvGrpSpPr/>
              <p:nvPr/>
            </p:nvGrpSpPr>
            <p:grpSpPr>
              <a:xfrm>
                <a:off x="3252760" y="3773801"/>
                <a:ext cx="1568450" cy="573502"/>
                <a:chOff x="5638800" y="2362200"/>
                <a:chExt cx="1447800" cy="684781"/>
              </a:xfrm>
            </p:grpSpPr>
            <p:sp>
              <p:nvSpPr>
                <p:cNvPr id="32" name="Rectangle 31"/>
                <p:cNvSpPr/>
                <p:nvPr/>
              </p:nvSpPr>
              <p:spPr>
                <a:xfrm>
                  <a:off x="5638800" y="23622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3" name="Straight Connector 32"/>
                <p:cNvCxnSpPr/>
                <p:nvPr/>
              </p:nvCxnSpPr>
              <p:spPr>
                <a:xfrm rot="5400000">
                  <a:off x="6287952" y="27036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" name="TextBox 26"/>
              <p:cNvSpPr txBox="1"/>
              <p:nvPr/>
            </p:nvSpPr>
            <p:spPr>
              <a:xfrm>
                <a:off x="3582960" y="3837618"/>
                <a:ext cx="577850" cy="4381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2</a:t>
                </a:r>
                <a:endParaRPr lang="en-US" sz="2800" dirty="0"/>
              </a:p>
            </p:txBody>
          </p:sp>
        </p:grpSp>
        <p:cxnSp>
          <p:nvCxnSpPr>
            <p:cNvPr id="26" name="Straight Arrow Connector 25"/>
            <p:cNvCxnSpPr/>
            <p:nvPr/>
          </p:nvCxnSpPr>
          <p:spPr>
            <a:xfrm>
              <a:off x="4573560" y="4029070"/>
              <a:ext cx="990600" cy="133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0" grpId="0"/>
      <p:bldP spid="30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832850" cy="990600"/>
          </a:xfrm>
        </p:spPr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6720" y="1524000"/>
            <a:ext cx="7929618" cy="51911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b="1" u="sng" dirty="0" smtClean="0">
                <a:latin typeface="Arial Narrow" pitchFamily="34" charset="0"/>
              </a:rPr>
              <a:t>Procedure</a:t>
            </a:r>
            <a:r>
              <a:rPr lang="en-US" sz="1400" dirty="0" smtClean="0">
                <a:latin typeface="Arial Narrow" pitchFamily="34" charset="0"/>
              </a:rPr>
              <a:t>  </a:t>
            </a:r>
            <a:r>
              <a:rPr lang="en-US" sz="1400" dirty="0" err="1" smtClean="0">
                <a:latin typeface="Arial Narrow" pitchFamily="34" charset="0"/>
              </a:rPr>
              <a:t>HapusDepanSingle</a:t>
            </a:r>
            <a:r>
              <a:rPr lang="en-US" sz="1400" dirty="0" smtClean="0">
                <a:latin typeface="Arial Narrow" pitchFamily="34" charset="0"/>
              </a:rPr>
              <a:t>(</a:t>
            </a:r>
            <a:r>
              <a:rPr lang="en-US" sz="1400" b="1" u="sng" dirty="0" smtClean="0">
                <a:latin typeface="Arial Narrow" pitchFamily="34" charset="0"/>
              </a:rPr>
              <a:t>Output</a:t>
            </a:r>
            <a:r>
              <a:rPr lang="en-US" sz="1400" dirty="0" smtClean="0">
                <a:latin typeface="Arial Narrow" pitchFamily="34" charset="0"/>
              </a:rPr>
              <a:t>  </a:t>
            </a:r>
            <a:r>
              <a:rPr lang="en-US" sz="1400" dirty="0" err="1" smtClean="0">
                <a:latin typeface="Arial Narrow" pitchFamily="34" charset="0"/>
              </a:rPr>
              <a:t>elemen</a:t>
            </a:r>
            <a:r>
              <a:rPr lang="en-US" sz="1400" dirty="0" smtClean="0">
                <a:latin typeface="Arial Narrow" pitchFamily="34" charset="0"/>
              </a:rPr>
              <a:t> : </a:t>
            </a:r>
            <a:r>
              <a:rPr lang="en-US" sz="1400" dirty="0" err="1" smtClean="0">
                <a:latin typeface="Arial Narrow" pitchFamily="34" charset="0"/>
              </a:rPr>
              <a:t>tipedata</a:t>
            </a:r>
            <a:r>
              <a:rPr lang="en-US" sz="1400" dirty="0" smtClean="0">
                <a:latin typeface="Arial Narrow" pitchFamily="34" charset="0"/>
              </a:rPr>
              <a:t>,  </a:t>
            </a:r>
            <a:r>
              <a:rPr lang="en-US" sz="1400" b="1" u="sng" dirty="0" smtClean="0">
                <a:latin typeface="Arial Narrow" pitchFamily="34" charset="0"/>
              </a:rPr>
              <a:t>I/O</a:t>
            </a:r>
            <a:r>
              <a:rPr lang="en-US" sz="1400" b="1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</a:rPr>
              <a:t>, </a:t>
            </a:r>
            <a:r>
              <a:rPr lang="en-US" sz="1400" dirty="0" err="1" smtClean="0">
                <a:latin typeface="Arial Narrow" pitchFamily="34" charset="0"/>
              </a:rPr>
              <a:t>akhir</a:t>
            </a:r>
            <a:r>
              <a:rPr lang="en-US" sz="1400" dirty="0" smtClean="0">
                <a:latin typeface="Arial Narrow" pitchFamily="34" charset="0"/>
              </a:rPr>
              <a:t> : </a:t>
            </a:r>
            <a:r>
              <a:rPr lang="en-US" sz="1400" dirty="0" err="1" smtClean="0">
                <a:latin typeface="Arial Narrow" pitchFamily="34" charset="0"/>
              </a:rPr>
              <a:t>nama_pointer</a:t>
            </a:r>
            <a:r>
              <a:rPr lang="en-US" sz="1400" dirty="0" smtClean="0">
                <a:latin typeface="Arial Narrow" pitchFamily="34" charset="0"/>
              </a:rPr>
              <a:t>)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{I.S. :  pointer </a:t>
            </a:r>
            <a:r>
              <a:rPr lang="en-US" sz="1400" dirty="0" err="1" smtClean="0">
                <a:latin typeface="Arial Narrow" pitchFamily="34" charset="0"/>
              </a:rPr>
              <a:t>penunjuk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dan</a:t>
            </a:r>
            <a:r>
              <a:rPr lang="en-US" sz="1400" dirty="0" smtClean="0">
                <a:latin typeface="Arial Narrow" pitchFamily="34" charset="0"/>
              </a:rPr>
              <a:t> pointer </a:t>
            </a:r>
            <a:r>
              <a:rPr lang="en-US" sz="1400" dirty="0" err="1" smtClean="0">
                <a:latin typeface="Arial Narrow" pitchFamily="34" charset="0"/>
              </a:rPr>
              <a:t>penunjuk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akhir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sudah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terdifinisi</a:t>
            </a:r>
            <a:r>
              <a:rPr lang="en-US" sz="1400" dirty="0" smtClean="0">
                <a:latin typeface="Arial Narrow" pitchFamily="34" charset="0"/>
              </a:rPr>
              <a:t>}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{F.S. : </a:t>
            </a:r>
            <a:r>
              <a:rPr lang="en-US" sz="1400" dirty="0" err="1" smtClean="0">
                <a:latin typeface="Arial Narrow" pitchFamily="34" charset="0"/>
              </a:rPr>
              <a:t>menghasilkan</a:t>
            </a:r>
            <a:r>
              <a:rPr lang="en-US" sz="1400" dirty="0" smtClean="0">
                <a:latin typeface="Arial Narrow" pitchFamily="34" charset="0"/>
              </a:rPr>
              <a:t> single linked list yang </a:t>
            </a:r>
            <a:r>
              <a:rPr lang="en-US" sz="1400" dirty="0" err="1" smtClean="0">
                <a:latin typeface="Arial Narrow" pitchFamily="34" charset="0"/>
              </a:rPr>
              <a:t>sudah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dihapus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satu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simpul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di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depan</a:t>
            </a:r>
            <a:r>
              <a:rPr lang="en-US" sz="1400" dirty="0" smtClean="0">
                <a:latin typeface="Arial Narrow" pitchFamily="34" charset="0"/>
              </a:rPr>
              <a:t>}</a:t>
            </a:r>
          </a:p>
          <a:p>
            <a:pPr>
              <a:buNone/>
            </a:pPr>
            <a:r>
              <a:rPr lang="en-US" sz="1400" b="1" u="sng" dirty="0" err="1" smtClean="0">
                <a:latin typeface="Arial Narrow" pitchFamily="34" charset="0"/>
              </a:rPr>
              <a:t>Kamus</a:t>
            </a:r>
            <a:r>
              <a:rPr lang="en-US" sz="1400" b="1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</a:rPr>
              <a:t>: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dirty="0" err="1" smtClean="0">
                <a:latin typeface="Arial Narrow" pitchFamily="34" charset="0"/>
              </a:rPr>
              <a:t>phapus</a:t>
            </a:r>
            <a:r>
              <a:rPr lang="en-US" sz="1400" dirty="0" smtClean="0">
                <a:latin typeface="Arial Narrow" pitchFamily="34" charset="0"/>
              </a:rPr>
              <a:t> : </a:t>
            </a:r>
            <a:r>
              <a:rPr lang="en-US" sz="1400" dirty="0" err="1" smtClean="0">
                <a:latin typeface="Arial Narrow" pitchFamily="34" charset="0"/>
              </a:rPr>
              <a:t>nama_pointer</a:t>
            </a:r>
            <a:endParaRPr lang="en-US" sz="14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b="1" u="sng" dirty="0" err="1" smtClean="0">
                <a:latin typeface="Arial Narrow" pitchFamily="34" charset="0"/>
              </a:rPr>
              <a:t>Algoritma</a:t>
            </a:r>
            <a:r>
              <a:rPr lang="en-US" sz="1400" b="1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</a:rPr>
              <a:t>: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dirty="0" err="1" smtClean="0">
                <a:latin typeface="Arial Narrow" pitchFamily="34" charset="0"/>
              </a:rPr>
              <a:t>phapus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  <a:sym typeface="Wingdings" pitchFamily="2" charset="2"/>
              </a:rPr>
              <a:t> </a:t>
            </a:r>
            <a:r>
              <a:rPr lang="en-US" sz="1400" dirty="0" err="1" smtClean="0">
                <a:latin typeface="Arial Narrow" pitchFamily="34" charset="0"/>
                <a:sym typeface="Wingdings" pitchFamily="2" charset="2"/>
              </a:rPr>
              <a:t>awal</a:t>
            </a:r>
            <a:endParaRPr lang="en-US" sz="14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dirty="0" err="1" smtClean="0">
                <a:latin typeface="Arial Narrow" pitchFamily="34" charset="0"/>
              </a:rPr>
              <a:t>elemen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  <a:sym typeface="Wingdings" pitchFamily="2" charset="2"/>
              </a:rPr>
              <a:t> </a:t>
            </a:r>
            <a:r>
              <a:rPr lang="en-US" sz="1400" dirty="0" err="1" smtClean="0">
                <a:latin typeface="Arial Narrow" pitchFamily="34" charset="0"/>
              </a:rPr>
              <a:t>baru↑.info</a:t>
            </a:r>
            <a:r>
              <a:rPr lang="en-US" sz="1400" dirty="0" smtClean="0">
                <a:latin typeface="Arial Narrow" pitchFamily="34" charset="0"/>
              </a:rPr>
              <a:t> 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b="1" u="sng" dirty="0" smtClean="0">
                <a:latin typeface="Arial Narrow" pitchFamily="34" charset="0"/>
              </a:rPr>
              <a:t>If</a:t>
            </a:r>
            <a:r>
              <a:rPr lang="en-US" sz="1400" dirty="0" smtClean="0">
                <a:latin typeface="Arial Narrow" pitchFamily="34" charset="0"/>
              </a:rPr>
              <a:t> (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</a:rPr>
              <a:t> = </a:t>
            </a:r>
            <a:r>
              <a:rPr lang="en-US" sz="1400" dirty="0" err="1" smtClean="0">
                <a:latin typeface="Arial Narrow" pitchFamily="34" charset="0"/>
              </a:rPr>
              <a:t>akhir</a:t>
            </a:r>
            <a:r>
              <a:rPr lang="en-US" sz="1400" dirty="0" smtClean="0">
                <a:latin typeface="Arial Narrow" pitchFamily="34" charset="0"/>
              </a:rPr>
              <a:t>)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  </a:t>
            </a:r>
            <a:r>
              <a:rPr lang="en-US" sz="1400" b="1" u="sng" dirty="0" smtClean="0">
                <a:latin typeface="Arial Narrow" pitchFamily="34" charset="0"/>
              </a:rPr>
              <a:t>Then</a:t>
            </a:r>
            <a:endParaRPr lang="en-US" sz="1400" b="1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	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1400" dirty="0" smtClean="0">
                <a:latin typeface="Arial Narrow" pitchFamily="34" charset="0"/>
              </a:rPr>
              <a:t> nil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	</a:t>
            </a:r>
            <a:r>
              <a:rPr lang="en-US" sz="1400" dirty="0" err="1" smtClean="0">
                <a:latin typeface="Arial Narrow" pitchFamily="34" charset="0"/>
              </a:rPr>
              <a:t>akhir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1400" dirty="0" smtClean="0">
                <a:latin typeface="Arial Narrow" pitchFamily="34" charset="0"/>
              </a:rPr>
              <a:t> nil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          </a:t>
            </a:r>
            <a:r>
              <a:rPr lang="en-US" sz="1400" b="1" u="sng" dirty="0" smtClean="0">
                <a:latin typeface="Arial Narrow" pitchFamily="34" charset="0"/>
              </a:rPr>
              <a:t>Else</a:t>
            </a:r>
            <a:endParaRPr lang="en-US" sz="1400" b="1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	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</a:rPr>
              <a:t> ↑.next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b="1" u="sng" dirty="0" err="1" smtClean="0">
                <a:latin typeface="Arial Narrow" pitchFamily="34" charset="0"/>
              </a:rPr>
              <a:t>EndIf</a:t>
            </a:r>
            <a:endParaRPr lang="en-US" sz="1400" b="1" u="sng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dirty="0" err="1" smtClean="0">
                <a:latin typeface="Arial Narrow" pitchFamily="34" charset="0"/>
              </a:rPr>
              <a:t>dealloc</a:t>
            </a:r>
            <a:r>
              <a:rPr lang="en-US" sz="1400" dirty="0" smtClean="0">
                <a:latin typeface="Arial Narrow" pitchFamily="34" charset="0"/>
              </a:rPr>
              <a:t>(</a:t>
            </a:r>
            <a:r>
              <a:rPr lang="en-US" sz="1400" dirty="0" err="1" smtClean="0">
                <a:latin typeface="Arial Narrow" pitchFamily="34" charset="0"/>
              </a:rPr>
              <a:t>phapus</a:t>
            </a:r>
            <a:r>
              <a:rPr lang="en-US" sz="1400" dirty="0" smtClean="0">
                <a:latin typeface="Arial Narrow" pitchFamily="34" charset="0"/>
              </a:rPr>
              <a:t>)</a:t>
            </a:r>
          </a:p>
          <a:p>
            <a:pPr>
              <a:buNone/>
            </a:pPr>
            <a:r>
              <a:rPr lang="en-US" sz="1400" b="1" u="sng" dirty="0" err="1" smtClean="0">
                <a:latin typeface="Arial Narrow" pitchFamily="34" charset="0"/>
              </a:rPr>
              <a:t>EndProcedure</a:t>
            </a:r>
            <a:endParaRPr lang="en-US" sz="1400" b="1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endParaRPr lang="en-US" sz="1400" dirty="0"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6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7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744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95282" y="2700358"/>
            <a:ext cx="8832850" cy="514328"/>
          </a:xfrm>
        </p:spPr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</a:t>
            </a:r>
            <a:r>
              <a:rPr lang="en-US" b="1" dirty="0" err="1" smtClean="0"/>
              <a:t>Keadaan</a:t>
            </a:r>
            <a:r>
              <a:rPr lang="en-US" b="1" dirty="0" smtClean="0"/>
              <a:t> List </a:t>
            </a:r>
            <a:r>
              <a:rPr lang="en-US" b="1" dirty="0" err="1" smtClean="0"/>
              <a:t>memiliki</a:t>
            </a:r>
            <a:r>
              <a:rPr lang="en-US" b="1" dirty="0" smtClean="0"/>
              <a:t> </a:t>
            </a:r>
            <a:r>
              <a:rPr lang="en-US" b="1" dirty="0" err="1" smtClean="0"/>
              <a:t>satu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(</a:t>
            </a:r>
            <a:r>
              <a:rPr lang="en-US" b="1" dirty="0" err="1" smtClean="0"/>
              <a:t>awal</a:t>
            </a:r>
            <a:r>
              <a:rPr lang="en-US" b="1" dirty="0" smtClean="0"/>
              <a:t> = </a:t>
            </a:r>
            <a:r>
              <a:rPr lang="en-US" b="1" dirty="0" err="1" smtClean="0"/>
              <a:t>akhir</a:t>
            </a:r>
            <a:r>
              <a:rPr lang="en-US" b="1" dirty="0" smtClean="0"/>
              <a:t>)</a:t>
            </a:r>
          </a:p>
        </p:txBody>
      </p:sp>
      <p:grpSp>
        <p:nvGrpSpPr>
          <p:cNvPr id="4" name="Group 66"/>
          <p:cNvGrpSpPr/>
          <p:nvPr/>
        </p:nvGrpSpPr>
        <p:grpSpPr>
          <a:xfrm>
            <a:off x="1023910" y="4643446"/>
            <a:ext cx="7643866" cy="1428760"/>
            <a:chOff x="564123" y="1828800"/>
            <a:chExt cx="7055877" cy="1524000"/>
          </a:xfrm>
        </p:grpSpPr>
        <p:grpSp>
          <p:nvGrpSpPr>
            <p:cNvPr id="5" name="Group 60"/>
            <p:cNvGrpSpPr/>
            <p:nvPr/>
          </p:nvGrpSpPr>
          <p:grpSpPr>
            <a:xfrm>
              <a:off x="564123" y="1880303"/>
              <a:ext cx="6293877" cy="1472497"/>
              <a:chOff x="564123" y="1423103"/>
              <a:chExt cx="6293877" cy="1472497"/>
            </a:xfrm>
          </p:grpSpPr>
          <p:grpSp>
            <p:nvGrpSpPr>
              <p:cNvPr id="6" name="Group 3"/>
              <p:cNvGrpSpPr/>
              <p:nvPr/>
            </p:nvGrpSpPr>
            <p:grpSpPr>
              <a:xfrm>
                <a:off x="5410200" y="2209800"/>
                <a:ext cx="1447800" cy="685800"/>
                <a:chOff x="1752600" y="3352800"/>
                <a:chExt cx="1219200" cy="534194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1752600" y="3352800"/>
                  <a:ext cx="1219200" cy="5334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2" name="Straight Connector 41"/>
                <p:cNvCxnSpPr/>
                <p:nvPr/>
              </p:nvCxnSpPr>
              <p:spPr>
                <a:xfrm rot="5400000">
                  <a:off x="2324100" y="3619500"/>
                  <a:ext cx="533400" cy="158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5400000">
                  <a:off x="2514600" y="3429000"/>
                  <a:ext cx="533400" cy="3810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9" name="TextBox 38"/>
              <p:cNvSpPr txBox="1"/>
              <p:nvPr/>
            </p:nvSpPr>
            <p:spPr>
              <a:xfrm>
                <a:off x="564123" y="1423103"/>
                <a:ext cx="1066800" cy="5580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/>
                  <a:t>awal</a:t>
                </a:r>
                <a:endParaRPr lang="en-US" sz="2800" dirty="0"/>
              </a:p>
            </p:txBody>
          </p:sp>
          <p:grpSp>
            <p:nvGrpSpPr>
              <p:cNvPr id="7" name="Group 46"/>
              <p:cNvGrpSpPr/>
              <p:nvPr/>
            </p:nvGrpSpPr>
            <p:grpSpPr>
              <a:xfrm>
                <a:off x="1122929" y="2209800"/>
                <a:ext cx="3601471" cy="684781"/>
                <a:chOff x="3485129" y="2362200"/>
                <a:chExt cx="3601471" cy="684781"/>
              </a:xfrm>
            </p:grpSpPr>
            <p:sp>
              <p:nvSpPr>
                <p:cNvPr id="45" name="Rectangle 44"/>
                <p:cNvSpPr/>
                <p:nvPr/>
              </p:nvSpPr>
              <p:spPr>
                <a:xfrm>
                  <a:off x="5638800" y="23622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6" name="Straight Connector 45"/>
                <p:cNvCxnSpPr/>
                <p:nvPr/>
              </p:nvCxnSpPr>
              <p:spPr>
                <a:xfrm rot="5400000">
                  <a:off x="6287952" y="27036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4" name="Rectangle 23"/>
                <p:cNvSpPr/>
                <p:nvPr/>
              </p:nvSpPr>
              <p:spPr>
                <a:xfrm>
                  <a:off x="3485129" y="23622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5" name="Straight Connector 24"/>
                <p:cNvCxnSpPr/>
                <p:nvPr/>
              </p:nvCxnSpPr>
              <p:spPr>
                <a:xfrm rot="5400000">
                  <a:off x="4134280" y="27036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Arrow Connector 48"/>
              <p:cNvCxnSpPr/>
              <p:nvPr/>
            </p:nvCxnSpPr>
            <p:spPr>
              <a:xfrm>
                <a:off x="4495800" y="2514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3581399" y="2286000"/>
                <a:ext cx="533400" cy="5580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</a:t>
                </a:r>
                <a:endParaRPr lang="en-US" sz="2800" dirty="0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5638800" y="2286000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>
                <a:off x="2342129" y="2514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7" name="TextBox 26"/>
              <p:cNvSpPr txBox="1"/>
              <p:nvPr/>
            </p:nvSpPr>
            <p:spPr>
              <a:xfrm>
                <a:off x="1427729" y="2286000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2</a:t>
                </a:r>
                <a:endParaRPr lang="en-US" sz="2800" dirty="0"/>
              </a:p>
            </p:txBody>
          </p:sp>
        </p:grpSp>
        <p:sp>
          <p:nvSpPr>
            <p:cNvPr id="62" name="TextBox 61"/>
            <p:cNvSpPr txBox="1"/>
            <p:nvPr/>
          </p:nvSpPr>
          <p:spPr>
            <a:xfrm>
              <a:off x="6553200" y="1828800"/>
              <a:ext cx="1066800" cy="5580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6134101" y="2107849"/>
              <a:ext cx="419100" cy="559151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6" name="Shape 65"/>
          <p:cNvCxnSpPr/>
          <p:nvPr/>
        </p:nvCxnSpPr>
        <p:spPr>
          <a:xfrm>
            <a:off x="1881166" y="4959652"/>
            <a:ext cx="701675" cy="4696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Content Placeholder 2"/>
          <p:cNvSpPr txBox="1">
            <a:spLocks/>
          </p:cNvSpPr>
          <p:nvPr/>
        </p:nvSpPr>
        <p:spPr>
          <a:xfrm>
            <a:off x="609600" y="1600200"/>
            <a:ext cx="8886952" cy="1185858"/>
          </a:xfrm>
          <a:prstGeom prst="rect">
            <a:avLst/>
          </a:prstGeom>
        </p:spPr>
        <p:txBody>
          <a:bodyPr vert="horz" lIns="91419" tIns="45709" rIns="91419" bIns="45709">
            <a:normAutofit fontScale="92500"/>
          </a:bodyPr>
          <a:lstStyle/>
          <a:p>
            <a:pPr marL="0" marR="0" lvl="2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Proses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menghapus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belakang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akhir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Linked List 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menghapus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ditunjuk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pointer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akhir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595282" y="3571876"/>
            <a:ext cx="8832850" cy="571504"/>
          </a:xfrm>
          <a:prstGeom prst="rect">
            <a:avLst/>
          </a:prstGeom>
        </p:spPr>
        <p:txBody>
          <a:bodyPr vert="horz" lIns="91419" tIns="45709" rIns="91419" bIns="45709">
            <a:normAutofit fontScale="85000" lnSpcReduction="10000"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Keadaan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List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memiliki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lebih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{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≠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akhir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666720" y="3071810"/>
            <a:ext cx="8832850" cy="571504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{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seperti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penghapusan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809596" y="4000504"/>
            <a:ext cx="8832850" cy="614354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Misalkan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mula-mula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Linked List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memiliki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tiga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9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9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 build="p"/>
      <p:bldP spid="21" grpId="0"/>
      <p:bldP spid="22" grpId="0"/>
      <p:bldP spid="2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452406" y="2405714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phapus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1738290" y="2710514"/>
            <a:ext cx="8255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49" name="Group 48"/>
          <p:cNvGrpSpPr/>
          <p:nvPr/>
        </p:nvGrpSpPr>
        <p:grpSpPr>
          <a:xfrm>
            <a:off x="1809728" y="1571612"/>
            <a:ext cx="7813024" cy="1463409"/>
            <a:chOff x="1378082" y="1622779"/>
            <a:chExt cx="7813024" cy="1523996"/>
          </a:xfrm>
        </p:grpSpPr>
        <p:grpSp>
          <p:nvGrpSpPr>
            <p:cNvPr id="8" name="Group 3"/>
            <p:cNvGrpSpPr/>
            <p:nvPr/>
          </p:nvGrpSpPr>
          <p:grpSpPr>
            <a:xfrm>
              <a:off x="6797156" y="2460975"/>
              <a:ext cx="1568450" cy="685800"/>
              <a:chOff x="2608602" y="3370383"/>
              <a:chExt cx="1219200" cy="534194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2608602" y="3370383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5" name="Straight Connector 54"/>
              <p:cNvCxnSpPr/>
              <p:nvPr/>
            </p:nvCxnSpPr>
            <p:spPr>
              <a:xfrm rot="5400000">
                <a:off x="3180102" y="3637083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>
                <a:off x="3370602" y="3446585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4" name="TextBox 33"/>
            <p:cNvSpPr txBox="1"/>
            <p:nvPr/>
          </p:nvSpPr>
          <p:spPr>
            <a:xfrm>
              <a:off x="1378082" y="1676401"/>
              <a:ext cx="1155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grpSp>
          <p:nvGrpSpPr>
            <p:cNvPr id="9" name="Group 46"/>
            <p:cNvGrpSpPr/>
            <p:nvPr/>
          </p:nvGrpSpPr>
          <p:grpSpPr>
            <a:xfrm>
              <a:off x="2163902" y="2441130"/>
              <a:ext cx="3890295" cy="704631"/>
              <a:chOff x="4512052" y="2364928"/>
              <a:chExt cx="3591046" cy="704631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6655297" y="2384778"/>
                <a:ext cx="1447801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3" name="Straight Connector 52"/>
              <p:cNvCxnSpPr/>
              <p:nvPr/>
            </p:nvCxnSpPr>
            <p:spPr>
              <a:xfrm rot="5400000">
                <a:off x="7304450" y="2726226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3" name="Rectangle 62"/>
              <p:cNvSpPr/>
              <p:nvPr/>
            </p:nvSpPr>
            <p:spPr>
              <a:xfrm>
                <a:off x="4512052" y="2364929"/>
                <a:ext cx="1447801" cy="68478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4" name="Straight Connector 63"/>
              <p:cNvCxnSpPr/>
              <p:nvPr/>
            </p:nvCxnSpPr>
            <p:spPr>
              <a:xfrm rot="5400000">
                <a:off x="5161204" y="2706376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Straight Arrow Connector 35"/>
            <p:cNvCxnSpPr/>
            <p:nvPr/>
          </p:nvCxnSpPr>
          <p:spPr>
            <a:xfrm>
              <a:off x="5806556" y="2765780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4815956" y="2537180"/>
              <a:ext cx="577850" cy="544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044806" y="2537180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035406" y="1622779"/>
              <a:ext cx="1155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cxnSp>
          <p:nvCxnSpPr>
            <p:cNvPr id="32" name="Shape 31"/>
            <p:cNvCxnSpPr>
              <a:stCxn id="31" idx="1"/>
              <a:endCxn id="54" idx="0"/>
            </p:cNvCxnSpPr>
            <p:nvPr/>
          </p:nvCxnSpPr>
          <p:spPr>
            <a:xfrm rot="10800000" flipV="1">
              <a:off x="7581382" y="1884388"/>
              <a:ext cx="454025" cy="576591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hape 58"/>
            <p:cNvCxnSpPr/>
            <p:nvPr/>
          </p:nvCxnSpPr>
          <p:spPr>
            <a:xfrm>
              <a:off x="2235338" y="1968789"/>
              <a:ext cx="701675" cy="4696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>
              <a:off x="3484699" y="2745930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2494099" y="2576506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5881694" y="3262970"/>
            <a:ext cx="1485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6600"/>
                </a:solidFill>
              </a:rPr>
              <a:t>elemen</a:t>
            </a:r>
            <a:endParaRPr lang="en-US" sz="2800" b="1" dirty="0">
              <a:solidFill>
                <a:srgbClr val="006600"/>
              </a:solidFill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 rot="10800000" flipV="1">
            <a:off x="6596074" y="2786058"/>
            <a:ext cx="1000132" cy="642942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2717753" y="4752696"/>
            <a:ext cx="1235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sp>
        <p:nvSpPr>
          <p:cNvPr id="102" name="TextBox 101"/>
          <p:cNvSpPr txBox="1"/>
          <p:nvPr/>
        </p:nvSpPr>
        <p:spPr>
          <a:xfrm>
            <a:off x="7218346" y="4714884"/>
            <a:ext cx="1377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6600"/>
                </a:solidFill>
              </a:rPr>
              <a:t>phapus</a:t>
            </a:r>
            <a:endParaRPr lang="en-US" sz="2800" dirty="0">
              <a:solidFill>
                <a:srgbClr val="0066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14926" y="4691082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akhir</a:t>
            </a:r>
            <a:endParaRPr lang="en-US" sz="2800" dirty="0"/>
          </a:p>
        </p:txBody>
      </p:sp>
      <p:cxnSp>
        <p:nvCxnSpPr>
          <p:cNvPr id="75" name="Shape 74"/>
          <p:cNvCxnSpPr/>
          <p:nvPr/>
        </p:nvCxnSpPr>
        <p:spPr>
          <a:xfrm rot="10800000" flipV="1">
            <a:off x="4719627" y="4969764"/>
            <a:ext cx="454025" cy="520227"/>
          </a:xfrm>
          <a:prstGeom prst="bentConnector2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07" name="Group 106"/>
          <p:cNvGrpSpPr/>
          <p:nvPr/>
        </p:nvGrpSpPr>
        <p:grpSpPr>
          <a:xfrm>
            <a:off x="952472" y="4691082"/>
            <a:ext cx="6904053" cy="1462302"/>
            <a:chOff x="952472" y="4691082"/>
            <a:chExt cx="6904053" cy="1462302"/>
          </a:xfrm>
        </p:grpSpPr>
        <p:grpSp>
          <p:nvGrpSpPr>
            <p:cNvPr id="14" name="Group 3"/>
            <p:cNvGrpSpPr/>
            <p:nvPr/>
          </p:nvGrpSpPr>
          <p:grpSpPr>
            <a:xfrm>
              <a:off x="6288075" y="5489991"/>
              <a:ext cx="1568450" cy="653653"/>
              <a:chOff x="1752600" y="3352800"/>
              <a:chExt cx="1219200" cy="534194"/>
            </a:xfrm>
          </p:grpSpPr>
          <p:sp>
            <p:nvSpPr>
              <p:cNvPr id="87" name="Rectangle 86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8" name="Straight Connector 87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7" name="TextBox 76"/>
            <p:cNvSpPr txBox="1"/>
            <p:nvPr/>
          </p:nvSpPr>
          <p:spPr>
            <a:xfrm>
              <a:off x="952472" y="4691082"/>
              <a:ext cx="9413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grpSp>
          <p:nvGrpSpPr>
            <p:cNvPr id="15" name="Group 46"/>
            <p:cNvGrpSpPr/>
            <p:nvPr/>
          </p:nvGrpSpPr>
          <p:grpSpPr>
            <a:xfrm>
              <a:off x="1629283" y="5489991"/>
              <a:ext cx="3915843" cy="663393"/>
              <a:chOff x="3471975" y="2362200"/>
              <a:chExt cx="3614625" cy="696019"/>
            </a:xfrm>
          </p:grpSpPr>
          <p:sp>
            <p:nvSpPr>
              <p:cNvPr id="85" name="Rectangle 8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6" name="Straight Connector 8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2" name="Rectangle 81"/>
              <p:cNvSpPr/>
              <p:nvPr/>
            </p:nvSpPr>
            <p:spPr>
              <a:xfrm>
                <a:off x="3471975" y="2373438"/>
                <a:ext cx="1447801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4" name="Straight Connector 83"/>
              <p:cNvCxnSpPr/>
              <p:nvPr/>
            </p:nvCxnSpPr>
            <p:spPr>
              <a:xfrm rot="5400000">
                <a:off x="4121127" y="2714886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79" name="Straight Arrow Connector 78"/>
            <p:cNvCxnSpPr/>
            <p:nvPr/>
          </p:nvCxnSpPr>
          <p:spPr>
            <a:xfrm>
              <a:off x="5297476" y="5780504"/>
              <a:ext cx="990600" cy="15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>
              <a:off x="4306876" y="556261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6535725" y="5562619"/>
              <a:ext cx="577850" cy="4986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cxnSp>
          <p:nvCxnSpPr>
            <p:cNvPr id="90" name="Straight Arrow Connector 89"/>
            <p:cNvCxnSpPr/>
            <p:nvPr/>
          </p:nvCxnSpPr>
          <p:spPr>
            <a:xfrm>
              <a:off x="2950083" y="5791215"/>
              <a:ext cx="990600" cy="15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1" name="TextBox 90"/>
            <p:cNvSpPr txBox="1"/>
            <p:nvPr/>
          </p:nvSpPr>
          <p:spPr>
            <a:xfrm>
              <a:off x="1881168" y="5572140"/>
              <a:ext cx="577850" cy="4986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cxnSp>
          <p:nvCxnSpPr>
            <p:cNvPr id="72" name="Shape 71"/>
            <p:cNvCxnSpPr>
              <a:stCxn id="77" idx="3"/>
            </p:cNvCxnSpPr>
            <p:nvPr/>
          </p:nvCxnSpPr>
          <p:spPr>
            <a:xfrm>
              <a:off x="1893860" y="4952692"/>
              <a:ext cx="412748" cy="537299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0" name="Shape 49"/>
          <p:cNvCxnSpPr/>
          <p:nvPr/>
        </p:nvCxnSpPr>
        <p:spPr>
          <a:xfrm rot="10800000" flipV="1">
            <a:off x="2452671" y="5004137"/>
            <a:ext cx="288925" cy="49656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hape 60"/>
          <p:cNvCxnSpPr/>
          <p:nvPr/>
        </p:nvCxnSpPr>
        <p:spPr>
          <a:xfrm>
            <a:off x="6227595" y="4950316"/>
            <a:ext cx="330202" cy="52022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hape 102"/>
          <p:cNvCxnSpPr/>
          <p:nvPr/>
        </p:nvCxnSpPr>
        <p:spPr>
          <a:xfrm rot="10800000" flipV="1">
            <a:off x="6953264" y="4966325"/>
            <a:ext cx="288925" cy="496565"/>
          </a:xfrm>
          <a:prstGeom prst="bentConnector2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84052" y="3334408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awal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810124" y="3714752"/>
            <a:ext cx="3524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6600"/>
                </a:solidFill>
              </a:rPr>
              <a:t>elemen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6600"/>
                </a:solidFill>
                <a:sym typeface="Wingdings" pitchFamily="2" charset="2"/>
              </a:rPr>
              <a:t>akhir</a:t>
            </a:r>
            <a:r>
              <a:rPr lang="en-US" sz="2800" b="1" dirty="0" err="1" smtClean="0">
                <a:solidFill>
                  <a:srgbClr val="006600"/>
                </a:solidFill>
                <a:cs typeface="Times New Roman"/>
                <a:sym typeface="Wingdings" pitchFamily="2" charset="2"/>
              </a:rPr>
              <a:t>↑.info</a:t>
            </a:r>
            <a:endParaRPr lang="en-US" sz="2800" b="1" dirty="0">
              <a:solidFill>
                <a:srgbClr val="006600"/>
              </a:solidFill>
            </a:endParaRPr>
          </a:p>
        </p:txBody>
      </p:sp>
      <p:cxnSp>
        <p:nvCxnSpPr>
          <p:cNvPr id="100" name="Shape 99"/>
          <p:cNvCxnSpPr>
            <a:stCxn id="83" idx="3"/>
          </p:cNvCxnSpPr>
          <p:nvPr/>
        </p:nvCxnSpPr>
        <p:spPr>
          <a:xfrm>
            <a:off x="3952868" y="5014306"/>
            <a:ext cx="428628" cy="486396"/>
          </a:xfrm>
          <a:prstGeom prst="bentConnector2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1452538" y="4214818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</a:rPr>
              <a:t>phapus</a:t>
            </a:r>
            <a:r>
              <a:rPr lang="en-US" sz="2800" b="1" dirty="0" smtClean="0">
                <a:solidFill>
                  <a:srgbClr val="0000CC"/>
                </a:solidFill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00CC"/>
                </a:solidFill>
                <a:sym typeface="Wingdings" pitchFamily="2" charset="2"/>
              </a:rPr>
              <a:t>phapus</a:t>
            </a:r>
            <a:r>
              <a:rPr lang="en-US" sz="2800" b="1" dirty="0" err="1" smtClean="0">
                <a:solidFill>
                  <a:srgbClr val="0000CC"/>
                </a:solidFill>
                <a:cs typeface="Times New Roman"/>
                <a:sym typeface="Wingdings" pitchFamily="2" charset="2"/>
              </a:rPr>
              <a:t>↑.next</a:t>
            </a:r>
            <a:r>
              <a:rPr lang="en-US" sz="2800" b="1" dirty="0" smtClean="0">
                <a:solidFill>
                  <a:srgbClr val="0000CC"/>
                </a:solidFill>
              </a:rPr>
              <a:t>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095876" y="6143644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6600"/>
                </a:solidFill>
              </a:rPr>
              <a:t>phapus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6600"/>
                </a:solidFill>
                <a:sym typeface="Wingdings" pitchFamily="2" charset="2"/>
              </a:rPr>
              <a:t>phapus</a:t>
            </a:r>
            <a:r>
              <a:rPr lang="en-US" sz="2800" b="1" dirty="0" err="1" smtClean="0">
                <a:solidFill>
                  <a:srgbClr val="006600"/>
                </a:solidFill>
                <a:cs typeface="Times New Roman"/>
                <a:sym typeface="Wingdings" pitchFamily="2" charset="2"/>
              </a:rPr>
              <a:t>↑.next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endParaRPr lang="en-US" sz="2800" b="1" dirty="0">
              <a:solidFill>
                <a:srgbClr val="0066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738818" y="4214818"/>
            <a:ext cx="285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akhir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FF0000"/>
                </a:solidFill>
                <a:cs typeface="Times New Roman"/>
                <a:sym typeface="Wingdings" pitchFamily="2" charset="2"/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6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9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0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1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52" grpId="0"/>
      <p:bldP spid="83" grpId="0"/>
      <p:bldP spid="83" grpId="1"/>
      <p:bldP spid="102" grpId="0"/>
      <p:bldP spid="74" grpId="0"/>
      <p:bldP spid="51" grpId="0"/>
      <p:bldP spid="57" grpId="0"/>
      <p:bldP spid="104" grpId="0"/>
      <p:bldP spid="104" grpId="1"/>
      <p:bldP spid="105" grpId="0"/>
      <p:bldP spid="10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90" name="Rectangle 89"/>
          <p:cNvSpPr/>
          <p:nvPr/>
        </p:nvSpPr>
        <p:spPr>
          <a:xfrm>
            <a:off x="5810256" y="2209800"/>
            <a:ext cx="2036786" cy="1147762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9" tIns="45709" rIns="91419" bIns="45709" rtlCol="0" anchor="ctr"/>
          <a:lstStyle/>
          <a:p>
            <a:pPr algn="ctr"/>
            <a:endParaRPr lang="en-US"/>
          </a:p>
        </p:txBody>
      </p:sp>
      <p:grpSp>
        <p:nvGrpSpPr>
          <p:cNvPr id="3" name="Group 57"/>
          <p:cNvGrpSpPr/>
          <p:nvPr/>
        </p:nvGrpSpPr>
        <p:grpSpPr>
          <a:xfrm>
            <a:off x="452406" y="1571612"/>
            <a:ext cx="8572560" cy="1557349"/>
            <a:chOff x="452406" y="1571612"/>
            <a:chExt cx="8572560" cy="1557349"/>
          </a:xfrm>
        </p:grpSpPr>
        <p:grpSp>
          <p:nvGrpSpPr>
            <p:cNvPr id="4" name="Group 49"/>
            <p:cNvGrpSpPr/>
            <p:nvPr/>
          </p:nvGrpSpPr>
          <p:grpSpPr>
            <a:xfrm>
              <a:off x="452406" y="1571612"/>
              <a:ext cx="8572560" cy="1557349"/>
              <a:chOff x="452406" y="1571612"/>
              <a:chExt cx="8572560" cy="1557349"/>
            </a:xfrm>
          </p:grpSpPr>
          <p:grpSp>
            <p:nvGrpSpPr>
              <p:cNvPr id="5" name="Group 3"/>
              <p:cNvGrpSpPr/>
              <p:nvPr/>
            </p:nvGrpSpPr>
            <p:grpSpPr>
              <a:xfrm>
                <a:off x="6091270" y="2443161"/>
                <a:ext cx="1568449" cy="685800"/>
                <a:chOff x="1752600" y="3352800"/>
                <a:chExt cx="1219200" cy="534194"/>
              </a:xfrm>
            </p:grpSpPr>
            <p:sp>
              <p:nvSpPr>
                <p:cNvPr id="54" name="Rectangle 53"/>
                <p:cNvSpPr/>
                <p:nvPr/>
              </p:nvSpPr>
              <p:spPr>
                <a:xfrm>
                  <a:off x="1752600" y="3352800"/>
                  <a:ext cx="1219200" cy="5334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5" name="Straight Connector 54"/>
                <p:cNvCxnSpPr/>
                <p:nvPr/>
              </p:nvCxnSpPr>
              <p:spPr>
                <a:xfrm rot="5400000">
                  <a:off x="2324100" y="3619500"/>
                  <a:ext cx="533400" cy="158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 rot="5400000">
                  <a:off x="2514600" y="3429000"/>
                  <a:ext cx="533400" cy="3810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4" name="TextBox 33"/>
              <p:cNvSpPr txBox="1"/>
              <p:nvPr/>
            </p:nvSpPr>
            <p:spPr>
              <a:xfrm>
                <a:off x="452406" y="1629787"/>
                <a:ext cx="11557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awal</a:t>
                </a:r>
                <a:endParaRPr lang="en-US" sz="3200" dirty="0"/>
              </a:p>
            </p:txBody>
          </p:sp>
          <p:grpSp>
            <p:nvGrpSpPr>
              <p:cNvPr id="6" name="Group 46"/>
              <p:cNvGrpSpPr/>
              <p:nvPr/>
            </p:nvGrpSpPr>
            <p:grpSpPr>
              <a:xfrm>
                <a:off x="1448181" y="2428868"/>
                <a:ext cx="3900140" cy="699074"/>
                <a:chOff x="3486469" y="2347907"/>
                <a:chExt cx="3600131" cy="699074"/>
              </a:xfrm>
            </p:grpSpPr>
            <p:sp>
              <p:nvSpPr>
                <p:cNvPr id="48" name="Rectangle 47"/>
                <p:cNvSpPr/>
                <p:nvPr/>
              </p:nvSpPr>
              <p:spPr>
                <a:xfrm>
                  <a:off x="5638800" y="23622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3" name="Straight Connector 52"/>
                <p:cNvCxnSpPr/>
                <p:nvPr/>
              </p:nvCxnSpPr>
              <p:spPr>
                <a:xfrm rot="5400000">
                  <a:off x="6287952" y="27036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0" name="Rectangle 39"/>
                <p:cNvSpPr/>
                <p:nvPr/>
              </p:nvSpPr>
              <p:spPr>
                <a:xfrm>
                  <a:off x="3486469" y="2347907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1" name="Straight Connector 40"/>
                <p:cNvCxnSpPr/>
                <p:nvPr/>
              </p:nvCxnSpPr>
              <p:spPr>
                <a:xfrm rot="5400000">
                  <a:off x="4135622" y="2689355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7" name="TextBox 36"/>
              <p:cNvSpPr txBox="1"/>
              <p:nvPr/>
            </p:nvSpPr>
            <p:spPr>
              <a:xfrm>
                <a:off x="4110071" y="2519361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</a:t>
                </a:r>
                <a:endParaRPr lang="en-US" sz="2800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6338920" y="2519361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7539067" y="1571612"/>
                <a:ext cx="148589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phapus</a:t>
                </a:r>
                <a:endParaRPr lang="en-US" sz="3200" dirty="0"/>
              </a:p>
            </p:txBody>
          </p:sp>
          <p:cxnSp>
            <p:nvCxnSpPr>
              <p:cNvPr id="42" name="Straight Arrow Connector 41"/>
              <p:cNvCxnSpPr/>
              <p:nvPr/>
            </p:nvCxnSpPr>
            <p:spPr>
              <a:xfrm>
                <a:off x="2768980" y="2733668"/>
                <a:ext cx="990599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>
                <a:off x="1705008" y="2500306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2</a:t>
                </a:r>
                <a:endParaRPr lang="en-US" sz="2800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687921" y="1604961"/>
                <a:ext cx="115569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akhir</a:t>
                </a:r>
                <a:endParaRPr lang="en-US" sz="3200" dirty="0"/>
              </a:p>
            </p:txBody>
          </p:sp>
          <p:cxnSp>
            <p:nvCxnSpPr>
              <p:cNvPr id="32" name="Shape 31"/>
              <p:cNvCxnSpPr/>
              <p:nvPr/>
            </p:nvCxnSpPr>
            <p:spPr>
              <a:xfrm rot="10800000" flipV="1">
                <a:off x="4275172" y="1897349"/>
                <a:ext cx="454025" cy="545812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hape 58"/>
              <p:cNvCxnSpPr/>
              <p:nvPr/>
            </p:nvCxnSpPr>
            <p:spPr>
              <a:xfrm>
                <a:off x="1525555" y="1928802"/>
                <a:ext cx="701675" cy="469612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Shape 50"/>
            <p:cNvCxnSpPr/>
            <p:nvPr/>
          </p:nvCxnSpPr>
          <p:spPr>
            <a:xfrm rot="10800000" flipV="1">
              <a:off x="6596074" y="1897349"/>
              <a:ext cx="94932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2024042" y="342900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00CC"/>
                </a:solidFill>
              </a:rPr>
              <a:t>akhir</a:t>
            </a:r>
            <a:r>
              <a:rPr lang="en-US" sz="3200" b="1" dirty="0" err="1" smtClean="0">
                <a:solidFill>
                  <a:srgbClr val="0000CC"/>
                </a:solidFill>
                <a:cs typeface="Times New Roman"/>
              </a:rPr>
              <a:t>↑.next</a:t>
            </a:r>
            <a:r>
              <a:rPr lang="en-US" sz="3200" b="1" dirty="0" smtClean="0">
                <a:solidFill>
                  <a:srgbClr val="0000CC"/>
                </a:solidFill>
                <a:cs typeface="Times New Roman"/>
              </a:rPr>
              <a:t> </a:t>
            </a:r>
            <a:r>
              <a:rPr lang="en-US" sz="3200" b="1" dirty="0" smtClean="0">
                <a:solidFill>
                  <a:srgbClr val="0000CC"/>
                </a:solidFill>
                <a:cs typeface="Times New Roman"/>
                <a:sym typeface="Wingdings" pitchFamily="2" charset="2"/>
              </a:rPr>
              <a:t> nil</a:t>
            </a:r>
            <a:endParaRPr lang="en-US" sz="3200" b="1" dirty="0">
              <a:solidFill>
                <a:srgbClr val="0000CC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810256" y="3429000"/>
            <a:ext cx="2928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dealloc</a:t>
            </a:r>
            <a:r>
              <a:rPr lang="en-US" sz="3200" b="1" dirty="0" smtClean="0">
                <a:solidFill>
                  <a:srgbClr val="FF0000"/>
                </a:solidFill>
              </a:rPr>
              <a:t>(</a:t>
            </a:r>
            <a:r>
              <a:rPr lang="en-US" sz="3200" b="1" dirty="0" err="1" smtClean="0">
                <a:solidFill>
                  <a:srgbClr val="FF0000"/>
                </a:solidFill>
              </a:rPr>
              <a:t>phapus</a:t>
            </a:r>
            <a:r>
              <a:rPr lang="en-US" sz="3200" b="1" dirty="0" smtClean="0">
                <a:solidFill>
                  <a:srgbClr val="FF0000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5100670" y="2747961"/>
            <a:ext cx="990599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4757960" y="2537477"/>
            <a:ext cx="684782" cy="490142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52" grpId="0"/>
      <p:bldP spid="5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881034" y="1500174"/>
            <a:ext cx="85011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Keadaan</a:t>
            </a:r>
            <a:r>
              <a:rPr lang="en-US" sz="3200" dirty="0" smtClean="0">
                <a:solidFill>
                  <a:srgbClr val="FF0000"/>
                </a:solidFill>
              </a:rPr>
              <a:t> Linked List </a:t>
            </a:r>
            <a:r>
              <a:rPr lang="en-US" sz="3200" dirty="0" err="1" smtClean="0">
                <a:solidFill>
                  <a:srgbClr val="FF0000"/>
                </a:solidFill>
              </a:rPr>
              <a:t>setelah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terjadi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penghapusan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belakang</a:t>
            </a:r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r>
              <a:rPr lang="en-US" sz="3200" b="1" dirty="0" err="1" smtClean="0">
                <a:solidFill>
                  <a:srgbClr val="FF0000"/>
                </a:solidFill>
              </a:rPr>
              <a:t>di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akhir</a:t>
            </a:r>
            <a:r>
              <a:rPr lang="en-US" sz="3200" b="1" dirty="0" smtClean="0">
                <a:solidFill>
                  <a:srgbClr val="FF0000"/>
                </a:solidFill>
              </a:rPr>
              <a:t> (</a:t>
            </a:r>
            <a:r>
              <a:rPr lang="en-US" sz="3200" b="1" dirty="0" err="1" smtClean="0">
                <a:solidFill>
                  <a:srgbClr val="FF0000"/>
                </a:solidFill>
              </a:rPr>
              <a:t>untuk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awal</a:t>
            </a:r>
            <a:r>
              <a:rPr lang="en-US" sz="3200" b="1" dirty="0" smtClean="0">
                <a:solidFill>
                  <a:srgbClr val="FF0000"/>
                </a:solidFill>
              </a:rPr>
              <a:t> ≠ </a:t>
            </a:r>
            <a:r>
              <a:rPr lang="en-US" sz="3200" b="1" dirty="0" err="1" smtClean="0">
                <a:solidFill>
                  <a:srgbClr val="FF0000"/>
                </a:solidFill>
              </a:rPr>
              <a:t>akhir</a:t>
            </a:r>
            <a:r>
              <a:rPr lang="en-US" sz="3200" b="1" dirty="0" smtClean="0">
                <a:solidFill>
                  <a:srgbClr val="FF0000"/>
                </a:solidFill>
              </a:rPr>
              <a:t>) :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860629" y="2919110"/>
            <a:ext cx="1235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sp>
        <p:nvSpPr>
          <p:cNvPr id="65" name="TextBox 64"/>
          <p:cNvSpPr txBox="1"/>
          <p:nvPr/>
        </p:nvSpPr>
        <p:spPr>
          <a:xfrm>
            <a:off x="7361222" y="2881298"/>
            <a:ext cx="1377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sp>
        <p:nvSpPr>
          <p:cNvPr id="66" name="TextBox 65"/>
          <p:cNvSpPr txBox="1"/>
          <p:nvPr/>
        </p:nvSpPr>
        <p:spPr>
          <a:xfrm>
            <a:off x="5357802" y="2857496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akhir</a:t>
            </a:r>
            <a:endParaRPr lang="en-US" sz="2800" dirty="0"/>
          </a:p>
        </p:txBody>
      </p:sp>
      <p:cxnSp>
        <p:nvCxnSpPr>
          <p:cNvPr id="73" name="Shape 72"/>
          <p:cNvCxnSpPr/>
          <p:nvPr/>
        </p:nvCxnSpPr>
        <p:spPr>
          <a:xfrm rot="10800000" flipV="1">
            <a:off x="4862503" y="3136178"/>
            <a:ext cx="454025" cy="52022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" name="Group 3"/>
          <p:cNvGrpSpPr/>
          <p:nvPr/>
        </p:nvGrpSpPr>
        <p:grpSpPr>
          <a:xfrm>
            <a:off x="6430950" y="3656412"/>
            <a:ext cx="1568449" cy="653654"/>
            <a:chOff x="1752600" y="3352800"/>
            <a:chExt cx="1219200" cy="534194"/>
          </a:xfrm>
        </p:grpSpPr>
        <p:sp>
          <p:nvSpPr>
            <p:cNvPr id="94" name="Rectangle 93"/>
            <p:cNvSpPr/>
            <p:nvPr/>
          </p:nvSpPr>
          <p:spPr>
            <a:xfrm>
              <a:off x="1752600" y="3352800"/>
              <a:ext cx="12192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5" name="Straight Connector 94"/>
            <p:cNvCxnSpPr/>
            <p:nvPr/>
          </p:nvCxnSpPr>
          <p:spPr>
            <a:xfrm rot="5400000">
              <a:off x="2324100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5400000">
              <a:off x="251460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3" name="TextBox 82"/>
          <p:cNvSpPr txBox="1"/>
          <p:nvPr/>
        </p:nvSpPr>
        <p:spPr>
          <a:xfrm>
            <a:off x="6678601" y="3729033"/>
            <a:ext cx="577850" cy="498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grpSp>
        <p:nvGrpSpPr>
          <p:cNvPr id="4" name="Group 105"/>
          <p:cNvGrpSpPr/>
          <p:nvPr/>
        </p:nvGrpSpPr>
        <p:grpSpPr>
          <a:xfrm>
            <a:off x="1095348" y="2857496"/>
            <a:ext cx="4592655" cy="1462302"/>
            <a:chOff x="809596" y="4691082"/>
            <a:chExt cx="4592655" cy="1462302"/>
          </a:xfrm>
        </p:grpSpPr>
        <p:sp>
          <p:nvSpPr>
            <p:cNvPr id="78" name="TextBox 77"/>
            <p:cNvSpPr txBox="1"/>
            <p:nvPr/>
          </p:nvSpPr>
          <p:spPr>
            <a:xfrm>
              <a:off x="809596" y="4691082"/>
              <a:ext cx="9413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grpSp>
          <p:nvGrpSpPr>
            <p:cNvPr id="5" name="Group 46"/>
            <p:cNvGrpSpPr/>
            <p:nvPr/>
          </p:nvGrpSpPr>
          <p:grpSpPr>
            <a:xfrm>
              <a:off x="1486407" y="5489991"/>
              <a:ext cx="3915844" cy="663393"/>
              <a:chOff x="3471975" y="2362200"/>
              <a:chExt cx="3614625" cy="696019"/>
            </a:xfrm>
          </p:grpSpPr>
          <p:sp>
            <p:nvSpPr>
              <p:cNvPr id="89" name="Rectangle 88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1" name="Straight Connector 90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2" name="Rectangle 91"/>
              <p:cNvSpPr/>
              <p:nvPr/>
            </p:nvSpPr>
            <p:spPr>
              <a:xfrm>
                <a:off x="3471975" y="2373438"/>
                <a:ext cx="1447801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3" name="Straight Connector 92"/>
              <p:cNvCxnSpPr/>
              <p:nvPr/>
            </p:nvCxnSpPr>
            <p:spPr>
              <a:xfrm rot="5400000">
                <a:off x="4121127" y="2714886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2" name="TextBox 81"/>
            <p:cNvSpPr txBox="1"/>
            <p:nvPr/>
          </p:nvSpPr>
          <p:spPr>
            <a:xfrm>
              <a:off x="4164000" y="556261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  <p:cxnSp>
          <p:nvCxnSpPr>
            <p:cNvPr id="84" name="Straight Arrow Connector 83"/>
            <p:cNvCxnSpPr/>
            <p:nvPr/>
          </p:nvCxnSpPr>
          <p:spPr>
            <a:xfrm>
              <a:off x="2807207" y="5791215"/>
              <a:ext cx="990600" cy="15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>
              <a:off x="1738292" y="5572140"/>
              <a:ext cx="577850" cy="4986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cxnSp>
          <p:nvCxnSpPr>
            <p:cNvPr id="88" name="Shape 87"/>
            <p:cNvCxnSpPr>
              <a:stCxn id="78" idx="3"/>
            </p:cNvCxnSpPr>
            <p:nvPr/>
          </p:nvCxnSpPr>
          <p:spPr>
            <a:xfrm>
              <a:off x="1750984" y="4952692"/>
              <a:ext cx="412748" cy="537299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7" name="Shape 96"/>
          <p:cNvCxnSpPr/>
          <p:nvPr/>
        </p:nvCxnSpPr>
        <p:spPr>
          <a:xfrm rot="10800000" flipV="1">
            <a:off x="2595547" y="3170551"/>
            <a:ext cx="288925" cy="49656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hape 97"/>
          <p:cNvCxnSpPr/>
          <p:nvPr/>
        </p:nvCxnSpPr>
        <p:spPr>
          <a:xfrm>
            <a:off x="6370471" y="3116730"/>
            <a:ext cx="330202" cy="52022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hape 98"/>
          <p:cNvCxnSpPr/>
          <p:nvPr/>
        </p:nvCxnSpPr>
        <p:spPr>
          <a:xfrm rot="10800000" flipV="1">
            <a:off x="7096140" y="3132739"/>
            <a:ext cx="288925" cy="49656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hape 99"/>
          <p:cNvCxnSpPr>
            <a:stCxn id="64" idx="3"/>
          </p:cNvCxnSpPr>
          <p:nvPr/>
        </p:nvCxnSpPr>
        <p:spPr>
          <a:xfrm>
            <a:off x="4095744" y="3180720"/>
            <a:ext cx="428628" cy="48639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5124485" y="3739969"/>
            <a:ext cx="620540" cy="4901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5440352" y="3946918"/>
            <a:ext cx="990600" cy="15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  <p:bldP spid="64" grpId="1"/>
      <p:bldP spid="65" grpId="0"/>
      <p:bldP spid="65" grpId="1"/>
      <p:bldP spid="66" grpId="0"/>
      <p:bldP spid="83" grpId="0"/>
      <p:bldP spid="83" grpId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68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524000"/>
            <a:ext cx="8972552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u="sng" dirty="0" smtClean="0">
                <a:latin typeface="Arial Narrow" pitchFamily="34" charset="0"/>
              </a:rPr>
              <a:t>Procedure</a:t>
            </a:r>
            <a:r>
              <a:rPr lang="en-US" sz="2000" dirty="0" smtClean="0">
                <a:latin typeface="Arial Narrow" pitchFamily="34" charset="0"/>
              </a:rPr>
              <a:t>  </a:t>
            </a:r>
            <a:r>
              <a:rPr lang="en-US" sz="2000" dirty="0" err="1" smtClean="0">
                <a:latin typeface="Arial Narrow" pitchFamily="34" charset="0"/>
              </a:rPr>
              <a:t>HapusBelakangSingle</a:t>
            </a:r>
            <a:r>
              <a:rPr lang="en-US" sz="2000" dirty="0" smtClean="0">
                <a:latin typeface="Arial Narrow" pitchFamily="34" charset="0"/>
              </a:rPr>
              <a:t>(</a:t>
            </a:r>
            <a:r>
              <a:rPr lang="en-US" sz="2000" u="sng" dirty="0" smtClean="0">
                <a:latin typeface="Arial Narrow" pitchFamily="34" charset="0"/>
              </a:rPr>
              <a:t>Output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elemen</a:t>
            </a:r>
            <a:r>
              <a:rPr lang="en-US" sz="2000" dirty="0" smtClean="0">
                <a:latin typeface="Arial Narrow" pitchFamily="34" charset="0"/>
              </a:rPr>
              <a:t> : </a:t>
            </a:r>
            <a:r>
              <a:rPr lang="en-US" sz="2000" dirty="0" err="1" smtClean="0">
                <a:latin typeface="Arial Narrow" pitchFamily="34" charset="0"/>
              </a:rPr>
              <a:t>tipedata</a:t>
            </a:r>
            <a:r>
              <a:rPr lang="en-US" sz="2000" dirty="0" smtClean="0">
                <a:latin typeface="Arial Narrow" pitchFamily="34" charset="0"/>
              </a:rPr>
              <a:t>, </a:t>
            </a:r>
            <a:r>
              <a:rPr lang="en-US" sz="2000" u="sng" dirty="0" smtClean="0">
                <a:latin typeface="Arial Narrow" pitchFamily="34" charset="0"/>
              </a:rPr>
              <a:t>I/O</a:t>
            </a:r>
            <a:r>
              <a:rPr lang="en-US" sz="2000" dirty="0" smtClean="0">
                <a:latin typeface="Arial Narrow" pitchFamily="34" charset="0"/>
              </a:rPr>
              <a:t>  </a:t>
            </a:r>
            <a:r>
              <a:rPr lang="en-US" sz="2000" dirty="0" err="1" smtClean="0">
                <a:latin typeface="Arial Narrow" pitchFamily="34" charset="0"/>
              </a:rPr>
              <a:t>awal</a:t>
            </a:r>
            <a:r>
              <a:rPr lang="en-US" sz="2000" dirty="0" smtClean="0">
                <a:latin typeface="Arial Narrow" pitchFamily="34" charset="0"/>
              </a:rPr>
              <a:t>, </a:t>
            </a:r>
            <a:r>
              <a:rPr lang="en-US" sz="2000" dirty="0" err="1" smtClean="0">
                <a:latin typeface="Arial Narrow" pitchFamily="34" charset="0"/>
              </a:rPr>
              <a:t>akhir</a:t>
            </a:r>
            <a:r>
              <a:rPr lang="en-US" sz="2000" dirty="0" smtClean="0">
                <a:latin typeface="Arial Narrow" pitchFamily="34" charset="0"/>
              </a:rPr>
              <a:t> : </a:t>
            </a:r>
            <a:r>
              <a:rPr lang="en-US" sz="2000" dirty="0" err="1" smtClean="0">
                <a:latin typeface="Arial Narrow" pitchFamily="34" charset="0"/>
              </a:rPr>
              <a:t>nama_pointer</a:t>
            </a:r>
            <a:r>
              <a:rPr lang="en-US" sz="2000" dirty="0" smtClean="0">
                <a:latin typeface="Arial Narrow" pitchFamily="34" charset="0"/>
              </a:rPr>
              <a:t>)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{I.S. :  pointer </a:t>
            </a:r>
            <a:r>
              <a:rPr lang="en-US" sz="2000" dirty="0" err="1" smtClean="0">
                <a:latin typeface="Arial Narrow" pitchFamily="34" charset="0"/>
              </a:rPr>
              <a:t>penunjuk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awal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dan</a:t>
            </a:r>
            <a:r>
              <a:rPr lang="en-US" sz="2000" dirty="0" smtClean="0">
                <a:latin typeface="Arial Narrow" pitchFamily="34" charset="0"/>
              </a:rPr>
              <a:t> pointer </a:t>
            </a:r>
            <a:r>
              <a:rPr lang="en-US" sz="2000" dirty="0" err="1" smtClean="0">
                <a:latin typeface="Arial Narrow" pitchFamily="34" charset="0"/>
              </a:rPr>
              <a:t>penunjuk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akhir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sudah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terdifinisi</a:t>
            </a:r>
            <a:r>
              <a:rPr lang="en-US" sz="2000" dirty="0" smtClean="0">
                <a:latin typeface="Arial Narrow" pitchFamily="34" charset="0"/>
              </a:rPr>
              <a:t>}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{F.S. : </a:t>
            </a:r>
            <a:r>
              <a:rPr lang="en-US" sz="2000" dirty="0" err="1" smtClean="0">
                <a:latin typeface="Arial Narrow" pitchFamily="34" charset="0"/>
              </a:rPr>
              <a:t>menghasilkan</a:t>
            </a:r>
            <a:r>
              <a:rPr lang="en-US" sz="2000" dirty="0" smtClean="0">
                <a:latin typeface="Arial Narrow" pitchFamily="34" charset="0"/>
              </a:rPr>
              <a:t> single linked list yang </a:t>
            </a:r>
            <a:r>
              <a:rPr lang="en-US" sz="2000" dirty="0" err="1" smtClean="0">
                <a:latin typeface="Arial Narrow" pitchFamily="34" charset="0"/>
              </a:rPr>
              <a:t>sudah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dihapus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satu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simpul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di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belakang</a:t>
            </a:r>
            <a:r>
              <a:rPr lang="en-US" sz="2000" dirty="0" smtClean="0">
                <a:latin typeface="Arial Narrow" pitchFamily="34" charset="0"/>
              </a:rPr>
              <a:t>}</a:t>
            </a:r>
          </a:p>
          <a:p>
            <a:pPr>
              <a:buNone/>
            </a:pPr>
            <a:r>
              <a:rPr lang="en-US" sz="2000" b="1" u="sng" dirty="0" err="1" smtClean="0">
                <a:latin typeface="Arial Narrow" pitchFamily="34" charset="0"/>
              </a:rPr>
              <a:t>Kamus</a:t>
            </a:r>
            <a:r>
              <a:rPr lang="en-US" sz="2000" dirty="0" smtClean="0">
                <a:latin typeface="Arial Narrow" pitchFamily="34" charset="0"/>
              </a:rPr>
              <a:t> :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</a:t>
            </a:r>
            <a:r>
              <a:rPr lang="en-US" sz="2000" dirty="0" err="1" smtClean="0">
                <a:latin typeface="Arial Narrow" pitchFamily="34" charset="0"/>
              </a:rPr>
              <a:t>phapus</a:t>
            </a:r>
            <a:r>
              <a:rPr lang="en-US" sz="2000" dirty="0" smtClean="0">
                <a:latin typeface="Arial Narrow" pitchFamily="34" charset="0"/>
              </a:rPr>
              <a:t> : </a:t>
            </a:r>
            <a:r>
              <a:rPr lang="en-US" sz="2000" dirty="0" err="1" smtClean="0">
                <a:latin typeface="Arial Narrow" pitchFamily="34" charset="0"/>
              </a:rPr>
              <a:t>nama_pointer</a:t>
            </a:r>
            <a:endParaRPr lang="en-US" sz="20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2000" b="1" u="sng" dirty="0" err="1" smtClean="0">
                <a:latin typeface="Arial Narrow" pitchFamily="34" charset="0"/>
              </a:rPr>
              <a:t>Algoritma</a:t>
            </a:r>
            <a:r>
              <a:rPr lang="en-US" sz="2000" dirty="0" smtClean="0">
                <a:latin typeface="Arial Narrow" pitchFamily="34" charset="0"/>
              </a:rPr>
              <a:t> :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</a:t>
            </a:r>
            <a:r>
              <a:rPr lang="en-US" sz="2000" dirty="0" err="1" smtClean="0">
                <a:latin typeface="Arial Narrow" pitchFamily="34" charset="0"/>
              </a:rPr>
              <a:t>phapus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smtClean="0">
                <a:latin typeface="Arial Narrow" pitchFamily="34" charset="0"/>
                <a:sym typeface="Wingdings" pitchFamily="2" charset="2"/>
              </a:rPr>
              <a:t> </a:t>
            </a:r>
            <a:r>
              <a:rPr lang="en-US" sz="2000" dirty="0" err="1" smtClean="0">
                <a:latin typeface="Arial Narrow" pitchFamily="34" charset="0"/>
                <a:sym typeface="Wingdings" pitchFamily="2" charset="2"/>
              </a:rPr>
              <a:t>awal</a:t>
            </a:r>
            <a:endParaRPr lang="en-US" sz="20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</a:t>
            </a:r>
            <a:r>
              <a:rPr lang="en-US" sz="2000" dirty="0" err="1" smtClean="0">
                <a:latin typeface="Arial Narrow" pitchFamily="34" charset="0"/>
              </a:rPr>
              <a:t>elemen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smtClean="0">
                <a:latin typeface="Arial Narrow" pitchFamily="34" charset="0"/>
                <a:sym typeface="Wingdings" pitchFamily="2" charset="2"/>
              </a:rPr>
              <a:t> </a:t>
            </a:r>
            <a:r>
              <a:rPr lang="en-US" sz="2000" dirty="0" err="1" smtClean="0">
                <a:latin typeface="Arial Narrow" pitchFamily="34" charset="0"/>
              </a:rPr>
              <a:t>baru↑.info</a:t>
            </a:r>
            <a:r>
              <a:rPr lang="en-US" sz="2000" dirty="0" smtClean="0">
                <a:latin typeface="Arial Narrow" pitchFamily="34" charset="0"/>
              </a:rPr>
              <a:t> 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</a:t>
            </a:r>
            <a:r>
              <a:rPr lang="en-US" sz="2000" b="1" u="sng" dirty="0" smtClean="0">
                <a:latin typeface="Arial Narrow" pitchFamily="34" charset="0"/>
              </a:rPr>
              <a:t>If</a:t>
            </a:r>
            <a:r>
              <a:rPr lang="en-US" sz="2000" dirty="0" smtClean="0">
                <a:latin typeface="Arial Narrow" pitchFamily="34" charset="0"/>
              </a:rPr>
              <a:t> (</a:t>
            </a:r>
            <a:r>
              <a:rPr lang="en-US" sz="2000" dirty="0" err="1" smtClean="0">
                <a:latin typeface="Arial Narrow" pitchFamily="34" charset="0"/>
              </a:rPr>
              <a:t>awal</a:t>
            </a:r>
            <a:r>
              <a:rPr lang="en-US" sz="2000" dirty="0" smtClean="0">
                <a:latin typeface="Arial Narrow" pitchFamily="34" charset="0"/>
              </a:rPr>
              <a:t> = </a:t>
            </a:r>
            <a:r>
              <a:rPr lang="en-US" sz="2000" dirty="0" err="1" smtClean="0">
                <a:latin typeface="Arial Narrow" pitchFamily="34" charset="0"/>
              </a:rPr>
              <a:t>akhir</a:t>
            </a:r>
            <a:r>
              <a:rPr lang="en-US" sz="2000" dirty="0" smtClean="0">
                <a:latin typeface="Arial Narrow" pitchFamily="34" charset="0"/>
              </a:rPr>
              <a:t>)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  </a:t>
            </a:r>
            <a:r>
              <a:rPr lang="en-US" sz="2000" b="1" u="sng" dirty="0" smtClean="0">
                <a:latin typeface="Arial Narrow" pitchFamily="34" charset="0"/>
              </a:rPr>
              <a:t>Then</a:t>
            </a:r>
            <a:endParaRPr lang="en-US" sz="2000" b="1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	</a:t>
            </a:r>
            <a:r>
              <a:rPr lang="en-US" sz="2000" dirty="0" err="1" smtClean="0">
                <a:latin typeface="Arial Narrow" pitchFamily="34" charset="0"/>
              </a:rPr>
              <a:t>awal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2000" dirty="0" smtClean="0">
                <a:latin typeface="Arial Narrow" pitchFamily="34" charset="0"/>
              </a:rPr>
              <a:t> nil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	</a:t>
            </a:r>
            <a:r>
              <a:rPr lang="en-US" sz="2000" dirty="0" err="1" smtClean="0">
                <a:latin typeface="Arial Narrow" pitchFamily="34" charset="0"/>
              </a:rPr>
              <a:t>akhir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2000" dirty="0" smtClean="0">
                <a:latin typeface="Arial Narrow" pitchFamily="34" charset="0"/>
              </a:rPr>
              <a:t> nil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</a:t>
            </a:r>
          </a:p>
          <a:p>
            <a:pPr>
              <a:buNone/>
            </a:pPr>
            <a:endParaRPr lang="en-US" sz="2000" dirty="0"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Bentuk</a:t>
            </a:r>
            <a:r>
              <a:rPr lang="en-US" b="1" dirty="0" smtClean="0"/>
              <a:t> Linked List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dirty="0" smtClean="0"/>
              <a:t>Single Linked List</a:t>
            </a:r>
          </a:p>
          <a:p>
            <a:pPr lvl="0"/>
            <a:r>
              <a:rPr lang="en-US" sz="4400" dirty="0" smtClean="0"/>
              <a:t>Double Linked List</a:t>
            </a:r>
          </a:p>
          <a:p>
            <a:pPr lvl="0"/>
            <a:r>
              <a:rPr lang="en-US" sz="4400" dirty="0" smtClean="0"/>
              <a:t>Circular Linked List</a:t>
            </a:r>
            <a:endParaRPr lang="en-US" sz="44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654" y="228600"/>
            <a:ext cx="8832850" cy="99060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Algoritma</a:t>
            </a:r>
            <a:r>
              <a:rPr lang="en-US" sz="3600" dirty="0" smtClean="0"/>
              <a:t> </a:t>
            </a:r>
            <a:r>
              <a:rPr lang="en-US" sz="3600" dirty="0" err="1" smtClean="0"/>
              <a:t>Penghapusan</a:t>
            </a:r>
            <a:r>
              <a:rPr lang="en-US" sz="3600" dirty="0" smtClean="0"/>
              <a:t> </a:t>
            </a:r>
            <a:r>
              <a:rPr lang="en-US" sz="3600" dirty="0" err="1" smtClean="0"/>
              <a:t>di</a:t>
            </a:r>
            <a:r>
              <a:rPr lang="en-US" sz="3600" dirty="0" smtClean="0"/>
              <a:t> </a:t>
            </a:r>
            <a:r>
              <a:rPr lang="en-US" sz="3600" dirty="0" err="1" smtClean="0"/>
              <a:t>Belakang</a:t>
            </a:r>
            <a:r>
              <a:rPr lang="en-US" sz="3600" dirty="0" smtClean="0"/>
              <a:t> (</a:t>
            </a:r>
            <a:r>
              <a:rPr lang="en-US" sz="3600" dirty="0" err="1" smtClean="0"/>
              <a:t>lanjutan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886952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  </a:t>
            </a:r>
            <a:r>
              <a:rPr lang="en-US" sz="2000" b="1" u="sng" dirty="0" smtClean="0">
                <a:latin typeface="Arial Narrow" pitchFamily="34" charset="0"/>
              </a:rPr>
              <a:t>Else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	</a:t>
            </a:r>
            <a:r>
              <a:rPr lang="en-US" sz="2000" b="1" u="sng" dirty="0" smtClean="0">
                <a:latin typeface="Arial Narrow" pitchFamily="34" charset="0"/>
              </a:rPr>
              <a:t>while</a:t>
            </a:r>
            <a:r>
              <a:rPr lang="en-US" sz="2000" dirty="0" smtClean="0">
                <a:latin typeface="Arial Narrow" pitchFamily="34" charset="0"/>
              </a:rPr>
              <a:t> (</a:t>
            </a:r>
            <a:r>
              <a:rPr lang="en-US" sz="2000" dirty="0" err="1" smtClean="0">
                <a:latin typeface="Arial Narrow" pitchFamily="34" charset="0"/>
              </a:rPr>
              <a:t>phapus↑.next</a:t>
            </a:r>
            <a:r>
              <a:rPr lang="en-US" sz="2000" dirty="0" smtClean="0">
                <a:latin typeface="Arial Narrow" pitchFamily="34" charset="0"/>
              </a:rPr>
              <a:t> ≠ </a:t>
            </a:r>
            <a:r>
              <a:rPr lang="en-US" sz="2000" dirty="0" err="1" smtClean="0">
                <a:latin typeface="Arial Narrow" pitchFamily="34" charset="0"/>
              </a:rPr>
              <a:t>akhir</a:t>
            </a:r>
            <a:r>
              <a:rPr lang="en-US" sz="2000" dirty="0" smtClean="0">
                <a:latin typeface="Arial Narrow" pitchFamily="34" charset="0"/>
              </a:rPr>
              <a:t>) </a:t>
            </a:r>
            <a:r>
              <a:rPr lang="en-US" sz="2000" u="sng" dirty="0" smtClean="0">
                <a:latin typeface="Arial Narrow" pitchFamily="34" charset="0"/>
              </a:rPr>
              <a:t>do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	       </a:t>
            </a:r>
            <a:r>
              <a:rPr lang="en-US" sz="2000" dirty="0" err="1" smtClean="0">
                <a:latin typeface="Arial Narrow" pitchFamily="34" charset="0"/>
              </a:rPr>
              <a:t>phapus</a:t>
            </a:r>
            <a:r>
              <a:rPr lang="en-US" sz="2000" dirty="0" smtClean="0">
                <a:latin typeface="Arial Narrow" pitchFamily="34" charset="0"/>
              </a:rPr>
              <a:t>  </a:t>
            </a:r>
            <a:r>
              <a:rPr lang="en-US" sz="2000" dirty="0" smtClean="0">
                <a:latin typeface="Arial Narrow" pitchFamily="34" charset="0"/>
                <a:sym typeface="Wingdings" pitchFamily="2" charset="2"/>
              </a:rPr>
              <a:t>  </a:t>
            </a:r>
            <a:r>
              <a:rPr lang="en-US" sz="2000" dirty="0" err="1" smtClean="0">
                <a:latin typeface="Arial Narrow" pitchFamily="34" charset="0"/>
                <a:sym typeface="Wingdings" pitchFamily="2" charset="2"/>
              </a:rPr>
              <a:t>phapus↑.next</a:t>
            </a:r>
            <a:endParaRPr lang="en-US" sz="2000" dirty="0" smtClean="0">
              <a:latin typeface="Arial Narrow" pitchFamily="34" charset="0"/>
              <a:sym typeface="Wingdings" pitchFamily="2" charset="2"/>
            </a:endParaRP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  <a:sym typeface="Wingdings" pitchFamily="2" charset="2"/>
              </a:rPr>
              <a:t>		</a:t>
            </a:r>
            <a:r>
              <a:rPr lang="en-US" sz="2000" b="1" u="sng" dirty="0" err="1" smtClean="0">
                <a:latin typeface="Arial Narrow" pitchFamily="34" charset="0"/>
                <a:sym typeface="Wingdings" pitchFamily="2" charset="2"/>
              </a:rPr>
              <a:t>endwhile</a:t>
            </a:r>
            <a:endParaRPr lang="en-US" sz="2000" b="1" u="sng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	</a:t>
            </a:r>
            <a:r>
              <a:rPr lang="en-US" sz="2000" dirty="0" err="1" smtClean="0">
                <a:latin typeface="Arial Narrow" pitchFamily="34" charset="0"/>
              </a:rPr>
              <a:t>akhir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phapus</a:t>
            </a:r>
            <a:endParaRPr lang="en-US" sz="20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	</a:t>
            </a:r>
            <a:r>
              <a:rPr lang="en-US" sz="2000" dirty="0" err="1" smtClean="0">
                <a:latin typeface="Arial Narrow" pitchFamily="34" charset="0"/>
              </a:rPr>
              <a:t>phapus</a:t>
            </a:r>
            <a:r>
              <a:rPr lang="en-US" sz="2000" dirty="0" smtClean="0">
                <a:latin typeface="Arial Narrow" pitchFamily="34" charset="0"/>
              </a:rPr>
              <a:t>  </a:t>
            </a:r>
            <a:r>
              <a:rPr lang="en-US" sz="2000" dirty="0" smtClean="0">
                <a:latin typeface="Arial Narrow" pitchFamily="34" charset="0"/>
                <a:sym typeface="Wingdings" pitchFamily="2" charset="2"/>
              </a:rPr>
              <a:t>  </a:t>
            </a:r>
            <a:r>
              <a:rPr lang="en-US" sz="2000" dirty="0" err="1" smtClean="0">
                <a:latin typeface="Arial Narrow" pitchFamily="34" charset="0"/>
                <a:sym typeface="Wingdings" pitchFamily="2" charset="2"/>
              </a:rPr>
              <a:t>phapus↑.next</a:t>
            </a:r>
            <a:endParaRPr lang="en-US" sz="2000" dirty="0" smtClean="0">
              <a:latin typeface="Arial Narrow" pitchFamily="34" charset="0"/>
              <a:sym typeface="Wingdings" pitchFamily="2" charset="2"/>
            </a:endParaRP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  <a:sym typeface="Wingdings" pitchFamily="2" charset="2"/>
              </a:rPr>
              <a:t>		</a:t>
            </a:r>
            <a:r>
              <a:rPr lang="en-US" sz="2000" dirty="0" err="1" smtClean="0">
                <a:latin typeface="Arial Narrow" pitchFamily="34" charset="0"/>
                <a:sym typeface="Wingdings" pitchFamily="2" charset="2"/>
              </a:rPr>
              <a:t>akhir↑.next</a:t>
            </a:r>
            <a:r>
              <a:rPr lang="en-US" sz="2000" dirty="0" smtClean="0">
                <a:latin typeface="Arial Narrow" pitchFamily="34" charset="0"/>
                <a:sym typeface="Wingdings" pitchFamily="2" charset="2"/>
              </a:rPr>
              <a:t>   nil</a:t>
            </a:r>
            <a:endParaRPr lang="en-US" sz="20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</a:t>
            </a:r>
            <a:r>
              <a:rPr lang="en-US" sz="2000" b="1" u="sng" dirty="0" err="1" smtClean="0">
                <a:latin typeface="Arial Narrow" pitchFamily="34" charset="0"/>
              </a:rPr>
              <a:t>EndIf</a:t>
            </a:r>
            <a:endParaRPr lang="en-US" sz="2000" b="1" u="sng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</a:t>
            </a:r>
            <a:r>
              <a:rPr lang="en-US" sz="2000" dirty="0" err="1" smtClean="0">
                <a:latin typeface="Arial Narrow" pitchFamily="34" charset="0"/>
              </a:rPr>
              <a:t>dealloc</a:t>
            </a:r>
            <a:r>
              <a:rPr lang="en-US" sz="2000" dirty="0" smtClean="0">
                <a:latin typeface="Arial Narrow" pitchFamily="34" charset="0"/>
              </a:rPr>
              <a:t>(</a:t>
            </a:r>
            <a:r>
              <a:rPr lang="en-US" sz="2000" dirty="0" err="1" smtClean="0">
                <a:latin typeface="Arial Narrow" pitchFamily="34" charset="0"/>
              </a:rPr>
              <a:t>phapus</a:t>
            </a:r>
            <a:r>
              <a:rPr lang="en-US" sz="2000" dirty="0" smtClean="0">
                <a:latin typeface="Arial Narrow" pitchFamily="34" charset="0"/>
              </a:rPr>
              <a:t>)</a:t>
            </a:r>
          </a:p>
          <a:p>
            <a:pPr>
              <a:buNone/>
            </a:pPr>
            <a:r>
              <a:rPr lang="en-US" sz="2000" b="1" u="sng" dirty="0" err="1" smtClean="0">
                <a:latin typeface="Arial Narrow" pitchFamily="34" charset="0"/>
              </a:rPr>
              <a:t>EndProcedure</a:t>
            </a:r>
            <a:endParaRPr lang="en-US" sz="2000" b="1" dirty="0" smtClean="0">
              <a:latin typeface="Arial Narrow" pitchFamily="34" charset="0"/>
            </a:endParaRPr>
          </a:p>
          <a:p>
            <a:pPr>
              <a:buNone/>
            </a:pPr>
            <a:endParaRPr lang="en-US" sz="2000" dirty="0"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50" y="228600"/>
            <a:ext cx="8585200" cy="99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2357430"/>
            <a:ext cx="8832850" cy="471478"/>
          </a:xfrm>
        </p:spPr>
        <p:txBody>
          <a:bodyPr>
            <a:noAutofit/>
          </a:bodyPr>
          <a:lstStyle/>
          <a:p>
            <a:pPr marL="514236" lvl="2" indent="-514236">
              <a:spcBef>
                <a:spcPts val="0"/>
              </a:spcBef>
              <a:buSzPct val="60000"/>
              <a:buNone/>
            </a:pPr>
            <a:r>
              <a:rPr lang="en-US" sz="2800" dirty="0" smtClean="0"/>
              <a:t>- </a:t>
            </a:r>
            <a:r>
              <a:rPr lang="en-US" sz="2800" dirty="0" err="1" smtClean="0"/>
              <a:t>Keadaan</a:t>
            </a:r>
            <a:r>
              <a:rPr lang="en-US" sz="2800" dirty="0" smtClean="0"/>
              <a:t> List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(</a:t>
            </a:r>
            <a:r>
              <a:rPr lang="en-US" sz="2800" b="1" dirty="0" err="1" smtClean="0">
                <a:solidFill>
                  <a:srgbClr val="FF0000"/>
                </a:solidFill>
              </a:rPr>
              <a:t>awal</a:t>
            </a:r>
            <a:r>
              <a:rPr lang="en-US" sz="2800" b="1" dirty="0" smtClean="0">
                <a:solidFill>
                  <a:srgbClr val="FF0000"/>
                </a:solidFill>
              </a:rPr>
              <a:t> = </a:t>
            </a:r>
            <a:r>
              <a:rPr lang="en-US" sz="2800" b="1" dirty="0" err="1" smtClean="0">
                <a:solidFill>
                  <a:srgbClr val="FF0000"/>
                </a:solidFill>
              </a:rPr>
              <a:t>akhir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en-US" sz="2800" dirty="0" smtClean="0"/>
          </a:p>
        </p:txBody>
      </p:sp>
      <p:grpSp>
        <p:nvGrpSpPr>
          <p:cNvPr id="39" name="Group 38"/>
          <p:cNvGrpSpPr/>
          <p:nvPr/>
        </p:nvGrpSpPr>
        <p:grpSpPr>
          <a:xfrm>
            <a:off x="412751" y="4429132"/>
            <a:ext cx="9328150" cy="1214446"/>
            <a:chOff x="412751" y="5000636"/>
            <a:chExt cx="9328150" cy="1214446"/>
          </a:xfrm>
        </p:grpSpPr>
        <p:grpSp>
          <p:nvGrpSpPr>
            <p:cNvPr id="20" name="Group 19"/>
            <p:cNvGrpSpPr/>
            <p:nvPr/>
          </p:nvGrpSpPr>
          <p:grpSpPr>
            <a:xfrm>
              <a:off x="412751" y="5000636"/>
              <a:ext cx="9328150" cy="1214446"/>
              <a:chOff x="381000" y="3657600"/>
              <a:chExt cx="8610600" cy="1524000"/>
            </a:xfrm>
          </p:grpSpPr>
          <p:grpSp>
            <p:nvGrpSpPr>
              <p:cNvPr id="21" name="Group 44"/>
              <p:cNvGrpSpPr/>
              <p:nvPr/>
            </p:nvGrpSpPr>
            <p:grpSpPr>
              <a:xfrm>
                <a:off x="381000" y="3657600"/>
                <a:ext cx="8610600" cy="1524000"/>
                <a:chOff x="304800" y="3276600"/>
                <a:chExt cx="8610600" cy="1524000"/>
              </a:xfrm>
            </p:grpSpPr>
            <p:grpSp>
              <p:nvGrpSpPr>
                <p:cNvPr id="23" name="Group 38"/>
                <p:cNvGrpSpPr/>
                <p:nvPr/>
              </p:nvGrpSpPr>
              <p:grpSpPr>
                <a:xfrm>
                  <a:off x="1600200" y="3276600"/>
                  <a:ext cx="7315200" cy="1524000"/>
                  <a:chOff x="-838200" y="3276600"/>
                  <a:chExt cx="7315200" cy="1524000"/>
                </a:xfrm>
              </p:grpSpPr>
              <p:grpSp>
                <p:nvGrpSpPr>
                  <p:cNvPr id="28" name="Group 7"/>
                  <p:cNvGrpSpPr/>
                  <p:nvPr/>
                </p:nvGrpSpPr>
                <p:grpSpPr>
                  <a:xfrm>
                    <a:off x="-838200" y="3276600"/>
                    <a:ext cx="7315200" cy="1524000"/>
                    <a:chOff x="304800" y="1828800"/>
                    <a:chExt cx="7315200" cy="1524000"/>
                  </a:xfrm>
                </p:grpSpPr>
                <p:grpSp>
                  <p:nvGrpSpPr>
                    <p:cNvPr id="30" name="Group 60"/>
                    <p:cNvGrpSpPr/>
                    <p:nvPr/>
                  </p:nvGrpSpPr>
                  <p:grpSpPr>
                    <a:xfrm>
                      <a:off x="304800" y="1828800"/>
                      <a:ext cx="6553200" cy="1524000"/>
                      <a:chOff x="304800" y="1371600"/>
                      <a:chExt cx="6553200" cy="1524000"/>
                    </a:xfrm>
                  </p:grpSpPr>
                  <p:grpSp>
                    <p:nvGrpSpPr>
                      <p:cNvPr id="33" name="Group 3"/>
                      <p:cNvGrpSpPr/>
                      <p:nvPr/>
                    </p:nvGrpSpPr>
                    <p:grpSpPr>
                      <a:xfrm>
                        <a:off x="5410200" y="2209800"/>
                        <a:ext cx="1447800" cy="685800"/>
                        <a:chOff x="1752600" y="3352800"/>
                        <a:chExt cx="1219200" cy="534194"/>
                      </a:xfrm>
                    </p:grpSpPr>
                    <p:sp>
                      <p:nvSpPr>
                        <p:cNvPr id="63" name="Rectangle 62"/>
                        <p:cNvSpPr/>
                        <p:nvPr/>
                      </p:nvSpPr>
                      <p:spPr>
                        <a:xfrm>
                          <a:off x="1752600" y="3352800"/>
                          <a:ext cx="1219200" cy="533400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65" name="Straight Connector 64"/>
                        <p:cNvCxnSpPr/>
                        <p:nvPr/>
                      </p:nvCxnSpPr>
                      <p:spPr>
                        <a:xfrm rot="5400000">
                          <a:off x="2324100" y="3619500"/>
                          <a:ext cx="533400" cy="1588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7" name="Straight Connector 66"/>
                        <p:cNvCxnSpPr/>
                        <p:nvPr/>
                      </p:nvCxnSpPr>
                      <p:spPr>
                        <a:xfrm rot="5400000">
                          <a:off x="2514600" y="3429000"/>
                          <a:ext cx="533400" cy="38100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34" name="TextBox 33"/>
                      <p:cNvSpPr txBox="1"/>
                      <p:nvPr/>
                    </p:nvSpPr>
                    <p:spPr>
                      <a:xfrm>
                        <a:off x="304800" y="1371600"/>
                        <a:ext cx="1066800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3200" dirty="0" err="1" smtClean="0"/>
                          <a:t>awal</a:t>
                        </a:r>
                        <a:endParaRPr lang="en-US" sz="3200" dirty="0"/>
                      </a:p>
                    </p:txBody>
                  </p:sp>
                  <p:grpSp>
                    <p:nvGrpSpPr>
                      <p:cNvPr id="35" name="Group 46"/>
                      <p:cNvGrpSpPr/>
                      <p:nvPr/>
                    </p:nvGrpSpPr>
                    <p:grpSpPr>
                      <a:xfrm>
                        <a:off x="1143000" y="2209800"/>
                        <a:ext cx="3581400" cy="684781"/>
                        <a:chOff x="3505200" y="2362200"/>
                        <a:chExt cx="3581400" cy="684781"/>
                      </a:xfrm>
                    </p:grpSpPr>
                    <p:sp>
                      <p:nvSpPr>
                        <p:cNvPr id="58" name="Rectangle 57"/>
                        <p:cNvSpPr/>
                        <p:nvPr/>
                      </p:nvSpPr>
                      <p:spPr>
                        <a:xfrm>
                          <a:off x="56388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59" name="Straight Connector 58"/>
                        <p:cNvCxnSpPr/>
                        <p:nvPr/>
                      </p:nvCxnSpPr>
                      <p:spPr>
                        <a:xfrm rot="5400000">
                          <a:off x="62879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60" name="Rectangle 59"/>
                        <p:cNvSpPr/>
                        <p:nvPr/>
                      </p:nvSpPr>
                      <p:spPr>
                        <a:xfrm>
                          <a:off x="35052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61" name="Straight Connector 60"/>
                        <p:cNvCxnSpPr/>
                        <p:nvPr/>
                      </p:nvCxnSpPr>
                      <p:spPr>
                        <a:xfrm rot="5400000">
                          <a:off x="41543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36" name="Straight Arrow Connector 14"/>
                      <p:cNvCxnSpPr/>
                      <p:nvPr/>
                    </p:nvCxnSpPr>
                    <p:spPr>
                      <a:xfrm>
                        <a:off x="4495800" y="2514600"/>
                        <a:ext cx="914400" cy="1588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7" name="TextBox 36"/>
                      <p:cNvSpPr txBox="1"/>
                      <p:nvPr/>
                    </p:nvSpPr>
                    <p:spPr>
                      <a:xfrm>
                        <a:off x="35814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2</a:t>
                        </a:r>
                        <a:endParaRPr lang="en-US" sz="2800" dirty="0"/>
                      </a:p>
                    </p:txBody>
                  </p:sp>
                  <p:sp>
                    <p:nvSpPr>
                      <p:cNvPr id="38" name="TextBox 16"/>
                      <p:cNvSpPr txBox="1"/>
                      <p:nvPr/>
                    </p:nvSpPr>
                    <p:spPr>
                      <a:xfrm>
                        <a:off x="56388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5</a:t>
                        </a:r>
                        <a:endParaRPr lang="en-US" sz="2800" dirty="0"/>
                      </a:p>
                    </p:txBody>
                  </p:sp>
                  <p:sp>
                    <p:nvSpPr>
                      <p:cNvPr id="44" name="TextBox 43"/>
                      <p:cNvSpPr txBox="1"/>
                      <p:nvPr/>
                    </p:nvSpPr>
                    <p:spPr>
                      <a:xfrm>
                        <a:off x="14478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4</a:t>
                        </a:r>
                        <a:endParaRPr lang="en-US" sz="2800" dirty="0"/>
                      </a:p>
                    </p:txBody>
                  </p:sp>
                </p:grpSp>
                <p:sp>
                  <p:nvSpPr>
                    <p:cNvPr id="31" name="TextBox 9"/>
                    <p:cNvSpPr txBox="1"/>
                    <p:nvPr/>
                  </p:nvSpPr>
                  <p:spPr>
                    <a:xfrm>
                      <a:off x="6553200" y="1828800"/>
                      <a:ext cx="1066800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3200" dirty="0" err="1" smtClean="0"/>
                        <a:t>akhir</a:t>
                      </a:r>
                      <a:endParaRPr lang="en-US" sz="3200" dirty="0"/>
                    </a:p>
                  </p:txBody>
                </p:sp>
                <p:cxnSp>
                  <p:nvCxnSpPr>
                    <p:cNvPr id="32" name="Shape 31"/>
                    <p:cNvCxnSpPr>
                      <a:endCxn id="63" idx="0"/>
                    </p:cNvCxnSpPr>
                    <p:nvPr/>
                  </p:nvCxnSpPr>
                  <p:spPr>
                    <a:xfrm rot="10800000" flipV="1">
                      <a:off x="6134100" y="2121188"/>
                      <a:ext cx="419100" cy="545812"/>
                    </a:xfrm>
                    <a:prstGeom prst="bentConnector2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9" name="Straight Arrow Connector 28"/>
                  <p:cNvCxnSpPr/>
                  <p:nvPr/>
                </p:nvCxnSpPr>
                <p:spPr>
                  <a:xfrm>
                    <a:off x="1219200" y="4419600"/>
                    <a:ext cx="9144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" name="Group 43"/>
                <p:cNvGrpSpPr/>
                <p:nvPr/>
              </p:nvGrpSpPr>
              <p:grpSpPr>
                <a:xfrm>
                  <a:off x="304800" y="4114800"/>
                  <a:ext cx="1447800" cy="684781"/>
                  <a:chOff x="304800" y="4114800"/>
                  <a:chExt cx="1447800" cy="684781"/>
                </a:xfrm>
              </p:grpSpPr>
              <p:sp>
                <p:nvSpPr>
                  <p:cNvPr id="25" name="Rectangle 24"/>
                  <p:cNvSpPr/>
                  <p:nvPr/>
                </p:nvSpPr>
                <p:spPr>
                  <a:xfrm>
                    <a:off x="304800" y="4114800"/>
                    <a:ext cx="1447800" cy="684781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6" name="Straight Connector 25"/>
                  <p:cNvCxnSpPr/>
                  <p:nvPr/>
                </p:nvCxnSpPr>
                <p:spPr>
                  <a:xfrm rot="5400000">
                    <a:off x="953952" y="4456248"/>
                    <a:ext cx="684781" cy="188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609600" y="4191000"/>
                    <a:ext cx="53340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 smtClean="0"/>
                      <a:t>3</a:t>
                    </a:r>
                    <a:endParaRPr lang="en-US" sz="2800" dirty="0"/>
                  </a:p>
                </p:txBody>
              </p:sp>
            </p:grpSp>
          </p:grpSp>
          <p:cxnSp>
            <p:nvCxnSpPr>
              <p:cNvPr id="22" name="Straight Arrow Connector 21"/>
              <p:cNvCxnSpPr/>
              <p:nvPr/>
            </p:nvCxnSpPr>
            <p:spPr>
              <a:xfrm>
                <a:off x="1600200" y="4800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69" name="Shape 68"/>
            <p:cNvCxnSpPr>
              <a:stCxn id="34" idx="1"/>
              <a:endCxn id="25" idx="0"/>
            </p:cNvCxnSpPr>
            <p:nvPr/>
          </p:nvCxnSpPr>
          <p:spPr>
            <a:xfrm rot="10800000" flipV="1">
              <a:off x="1196977" y="5233633"/>
              <a:ext cx="619125" cy="434947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1" name="Content Placeholder 2"/>
          <p:cNvSpPr txBox="1">
            <a:spLocks/>
          </p:cNvSpPr>
          <p:nvPr/>
        </p:nvSpPr>
        <p:spPr>
          <a:xfrm>
            <a:off x="609600" y="1500174"/>
            <a:ext cx="8886952" cy="1185858"/>
          </a:xfrm>
          <a:prstGeom prst="rect">
            <a:avLst/>
          </a:prstGeom>
        </p:spPr>
        <p:txBody>
          <a:bodyPr vert="horz" lIns="91419" tIns="45709" rIns="91419" bIns="45709">
            <a:normAutofit fontScale="92500"/>
          </a:bodyPr>
          <a:lstStyle/>
          <a:p>
            <a:pPr marL="0" marR="0" lvl="2" indent="0" algn="just" defTabSz="914400" rtl="0" eaLnBrk="1" fontAlgn="auto" latinLnBrk="0" hangingPunct="1"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Proses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menghapus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tengah</a:t>
            </a:r>
            <a:r>
              <a:rPr lang="en-US" sz="2800" dirty="0" smtClean="0"/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Linked List 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menghapus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ditunjuk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pointer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phapus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692182" y="2786058"/>
            <a:ext cx="8832850" cy="500066"/>
          </a:xfrm>
          <a:prstGeom prst="rect">
            <a:avLst/>
          </a:prstGeom>
        </p:spPr>
        <p:txBody>
          <a:bodyPr vert="horz" lIns="91419" tIns="45709" rIns="91419" bIns="45709">
            <a:normAutofit fontScale="92500" lnSpcReduction="10000"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1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{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seperti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penghapusan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</p:txBody>
      </p:sp>
      <p:sp>
        <p:nvSpPr>
          <p:cNvPr id="43" name="Content Placeholder 2"/>
          <p:cNvSpPr txBox="1">
            <a:spLocks/>
          </p:cNvSpPr>
          <p:nvPr/>
        </p:nvSpPr>
        <p:spPr>
          <a:xfrm>
            <a:off x="666720" y="3214686"/>
            <a:ext cx="8832850" cy="471478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514236" marR="0" lvl="2" indent="-514236" algn="l" defTabSz="914400" rtl="0" eaLnBrk="1" fontAlgn="auto" latinLnBrk="0" hangingPunct="1"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Keadaan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List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memiliki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lebih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≠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akhir</a:t>
            </a:r>
            <a:r>
              <a:rPr lang="en-US" sz="2800" dirty="0" smtClean="0"/>
              <a:t>)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835058" y="3600464"/>
            <a:ext cx="8618536" cy="471478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algn="just" defTabSz="914400" rtl="0" eaLnBrk="1" fontAlgn="auto" latinLnBrk="0" hangingPunct="1"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Misalkan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mula-mula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List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memiliki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empat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akan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menghapus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ketiga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1" grpId="0" build="p"/>
      <p:bldP spid="42" grpId="0"/>
      <p:bldP spid="43" grpId="0"/>
      <p:bldP spid="4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1485869" y="3548073"/>
            <a:ext cx="1568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phapus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467286" y="3214686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posisihapus</a:t>
            </a:r>
            <a:r>
              <a:rPr lang="en-US" sz="2800" dirty="0" smtClean="0">
                <a:solidFill>
                  <a:srgbClr val="FF0000"/>
                </a:solidFill>
              </a:rPr>
              <a:t>=2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41" name="Shape 40"/>
          <p:cNvCxnSpPr>
            <a:stCxn id="35" idx="1"/>
          </p:cNvCxnSpPr>
          <p:nvPr/>
        </p:nvCxnSpPr>
        <p:spPr>
          <a:xfrm rot="10800000" flipV="1">
            <a:off x="1238225" y="3809683"/>
            <a:ext cx="247645" cy="57658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4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502650" cy="99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96" name="Group 95"/>
          <p:cNvGrpSpPr/>
          <p:nvPr/>
        </p:nvGrpSpPr>
        <p:grpSpPr>
          <a:xfrm>
            <a:off x="309530" y="3333759"/>
            <a:ext cx="9399588" cy="1738315"/>
            <a:chOff x="309530" y="1714488"/>
            <a:chExt cx="9399588" cy="1738315"/>
          </a:xfrm>
        </p:grpSpPr>
        <p:grpSp>
          <p:nvGrpSpPr>
            <p:cNvPr id="9" name="Group 3"/>
            <p:cNvGrpSpPr/>
            <p:nvPr/>
          </p:nvGrpSpPr>
          <p:grpSpPr>
            <a:xfrm>
              <a:off x="7315168" y="2767003"/>
              <a:ext cx="1568450" cy="685800"/>
              <a:chOff x="1752600" y="3352800"/>
              <a:chExt cx="1219200" cy="534194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5" name="Straight Connector 64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4" name="TextBox 33"/>
            <p:cNvSpPr txBox="1"/>
            <p:nvPr/>
          </p:nvSpPr>
          <p:spPr>
            <a:xfrm>
              <a:off x="380968" y="1714488"/>
              <a:ext cx="1155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grpSp>
          <p:nvGrpSpPr>
            <p:cNvPr id="10" name="Group 46"/>
            <p:cNvGrpSpPr/>
            <p:nvPr/>
          </p:nvGrpSpPr>
          <p:grpSpPr>
            <a:xfrm>
              <a:off x="2692368" y="2767003"/>
              <a:ext cx="3879850" cy="684781"/>
              <a:chOff x="3505200" y="2362200"/>
              <a:chExt cx="3581400" cy="684781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9" name="Straight Connector 58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0" name="Rectangle 59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Straight Arrow Connector 14"/>
            <p:cNvCxnSpPr/>
            <p:nvPr/>
          </p:nvCxnSpPr>
          <p:spPr>
            <a:xfrm>
              <a:off x="6324568" y="3071803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5333968" y="2843203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38" name="TextBox 16"/>
            <p:cNvSpPr txBox="1"/>
            <p:nvPr/>
          </p:nvSpPr>
          <p:spPr>
            <a:xfrm>
              <a:off x="7562818" y="2843203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951130" y="2843203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31" name="TextBox 9"/>
            <p:cNvSpPr txBox="1"/>
            <p:nvPr/>
          </p:nvSpPr>
          <p:spPr>
            <a:xfrm>
              <a:off x="8553418" y="1928802"/>
              <a:ext cx="1155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cxnSp>
          <p:nvCxnSpPr>
            <p:cNvPr id="32" name="Shape 31"/>
            <p:cNvCxnSpPr>
              <a:endCxn id="63" idx="0"/>
            </p:cNvCxnSpPr>
            <p:nvPr/>
          </p:nvCxnSpPr>
          <p:spPr>
            <a:xfrm rot="10800000" flipV="1">
              <a:off x="8099393" y="2221190"/>
              <a:ext cx="45402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309530" y="2767003"/>
              <a:ext cx="156845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5400000">
              <a:off x="1041311" y="3108372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639730" y="2843203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1630330" y="3071803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>
              <a:stCxn id="34" idx="2"/>
            </p:cNvCxnSpPr>
            <p:nvPr/>
          </p:nvCxnSpPr>
          <p:spPr>
            <a:xfrm rot="5400000">
              <a:off x="681472" y="2508712"/>
              <a:ext cx="548350" cy="634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3973513" y="3099377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8" name="Shape 97"/>
          <p:cNvCxnSpPr>
            <a:stCxn id="35" idx="3"/>
          </p:cNvCxnSpPr>
          <p:nvPr/>
        </p:nvCxnSpPr>
        <p:spPr>
          <a:xfrm>
            <a:off x="3054319" y="3809683"/>
            <a:ext cx="255607" cy="59564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1481134" y="3239167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posisihapus</a:t>
            </a:r>
            <a:r>
              <a:rPr lang="en-US" sz="2800" dirty="0" smtClean="0">
                <a:solidFill>
                  <a:srgbClr val="FF0000"/>
                </a:solidFill>
              </a:rPr>
              <a:t>=1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553100" y="3119445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posisihapus</a:t>
            </a:r>
            <a:r>
              <a:rPr lang="en-US" sz="2800" dirty="0" smtClean="0">
                <a:solidFill>
                  <a:srgbClr val="FF0000"/>
                </a:solidFill>
              </a:rPr>
              <a:t>=3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553100" y="3476635"/>
            <a:ext cx="1568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phapus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103" name="Shape 102"/>
          <p:cNvCxnSpPr>
            <a:stCxn id="101" idx="1"/>
          </p:cNvCxnSpPr>
          <p:nvPr/>
        </p:nvCxnSpPr>
        <p:spPr>
          <a:xfrm rot="10800000" flipV="1">
            <a:off x="5453066" y="3738245"/>
            <a:ext cx="100034" cy="66708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3" name="Content Placeholder 2"/>
          <p:cNvSpPr txBox="1">
            <a:spLocks/>
          </p:cNvSpPr>
          <p:nvPr/>
        </p:nvSpPr>
        <p:spPr>
          <a:xfrm>
            <a:off x="609600" y="1500174"/>
            <a:ext cx="8886952" cy="928694"/>
          </a:xfrm>
          <a:prstGeom prst="rect">
            <a:avLst/>
          </a:prstGeom>
        </p:spPr>
        <p:txBody>
          <a:bodyPr vert="horz" lIns="91419" tIns="45709" rIns="91419" bIns="45709">
            <a:normAutofit lnSpcReduction="10000"/>
          </a:bodyPr>
          <a:lstStyle/>
          <a:p>
            <a:pPr marL="0" marR="0" lvl="2" indent="0" algn="just" defTabSz="914400" rtl="0" eaLnBrk="1" fontAlgn="auto" latinLnBrk="0" hangingPunct="1"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dihapus</a:t>
            </a:r>
            <a:r>
              <a:rPr lang="en-US" sz="2800" dirty="0" smtClean="0"/>
              <a:t> (</a:t>
            </a:r>
            <a:r>
              <a:rPr lang="en-US" sz="2800" dirty="0" err="1" smtClean="0"/>
              <a:t>simpul</a:t>
            </a:r>
            <a:r>
              <a:rPr lang="en-US" sz="2800" dirty="0" smtClean="0"/>
              <a:t> ke-3). </a:t>
            </a:r>
            <a:r>
              <a:rPr lang="en-US" sz="2800" dirty="0" err="1" smtClean="0"/>
              <a:t>Pencarian</a:t>
            </a:r>
            <a:r>
              <a:rPr lang="en-US" sz="2800" dirty="0" smtClean="0"/>
              <a:t> </a:t>
            </a:r>
            <a:r>
              <a:rPr lang="en-US" sz="2800" dirty="0" err="1" smtClean="0"/>
              <a:t>dimulai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pertama</a:t>
            </a:r>
            <a:r>
              <a:rPr lang="en-US" sz="2800" dirty="0" smtClean="0"/>
              <a:t>.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5" name="Content Placeholder 2"/>
          <p:cNvSpPr txBox="1">
            <a:spLocks/>
          </p:cNvSpPr>
          <p:nvPr/>
        </p:nvSpPr>
        <p:spPr>
          <a:xfrm>
            <a:off x="566642" y="2285992"/>
            <a:ext cx="8886952" cy="1000132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0" algn="just" defTabSz="914400" rtl="0" eaLnBrk="1" fontAlgn="auto" latinLnBrk="0" hangingPunct="1"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ketemu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yang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dihapus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simpan</a:t>
            </a:r>
            <a:r>
              <a:rPr lang="en-US" sz="2800" dirty="0" smtClean="0"/>
              <a:t> </a:t>
            </a:r>
            <a:r>
              <a:rPr lang="en-US" sz="2800" dirty="0" err="1" smtClean="0"/>
              <a:t>datanya</a:t>
            </a:r>
            <a:r>
              <a:rPr lang="en-US" sz="2800" dirty="0" smtClean="0"/>
              <a:t> </a:t>
            </a:r>
            <a:r>
              <a:rPr lang="en-US" sz="2800" dirty="0" err="1" smtClean="0"/>
              <a:t>kesebuah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(</a:t>
            </a:r>
            <a:r>
              <a:rPr lang="en-US" sz="2800" dirty="0" err="1" smtClean="0"/>
              <a:t>elemen</a:t>
            </a:r>
            <a:r>
              <a:rPr lang="en-US" sz="2800" dirty="0" smtClean="0"/>
              <a:t>).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4167182" y="5238763"/>
            <a:ext cx="1568450" cy="523198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800" b="1" dirty="0" err="1" smtClean="0">
                <a:solidFill>
                  <a:srgbClr val="006600"/>
                </a:solidFill>
              </a:rPr>
              <a:t>elemen</a:t>
            </a:r>
            <a:endParaRPr lang="en-US" sz="2800" b="1" dirty="0">
              <a:solidFill>
                <a:srgbClr val="006600"/>
              </a:solidFill>
            </a:endParaRPr>
          </a:p>
        </p:txBody>
      </p:sp>
      <p:cxnSp>
        <p:nvCxnSpPr>
          <p:cNvPr id="104" name="Straight Arrow Connector 103"/>
          <p:cNvCxnSpPr/>
          <p:nvPr/>
        </p:nvCxnSpPr>
        <p:spPr>
          <a:xfrm rot="10800000" flipV="1">
            <a:off x="4953000" y="4857760"/>
            <a:ext cx="517524" cy="500081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5738818" y="5214966"/>
            <a:ext cx="3952868" cy="523198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800" b="1" dirty="0" err="1" smtClean="0">
                <a:solidFill>
                  <a:srgbClr val="006600"/>
                </a:solidFill>
              </a:rPr>
              <a:t>elemen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6600"/>
                </a:solidFill>
                <a:sym typeface="Wingdings" pitchFamily="2" charset="2"/>
              </a:rPr>
              <a:t>phapus</a:t>
            </a:r>
            <a:r>
              <a:rPr lang="en-US" sz="2800" b="1" dirty="0" err="1" smtClean="0">
                <a:solidFill>
                  <a:srgbClr val="006600"/>
                </a:solidFill>
                <a:latin typeface="Arial Narrow"/>
                <a:sym typeface="Wingdings" pitchFamily="2" charset="2"/>
              </a:rPr>
              <a:t>↑.info</a:t>
            </a:r>
            <a:endParaRPr lang="en-US" sz="28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5" grpId="1"/>
      <p:bldP spid="39" grpId="0"/>
      <p:bldP spid="39" grpId="1"/>
      <p:bldP spid="99" grpId="0"/>
      <p:bldP spid="99" grpId="1"/>
      <p:bldP spid="100" grpId="0"/>
      <p:bldP spid="101" grpId="0"/>
      <p:bldP spid="83" grpId="0" build="p"/>
      <p:bldP spid="85" grpId="0" build="p"/>
      <p:bldP spid="102" grpId="0"/>
      <p:bldP spid="10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Box 83"/>
          <p:cNvSpPr txBox="1"/>
          <p:nvPr/>
        </p:nvSpPr>
        <p:spPr>
          <a:xfrm>
            <a:off x="2703506" y="3371848"/>
            <a:ext cx="132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bantu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88" name="Straight Arrow Connector 87"/>
          <p:cNvCxnSpPr>
            <a:stCxn id="84" idx="2"/>
          </p:cNvCxnSpPr>
          <p:nvPr/>
        </p:nvCxnSpPr>
        <p:spPr>
          <a:xfrm rot="5400000">
            <a:off x="3053191" y="4204931"/>
            <a:ext cx="620578" cy="8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2" name="Group 105"/>
          <p:cNvGrpSpPr/>
          <p:nvPr/>
        </p:nvGrpSpPr>
        <p:grpSpPr>
          <a:xfrm>
            <a:off x="412751" y="3262970"/>
            <a:ext cx="9328150" cy="1912854"/>
            <a:chOff x="412751" y="4005924"/>
            <a:chExt cx="9328150" cy="1912854"/>
          </a:xfrm>
        </p:grpSpPr>
        <p:grpSp>
          <p:nvGrpSpPr>
            <p:cNvPr id="3" name="Group 42"/>
            <p:cNvGrpSpPr/>
            <p:nvPr/>
          </p:nvGrpSpPr>
          <p:grpSpPr>
            <a:xfrm>
              <a:off x="412751" y="4005924"/>
              <a:ext cx="9328150" cy="1912854"/>
              <a:chOff x="381000" y="1820947"/>
              <a:chExt cx="8610600" cy="1912853"/>
            </a:xfrm>
          </p:grpSpPr>
          <p:grpSp>
            <p:nvGrpSpPr>
              <p:cNvPr id="4" name="Group 19"/>
              <p:cNvGrpSpPr/>
              <p:nvPr/>
            </p:nvGrpSpPr>
            <p:grpSpPr>
              <a:xfrm>
                <a:off x="381000" y="1935249"/>
                <a:ext cx="8610600" cy="1798551"/>
                <a:chOff x="381000" y="3383049"/>
                <a:chExt cx="8610600" cy="1798551"/>
              </a:xfrm>
            </p:grpSpPr>
            <p:grpSp>
              <p:nvGrpSpPr>
                <p:cNvPr id="5" name="Group 44"/>
                <p:cNvGrpSpPr/>
                <p:nvPr/>
              </p:nvGrpSpPr>
              <p:grpSpPr>
                <a:xfrm>
                  <a:off x="381000" y="3383049"/>
                  <a:ext cx="8610600" cy="1798551"/>
                  <a:chOff x="304800" y="3002049"/>
                  <a:chExt cx="8610600" cy="1798551"/>
                </a:xfrm>
              </p:grpSpPr>
              <p:grpSp>
                <p:nvGrpSpPr>
                  <p:cNvPr id="6" name="Group 38"/>
                  <p:cNvGrpSpPr/>
                  <p:nvPr/>
                </p:nvGrpSpPr>
                <p:grpSpPr>
                  <a:xfrm>
                    <a:off x="329689" y="3002049"/>
                    <a:ext cx="8585711" cy="1798551"/>
                    <a:chOff x="-2108711" y="3002049"/>
                    <a:chExt cx="8585711" cy="1798551"/>
                  </a:xfrm>
                </p:grpSpPr>
                <p:grpSp>
                  <p:nvGrpSpPr>
                    <p:cNvPr id="7" name="Group 7"/>
                    <p:cNvGrpSpPr/>
                    <p:nvPr/>
                  </p:nvGrpSpPr>
                  <p:grpSpPr>
                    <a:xfrm>
                      <a:off x="-2108711" y="3002049"/>
                      <a:ext cx="8585711" cy="1798551"/>
                      <a:chOff x="-965711" y="1554249"/>
                      <a:chExt cx="8585711" cy="1798551"/>
                    </a:xfrm>
                  </p:grpSpPr>
                  <p:grpSp>
                    <p:nvGrpSpPr>
                      <p:cNvPr id="8" name="Group 60"/>
                      <p:cNvGrpSpPr/>
                      <p:nvPr/>
                    </p:nvGrpSpPr>
                    <p:grpSpPr>
                      <a:xfrm>
                        <a:off x="-965711" y="1554249"/>
                        <a:ext cx="7823711" cy="1798551"/>
                        <a:chOff x="-965711" y="1097049"/>
                        <a:chExt cx="7823711" cy="1798551"/>
                      </a:xfrm>
                    </p:grpSpPr>
                    <p:grpSp>
                      <p:nvGrpSpPr>
                        <p:cNvPr id="9" name="Group 3"/>
                        <p:cNvGrpSpPr/>
                        <p:nvPr/>
                      </p:nvGrpSpPr>
                      <p:grpSpPr>
                        <a:xfrm>
                          <a:off x="5410200" y="2209800"/>
                          <a:ext cx="1447800" cy="685800"/>
                          <a:chOff x="1752600" y="3352800"/>
                          <a:chExt cx="1219200" cy="534194"/>
                        </a:xfrm>
                      </p:grpSpPr>
                      <p:sp>
                        <p:nvSpPr>
                          <p:cNvPr id="80" name="Rectangle 79"/>
                          <p:cNvSpPr/>
                          <p:nvPr/>
                        </p:nvSpPr>
                        <p:spPr>
                          <a:xfrm>
                            <a:off x="1752600" y="3352800"/>
                            <a:ext cx="1219200" cy="533400"/>
                          </a:xfrm>
                          <a:prstGeom prst="rect">
                            <a:avLst/>
                          </a:prstGeom>
                        </p:spPr>
                        <p:style>
                          <a:lnRef idx="2">
                            <a:schemeClr val="accent6"/>
                          </a:lnRef>
                          <a:fillRef idx="1">
                            <a:schemeClr val="lt1"/>
                          </a:fillRef>
                          <a:effectRef idx="0">
                            <a:schemeClr val="accent6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 sz="2800"/>
                          </a:p>
                        </p:txBody>
                      </p:sp>
                      <p:cxnSp>
                        <p:nvCxnSpPr>
                          <p:cNvPr id="81" name="Straight Connector 80"/>
                          <p:cNvCxnSpPr/>
                          <p:nvPr/>
                        </p:nvCxnSpPr>
                        <p:spPr>
                          <a:xfrm rot="5400000">
                            <a:off x="2324100" y="3619500"/>
                            <a:ext cx="533400" cy="1588"/>
                          </a:xfrm>
                          <a:prstGeom prst="line">
                            <a:avLst/>
                          </a:prstGeom>
                        </p:spPr>
                        <p:style>
                          <a:lnRef idx="1">
                            <a:schemeClr val="dk1"/>
                          </a:lnRef>
                          <a:fillRef idx="0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82" name="Straight Connector 81"/>
                          <p:cNvCxnSpPr/>
                          <p:nvPr/>
                        </p:nvCxnSpPr>
                        <p:spPr>
                          <a:xfrm rot="5400000">
                            <a:off x="2514600" y="3429000"/>
                            <a:ext cx="533400" cy="381000"/>
                          </a:xfrm>
                          <a:prstGeom prst="line">
                            <a:avLst/>
                          </a:prstGeom>
                        </p:spPr>
                        <p:style>
                          <a:lnRef idx="1">
                            <a:schemeClr val="dk1"/>
                          </a:lnRef>
                          <a:fillRef idx="0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68" name="TextBox 67"/>
                        <p:cNvSpPr txBox="1"/>
                        <p:nvPr/>
                      </p:nvSpPr>
                      <p:spPr>
                        <a:xfrm>
                          <a:off x="-965711" y="1097049"/>
                          <a:ext cx="868972" cy="52322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sz="2800" dirty="0" err="1" smtClean="0"/>
                            <a:t>awal</a:t>
                          </a:r>
                          <a:endParaRPr lang="en-US" sz="2800" dirty="0"/>
                        </a:p>
                      </p:txBody>
                    </p:sp>
                    <p:grpSp>
                      <p:nvGrpSpPr>
                        <p:cNvPr id="10" name="Group 46"/>
                        <p:cNvGrpSpPr/>
                        <p:nvPr/>
                      </p:nvGrpSpPr>
                      <p:grpSpPr>
                        <a:xfrm>
                          <a:off x="1143000" y="2209800"/>
                          <a:ext cx="3581400" cy="684781"/>
                          <a:chOff x="3505200" y="2362200"/>
                          <a:chExt cx="3581400" cy="684781"/>
                        </a:xfrm>
                      </p:grpSpPr>
                      <p:sp>
                        <p:nvSpPr>
                          <p:cNvPr id="76" name="Rectangle 75"/>
                          <p:cNvSpPr/>
                          <p:nvPr/>
                        </p:nvSpPr>
                        <p:spPr>
                          <a:xfrm>
                            <a:off x="5638800" y="2362200"/>
                            <a:ext cx="1447800" cy="684781"/>
                          </a:xfrm>
                          <a:prstGeom prst="rect">
                            <a:avLst/>
                          </a:prstGeom>
                        </p:spPr>
                        <p:style>
                          <a:lnRef idx="2">
                            <a:schemeClr val="accent6"/>
                          </a:lnRef>
                          <a:fillRef idx="1">
                            <a:schemeClr val="lt1"/>
                          </a:fillRef>
                          <a:effectRef idx="0">
                            <a:schemeClr val="accent6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 sz="2800"/>
                          </a:p>
                        </p:txBody>
                      </p:sp>
                      <p:cxnSp>
                        <p:nvCxnSpPr>
                          <p:cNvPr id="77" name="Straight Connector 76"/>
                          <p:cNvCxnSpPr/>
                          <p:nvPr/>
                        </p:nvCxnSpPr>
                        <p:spPr>
                          <a:xfrm rot="5400000">
                            <a:off x="6287952" y="2703648"/>
                            <a:ext cx="684781" cy="1886"/>
                          </a:xfrm>
                          <a:prstGeom prst="line">
                            <a:avLst/>
                          </a:prstGeom>
                        </p:spPr>
                        <p:style>
                          <a:lnRef idx="1">
                            <a:schemeClr val="dk1"/>
                          </a:lnRef>
                          <a:fillRef idx="0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78" name="Rectangle 77"/>
                          <p:cNvSpPr/>
                          <p:nvPr/>
                        </p:nvSpPr>
                        <p:spPr>
                          <a:xfrm>
                            <a:off x="3505200" y="2362200"/>
                            <a:ext cx="1447800" cy="684781"/>
                          </a:xfrm>
                          <a:prstGeom prst="rect">
                            <a:avLst/>
                          </a:prstGeom>
                        </p:spPr>
                        <p:style>
                          <a:lnRef idx="2">
                            <a:schemeClr val="accent6"/>
                          </a:lnRef>
                          <a:fillRef idx="1">
                            <a:schemeClr val="lt1"/>
                          </a:fillRef>
                          <a:effectRef idx="0">
                            <a:schemeClr val="accent6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 sz="2800"/>
                          </a:p>
                        </p:txBody>
                      </p:sp>
                      <p:cxnSp>
                        <p:nvCxnSpPr>
                          <p:cNvPr id="79" name="Straight Connector 78"/>
                          <p:cNvCxnSpPr/>
                          <p:nvPr/>
                        </p:nvCxnSpPr>
                        <p:spPr>
                          <a:xfrm rot="5400000">
                            <a:off x="4154352" y="2703648"/>
                            <a:ext cx="684781" cy="1886"/>
                          </a:xfrm>
                          <a:prstGeom prst="line">
                            <a:avLst/>
                          </a:prstGeom>
                        </p:spPr>
                        <p:style>
                          <a:lnRef idx="1">
                            <a:schemeClr val="dk1"/>
                          </a:lnRef>
                          <a:fillRef idx="0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71" name="Straight Arrow Connector 14"/>
                        <p:cNvCxnSpPr/>
                        <p:nvPr/>
                      </p:nvCxnSpPr>
                      <p:spPr>
                        <a:xfrm>
                          <a:off x="4495800" y="2514600"/>
                          <a:ext cx="914400" cy="1588"/>
                        </a:xfrm>
                        <a:prstGeom prst="straightConnector1">
                          <a:avLst/>
                        </a:prstGeom>
                        <a:ln>
                          <a:tailEnd type="arrow"/>
                        </a:ln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72" name="TextBox 71"/>
                        <p:cNvSpPr txBox="1"/>
                        <p:nvPr/>
                      </p:nvSpPr>
                      <p:spPr>
                        <a:xfrm>
                          <a:off x="3581400" y="2286000"/>
                          <a:ext cx="533400" cy="52322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sz="2800" dirty="0" smtClean="0"/>
                            <a:t>2</a:t>
                          </a:r>
                          <a:endParaRPr lang="en-US" sz="2800" dirty="0"/>
                        </a:p>
                      </p:txBody>
                    </p:sp>
                    <p:sp>
                      <p:nvSpPr>
                        <p:cNvPr id="73" name="TextBox 16"/>
                        <p:cNvSpPr txBox="1"/>
                        <p:nvPr/>
                      </p:nvSpPr>
                      <p:spPr>
                        <a:xfrm>
                          <a:off x="5638800" y="2286000"/>
                          <a:ext cx="533400" cy="52322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sz="2800" dirty="0" smtClean="0"/>
                            <a:t>5</a:t>
                          </a:r>
                          <a:endParaRPr lang="en-US" sz="2800" dirty="0"/>
                        </a:p>
                      </p:txBody>
                    </p:sp>
                    <p:sp>
                      <p:nvSpPr>
                        <p:cNvPr id="74" name="TextBox 73"/>
                        <p:cNvSpPr txBox="1"/>
                        <p:nvPr/>
                      </p:nvSpPr>
                      <p:spPr>
                        <a:xfrm>
                          <a:off x="1447800" y="2286000"/>
                          <a:ext cx="533400" cy="52322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sz="2800" dirty="0" smtClean="0"/>
                            <a:t>4</a:t>
                          </a:r>
                          <a:endParaRPr lang="en-US" sz="2800" dirty="0"/>
                        </a:p>
                      </p:txBody>
                    </p:sp>
                    <p:sp>
                      <p:nvSpPr>
                        <p:cNvPr id="75" name="TextBox 74"/>
                        <p:cNvSpPr txBox="1"/>
                        <p:nvPr/>
                      </p:nvSpPr>
                      <p:spPr>
                        <a:xfrm>
                          <a:off x="4038600" y="1371600"/>
                          <a:ext cx="1447800" cy="52322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sz="2800" dirty="0" err="1" smtClean="0"/>
                            <a:t>phapus</a:t>
                          </a:r>
                          <a:endParaRPr lang="en-US" sz="2800" dirty="0"/>
                        </a:p>
                      </p:txBody>
                    </p:sp>
                  </p:grpSp>
                  <p:sp>
                    <p:nvSpPr>
                      <p:cNvPr id="62" name="TextBox 9"/>
                      <p:cNvSpPr txBox="1"/>
                      <p:nvPr/>
                    </p:nvSpPr>
                    <p:spPr>
                      <a:xfrm>
                        <a:off x="6553200" y="1828800"/>
                        <a:ext cx="10668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err="1" smtClean="0"/>
                          <a:t>akhir</a:t>
                        </a:r>
                        <a:endParaRPr lang="en-US" sz="2800" dirty="0"/>
                      </a:p>
                    </p:txBody>
                  </p:sp>
                  <p:cxnSp>
                    <p:nvCxnSpPr>
                      <p:cNvPr id="64" name="Shape 63"/>
                      <p:cNvCxnSpPr>
                        <a:endCxn id="80" idx="0"/>
                      </p:cNvCxnSpPr>
                      <p:nvPr/>
                    </p:nvCxnSpPr>
                    <p:spPr>
                      <a:xfrm rot="10800000" flipV="1">
                        <a:off x="6134100" y="2121188"/>
                        <a:ext cx="419100" cy="545812"/>
                      </a:xfrm>
                      <a:prstGeom prst="bentConnector2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56" name="Straight Arrow Connector 55"/>
                    <p:cNvCxnSpPr/>
                    <p:nvPr/>
                  </p:nvCxnSpPr>
                  <p:spPr>
                    <a:xfrm>
                      <a:off x="1219200" y="4419600"/>
                      <a:ext cx="914400" cy="1588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" name="Group 43"/>
                  <p:cNvGrpSpPr/>
                  <p:nvPr/>
                </p:nvGrpSpPr>
                <p:grpSpPr>
                  <a:xfrm>
                    <a:off x="304800" y="4114800"/>
                    <a:ext cx="1447800" cy="684781"/>
                    <a:chOff x="304800" y="4114800"/>
                    <a:chExt cx="1447800" cy="684781"/>
                  </a:xfrm>
                </p:grpSpPr>
                <p:sp>
                  <p:nvSpPr>
                    <p:cNvPr id="52" name="Rectangle 51"/>
                    <p:cNvSpPr/>
                    <p:nvPr/>
                  </p:nvSpPr>
                  <p:spPr>
                    <a:xfrm>
                      <a:off x="304800" y="4114800"/>
                      <a:ext cx="1447800" cy="684781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2800"/>
                    </a:p>
                  </p:txBody>
                </p:sp>
                <p:cxnSp>
                  <p:nvCxnSpPr>
                    <p:cNvPr id="53" name="Straight Connector 52"/>
                    <p:cNvCxnSpPr/>
                    <p:nvPr/>
                  </p:nvCxnSpPr>
                  <p:spPr>
                    <a:xfrm rot="5400000">
                      <a:off x="953952" y="4456248"/>
                      <a:ext cx="684781" cy="188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4" name="TextBox 53"/>
                    <p:cNvSpPr txBox="1"/>
                    <p:nvPr/>
                  </p:nvSpPr>
                  <p:spPr>
                    <a:xfrm>
                      <a:off x="609600" y="4191000"/>
                      <a:ext cx="533400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p:txBody>
                </p:sp>
              </p:grpSp>
            </p:grpSp>
            <p:cxnSp>
              <p:nvCxnSpPr>
                <p:cNvPr id="49" name="Straight Arrow Connector 48"/>
                <p:cNvCxnSpPr/>
                <p:nvPr/>
              </p:nvCxnSpPr>
              <p:spPr>
                <a:xfrm>
                  <a:off x="1600200" y="4800600"/>
                  <a:ext cx="91440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6" name="TextBox 45"/>
              <p:cNvSpPr txBox="1"/>
              <p:nvPr/>
            </p:nvSpPr>
            <p:spPr>
              <a:xfrm>
                <a:off x="5410200" y="1820947"/>
                <a:ext cx="2743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/>
                  <a:t>posisihapus</a:t>
                </a:r>
                <a:r>
                  <a:rPr lang="en-US" sz="2800" dirty="0" smtClean="0"/>
                  <a:t>=3</a:t>
                </a:r>
                <a:endParaRPr lang="en-US" sz="2800" dirty="0"/>
              </a:p>
            </p:txBody>
          </p:sp>
          <p:cxnSp>
            <p:nvCxnSpPr>
              <p:cNvPr id="47" name="Shape 46"/>
              <p:cNvCxnSpPr>
                <a:stCxn id="75" idx="1"/>
              </p:cNvCxnSpPr>
              <p:nvPr/>
            </p:nvCxnSpPr>
            <p:spPr>
              <a:xfrm rot="10800000" flipV="1">
                <a:off x="5181607" y="2471410"/>
                <a:ext cx="228594" cy="576588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7" name="Straight Arrow Connector 86"/>
            <p:cNvCxnSpPr/>
            <p:nvPr/>
          </p:nvCxnSpPr>
          <p:spPr>
            <a:xfrm rot="5400000">
              <a:off x="571171" y="4881872"/>
              <a:ext cx="620578" cy="85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4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502650" cy="99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cxnSp>
        <p:nvCxnSpPr>
          <p:cNvPr id="93" name="Shape 92"/>
          <p:cNvCxnSpPr>
            <a:stCxn id="84" idx="1"/>
          </p:cNvCxnSpPr>
          <p:nvPr/>
        </p:nvCxnSpPr>
        <p:spPr>
          <a:xfrm rot="10800000" flipV="1">
            <a:off x="1376374" y="3633458"/>
            <a:ext cx="1327133" cy="856566"/>
          </a:xfrm>
          <a:prstGeom prst="bentConnector3">
            <a:avLst>
              <a:gd name="adj1" fmla="val 100008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Content Placeholder 2"/>
          <p:cNvSpPr txBox="1">
            <a:spLocks/>
          </p:cNvSpPr>
          <p:nvPr/>
        </p:nvSpPr>
        <p:spPr>
          <a:xfrm>
            <a:off x="609600" y="1500174"/>
            <a:ext cx="8886952" cy="1714512"/>
          </a:xfrm>
          <a:prstGeom prst="rect">
            <a:avLst/>
          </a:prstGeom>
        </p:spPr>
        <p:txBody>
          <a:bodyPr vert="horz" lIns="91419" tIns="45709" rIns="91419" bIns="45709">
            <a:normAutofit fontScale="92500" lnSpcReduction="20000"/>
          </a:bodyPr>
          <a:lstStyle/>
          <a:p>
            <a:pPr marL="0" marR="0" lvl="2" indent="0" algn="just" defTabSz="914400" rtl="0" eaLnBrk="1" fontAlgn="auto" latinLnBrk="0" hangingPunct="1"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Karena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sambungan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sebelum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dihapus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harus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terhubung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berikutnya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dihapus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harus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pointer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bantuan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(bantu) yang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menunjuk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sebelum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dihapus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85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Rectangle 200"/>
          <p:cNvSpPr/>
          <p:nvPr/>
        </p:nvSpPr>
        <p:spPr>
          <a:xfrm>
            <a:off x="4810124" y="3834474"/>
            <a:ext cx="2063750" cy="91440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9" tIns="45709" rIns="91419" bIns="45709" rtlCol="0" anchor="ctr"/>
          <a:lstStyle/>
          <a:p>
            <a:pPr algn="ctr"/>
            <a:endParaRPr lang="en-US"/>
          </a:p>
        </p:txBody>
      </p:sp>
      <p:sp>
        <p:nvSpPr>
          <p:cNvPr id="210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502650" cy="99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91" name="Group 90"/>
          <p:cNvGrpSpPr/>
          <p:nvPr/>
        </p:nvGrpSpPr>
        <p:grpSpPr>
          <a:xfrm>
            <a:off x="412751" y="2905780"/>
            <a:ext cx="9328150" cy="1728457"/>
            <a:chOff x="412751" y="1504358"/>
            <a:chExt cx="9328150" cy="1728457"/>
          </a:xfrm>
        </p:grpSpPr>
        <p:cxnSp>
          <p:nvCxnSpPr>
            <p:cNvPr id="83" name="Shape 82"/>
            <p:cNvCxnSpPr/>
            <p:nvPr/>
          </p:nvCxnSpPr>
          <p:spPr>
            <a:xfrm rot="10800000" flipV="1">
              <a:off x="1238251" y="2172708"/>
              <a:ext cx="619125" cy="484453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89" name="Group 88"/>
            <p:cNvGrpSpPr/>
            <p:nvPr/>
          </p:nvGrpSpPr>
          <p:grpSpPr>
            <a:xfrm>
              <a:off x="412751" y="1504358"/>
              <a:ext cx="9328150" cy="1728457"/>
              <a:chOff x="412751" y="1504358"/>
              <a:chExt cx="9328150" cy="1728457"/>
            </a:xfrm>
          </p:grpSpPr>
          <p:grpSp>
            <p:nvGrpSpPr>
              <p:cNvPr id="18" name="Group 7"/>
              <p:cNvGrpSpPr/>
              <p:nvPr/>
            </p:nvGrpSpPr>
            <p:grpSpPr>
              <a:xfrm>
                <a:off x="1816101" y="1880139"/>
                <a:ext cx="7924800" cy="1352676"/>
                <a:chOff x="304800" y="1828800"/>
                <a:chExt cx="7315200" cy="1524000"/>
              </a:xfrm>
            </p:grpSpPr>
            <p:grpSp>
              <p:nvGrpSpPr>
                <p:cNvPr id="19" name="Group 60"/>
                <p:cNvGrpSpPr/>
                <p:nvPr/>
              </p:nvGrpSpPr>
              <p:grpSpPr>
                <a:xfrm>
                  <a:off x="304800" y="1828800"/>
                  <a:ext cx="6553200" cy="1524000"/>
                  <a:chOff x="304800" y="1371600"/>
                  <a:chExt cx="6553200" cy="1524000"/>
                </a:xfrm>
              </p:grpSpPr>
              <p:grpSp>
                <p:nvGrpSpPr>
                  <p:cNvPr id="20" name="Group 3"/>
                  <p:cNvGrpSpPr/>
                  <p:nvPr/>
                </p:nvGrpSpPr>
                <p:grpSpPr>
                  <a:xfrm>
                    <a:off x="5410200" y="2209800"/>
                    <a:ext cx="1447800" cy="685800"/>
                    <a:chOff x="1752600" y="3352800"/>
                    <a:chExt cx="1219200" cy="534194"/>
                  </a:xfrm>
                </p:grpSpPr>
                <p:sp>
                  <p:nvSpPr>
                    <p:cNvPr id="80" name="Rectangle 79"/>
                    <p:cNvSpPr/>
                    <p:nvPr/>
                  </p:nvSpPr>
                  <p:spPr>
                    <a:xfrm>
                      <a:off x="1752600" y="3352800"/>
                      <a:ext cx="1219200" cy="533400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81" name="Straight Connector 80"/>
                    <p:cNvCxnSpPr/>
                    <p:nvPr/>
                  </p:nvCxnSpPr>
                  <p:spPr>
                    <a:xfrm rot="5400000">
                      <a:off x="2324100" y="3619500"/>
                      <a:ext cx="533400" cy="1588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" name="Straight Connector 81"/>
                    <p:cNvCxnSpPr/>
                    <p:nvPr/>
                  </p:nvCxnSpPr>
                  <p:spPr>
                    <a:xfrm rot="5400000">
                      <a:off x="2514600" y="3429000"/>
                      <a:ext cx="533400" cy="38100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68" name="TextBox 67"/>
                  <p:cNvSpPr txBox="1"/>
                  <p:nvPr/>
                </p:nvSpPr>
                <p:spPr>
                  <a:xfrm>
                    <a:off x="304800" y="1371600"/>
                    <a:ext cx="1066800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 err="1" smtClean="0"/>
                      <a:t>awal</a:t>
                    </a:r>
                    <a:endParaRPr lang="en-US" sz="2800" dirty="0"/>
                  </a:p>
                </p:txBody>
              </p:sp>
              <p:grpSp>
                <p:nvGrpSpPr>
                  <p:cNvPr id="21" name="Group 46"/>
                  <p:cNvGrpSpPr/>
                  <p:nvPr/>
                </p:nvGrpSpPr>
                <p:grpSpPr>
                  <a:xfrm>
                    <a:off x="1143000" y="2209800"/>
                    <a:ext cx="3581400" cy="684781"/>
                    <a:chOff x="3505200" y="2362200"/>
                    <a:chExt cx="3581400" cy="684781"/>
                  </a:xfrm>
                </p:grpSpPr>
                <p:sp>
                  <p:nvSpPr>
                    <p:cNvPr id="78" name="Rectangle 77"/>
                    <p:cNvSpPr/>
                    <p:nvPr/>
                  </p:nvSpPr>
                  <p:spPr>
                    <a:xfrm>
                      <a:off x="3505200" y="2362200"/>
                      <a:ext cx="1447800" cy="684781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6" name="Rectangle 75"/>
                    <p:cNvSpPr/>
                    <p:nvPr/>
                  </p:nvSpPr>
                  <p:spPr>
                    <a:xfrm>
                      <a:off x="5638800" y="2362200"/>
                      <a:ext cx="1447800" cy="684781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77" name="Straight Connector 76"/>
                    <p:cNvCxnSpPr/>
                    <p:nvPr/>
                  </p:nvCxnSpPr>
                  <p:spPr>
                    <a:xfrm rot="5400000">
                      <a:off x="6287952" y="2703648"/>
                      <a:ext cx="684781" cy="188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" name="Straight Connector 78"/>
                    <p:cNvCxnSpPr/>
                    <p:nvPr/>
                  </p:nvCxnSpPr>
                  <p:spPr>
                    <a:xfrm rot="5400000">
                      <a:off x="4154352" y="2703648"/>
                      <a:ext cx="684781" cy="188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71" name="Straight Arrow Connector 14"/>
                  <p:cNvCxnSpPr/>
                  <p:nvPr/>
                </p:nvCxnSpPr>
                <p:spPr>
                  <a:xfrm>
                    <a:off x="4495800" y="2514600"/>
                    <a:ext cx="9144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2" name="TextBox 71"/>
                  <p:cNvSpPr txBox="1"/>
                  <p:nvPr/>
                </p:nvSpPr>
                <p:spPr>
                  <a:xfrm>
                    <a:off x="3581400" y="2286000"/>
                    <a:ext cx="53340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 smtClean="0"/>
                      <a:t>2</a:t>
                    </a:r>
                    <a:endParaRPr lang="en-US" sz="2800" dirty="0"/>
                  </a:p>
                </p:txBody>
              </p:sp>
              <p:sp>
                <p:nvSpPr>
                  <p:cNvPr id="73" name="TextBox 16"/>
                  <p:cNvSpPr txBox="1"/>
                  <p:nvPr/>
                </p:nvSpPr>
                <p:spPr>
                  <a:xfrm>
                    <a:off x="5638800" y="2286000"/>
                    <a:ext cx="53340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 smtClean="0"/>
                      <a:t>5</a:t>
                    </a:r>
                    <a:endParaRPr lang="en-US" sz="2800" dirty="0"/>
                  </a:p>
                </p:txBody>
              </p:sp>
              <p:sp>
                <p:nvSpPr>
                  <p:cNvPr id="74" name="TextBox 73"/>
                  <p:cNvSpPr txBox="1"/>
                  <p:nvPr/>
                </p:nvSpPr>
                <p:spPr>
                  <a:xfrm>
                    <a:off x="1447800" y="2286000"/>
                    <a:ext cx="53340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 smtClean="0"/>
                      <a:t>4</a:t>
                    </a:r>
                    <a:endParaRPr lang="en-US" sz="2800" dirty="0"/>
                  </a:p>
                </p:txBody>
              </p:sp>
              <p:sp>
                <p:nvSpPr>
                  <p:cNvPr id="75" name="TextBox 74"/>
                  <p:cNvSpPr txBox="1"/>
                  <p:nvPr/>
                </p:nvSpPr>
                <p:spPr>
                  <a:xfrm>
                    <a:off x="4038600" y="1371600"/>
                    <a:ext cx="1447800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 err="1" smtClean="0"/>
                      <a:t>phapus</a:t>
                    </a:r>
                    <a:endParaRPr lang="en-US" sz="2800" dirty="0"/>
                  </a:p>
                </p:txBody>
              </p:sp>
            </p:grpSp>
            <p:sp>
              <p:nvSpPr>
                <p:cNvPr id="62" name="TextBox 9"/>
                <p:cNvSpPr txBox="1"/>
                <p:nvPr/>
              </p:nvSpPr>
              <p:spPr>
                <a:xfrm>
                  <a:off x="6553200" y="1828800"/>
                  <a:ext cx="10668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err="1" smtClean="0"/>
                    <a:t>akhir</a:t>
                  </a:r>
                  <a:endParaRPr lang="en-US" sz="2800" dirty="0"/>
                </a:p>
              </p:txBody>
            </p:sp>
            <p:cxnSp>
              <p:nvCxnSpPr>
                <p:cNvPr id="64" name="Shape 63"/>
                <p:cNvCxnSpPr>
                  <a:endCxn id="80" idx="0"/>
                </p:cNvCxnSpPr>
                <p:nvPr/>
              </p:nvCxnSpPr>
              <p:spPr>
                <a:xfrm rot="10800000" flipV="1">
                  <a:off x="6134100" y="2121188"/>
                  <a:ext cx="419100" cy="545812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2" name="Rectangle 51"/>
              <p:cNvSpPr/>
              <p:nvPr/>
            </p:nvSpPr>
            <p:spPr>
              <a:xfrm>
                <a:off x="412751" y="2624111"/>
                <a:ext cx="1568450" cy="6078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3" name="Straight Connector 52"/>
              <p:cNvCxnSpPr/>
              <p:nvPr/>
            </p:nvCxnSpPr>
            <p:spPr>
              <a:xfrm rot="5400000">
                <a:off x="1183022" y="2926990"/>
                <a:ext cx="607800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4" name="TextBox 53"/>
              <p:cNvSpPr txBox="1"/>
              <p:nvPr/>
            </p:nvSpPr>
            <p:spPr>
              <a:xfrm>
                <a:off x="742951" y="2691745"/>
                <a:ext cx="577850" cy="464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5861051" y="1504358"/>
                <a:ext cx="2971800" cy="519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/>
                  <a:t>posisihapus</a:t>
                </a:r>
                <a:r>
                  <a:rPr lang="en-US" sz="2800" dirty="0" smtClean="0"/>
                  <a:t>=3</a:t>
                </a:r>
                <a:endParaRPr lang="en-US" sz="2800" dirty="0"/>
              </a:p>
            </p:txBody>
          </p:sp>
          <p:cxnSp>
            <p:nvCxnSpPr>
              <p:cNvPr id="47" name="Shape 46"/>
              <p:cNvCxnSpPr>
                <a:stCxn id="75" idx="1"/>
              </p:cNvCxnSpPr>
              <p:nvPr/>
            </p:nvCxnSpPr>
            <p:spPr>
              <a:xfrm rot="10800000" flipV="1">
                <a:off x="5613405" y="2139657"/>
                <a:ext cx="247647" cy="484450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4" name="TextBox 83"/>
              <p:cNvSpPr txBox="1"/>
              <p:nvPr/>
            </p:nvSpPr>
            <p:spPr>
              <a:xfrm>
                <a:off x="2971801" y="1631637"/>
                <a:ext cx="1320800" cy="519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bantu</a:t>
                </a:r>
                <a:endParaRPr lang="en-US" sz="2800" dirty="0"/>
              </a:p>
            </p:txBody>
          </p:sp>
          <p:cxnSp>
            <p:nvCxnSpPr>
              <p:cNvPr id="88" name="Straight Arrow Connector 87"/>
              <p:cNvCxnSpPr>
                <a:stCxn id="84" idx="2"/>
              </p:cNvCxnSpPr>
              <p:nvPr/>
            </p:nvCxnSpPr>
            <p:spPr>
              <a:xfrm rot="5400000">
                <a:off x="3383688" y="2398335"/>
                <a:ext cx="496176" cy="85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1733551" y="2894646"/>
              <a:ext cx="990600" cy="140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0" name="Group 89"/>
          <p:cNvGrpSpPr/>
          <p:nvPr/>
        </p:nvGrpSpPr>
        <p:grpSpPr>
          <a:xfrm>
            <a:off x="4127501" y="4505838"/>
            <a:ext cx="3219450" cy="407212"/>
            <a:chOff x="4127501" y="4720152"/>
            <a:chExt cx="3219450" cy="407212"/>
          </a:xfrm>
        </p:grpSpPr>
        <p:cxnSp>
          <p:nvCxnSpPr>
            <p:cNvPr id="101" name="Straight Connector 100"/>
            <p:cNvCxnSpPr/>
            <p:nvPr/>
          </p:nvCxnSpPr>
          <p:spPr>
            <a:xfrm rot="5400000">
              <a:off x="4502450" y="4922898"/>
              <a:ext cx="405803" cy="1720"/>
            </a:xfrm>
            <a:prstGeom prst="line">
              <a:avLst/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4705351" y="5125955"/>
              <a:ext cx="2228850" cy="1409"/>
            </a:xfrm>
            <a:prstGeom prst="line">
              <a:avLst/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5400000" flipH="1" flipV="1">
              <a:off x="6732082" y="4922976"/>
              <a:ext cx="405098" cy="860"/>
            </a:xfrm>
            <a:prstGeom prst="line">
              <a:avLst/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/>
            <p:nvPr/>
          </p:nvCxnSpPr>
          <p:spPr>
            <a:xfrm>
              <a:off x="6934201" y="4720152"/>
              <a:ext cx="412750" cy="1409"/>
            </a:xfrm>
            <a:prstGeom prst="straightConnector1">
              <a:avLst/>
            </a:prstGeom>
            <a:ln w="28575">
              <a:solidFill>
                <a:srgbClr val="0000CC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>
              <a:off x="4127501" y="4725266"/>
              <a:ext cx="577850" cy="1588"/>
            </a:xfrm>
            <a:prstGeom prst="line">
              <a:avLst/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56" name="Straight Arrow Connector 55"/>
          <p:cNvCxnSpPr/>
          <p:nvPr/>
        </p:nvCxnSpPr>
        <p:spPr>
          <a:xfrm>
            <a:off x="4044951" y="4348536"/>
            <a:ext cx="990600" cy="14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3381364" y="4929198"/>
            <a:ext cx="5500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</a:rPr>
              <a:t>bantu↑.next</a:t>
            </a:r>
            <a:r>
              <a:rPr lang="en-US" sz="2800" b="1" dirty="0" smtClean="0">
                <a:solidFill>
                  <a:srgbClr val="0000CC"/>
                </a:solidFill>
              </a:rPr>
              <a:t>  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  </a:t>
            </a:r>
            <a:r>
              <a:rPr lang="en-US" sz="2800" b="1" dirty="0" err="1" smtClean="0">
                <a:solidFill>
                  <a:srgbClr val="0000CC"/>
                </a:solidFill>
                <a:sym typeface="Wingdings" pitchFamily="2" charset="2"/>
              </a:rPr>
              <a:t>phapus</a:t>
            </a:r>
            <a:r>
              <a:rPr lang="en-US" sz="2800" b="1" dirty="0" err="1" smtClean="0">
                <a:solidFill>
                  <a:srgbClr val="0000CC"/>
                </a:solidFill>
              </a:rPr>
              <a:t>↑.next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 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390888" y="5334672"/>
            <a:ext cx="2705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dealloc</a:t>
            </a:r>
            <a:r>
              <a:rPr lang="en-US" sz="2800" b="1" dirty="0" smtClean="0">
                <a:solidFill>
                  <a:srgbClr val="FF0000"/>
                </a:solidFill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5" name="Content Placeholder 2"/>
          <p:cNvSpPr txBox="1">
            <a:spLocks/>
          </p:cNvSpPr>
          <p:nvPr/>
        </p:nvSpPr>
        <p:spPr>
          <a:xfrm>
            <a:off x="609600" y="1428736"/>
            <a:ext cx="8886952" cy="1000132"/>
          </a:xfrm>
          <a:prstGeom prst="rect">
            <a:avLst/>
          </a:prstGeom>
        </p:spPr>
        <p:txBody>
          <a:bodyPr vert="horz" lIns="91419" tIns="45709" rIns="91419" bIns="45709">
            <a:normAutofit fontScale="92500"/>
          </a:bodyPr>
          <a:lstStyle/>
          <a:p>
            <a:pPr marL="0" marR="0" lvl="2" indent="0" algn="just" defTabSz="914400" rtl="0" eaLnBrk="1" fontAlgn="auto" latinLnBrk="0" hangingPunct="1"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Hubungkan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sambungan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ditunjuk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pointer bantu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tetangganya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phapus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87" name="Content Placeholder 2"/>
          <p:cNvSpPr txBox="1">
            <a:spLocks/>
          </p:cNvSpPr>
          <p:nvPr/>
        </p:nvSpPr>
        <p:spPr>
          <a:xfrm>
            <a:off x="595282" y="2285992"/>
            <a:ext cx="8886952" cy="571504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0" algn="just" defTabSz="914400" rtl="0" eaLnBrk="1" fontAlgn="auto" latinLnBrk="0" hangingPunct="1"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Hapus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ditunjuk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pointer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phapus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" grpId="0" animBg="1"/>
      <p:bldP spid="92" grpId="0"/>
      <p:bldP spid="94" grpId="0"/>
      <p:bldP spid="85" grpId="0" build="p"/>
      <p:bldP spid="8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1"/>
          <p:cNvSpPr txBox="1">
            <a:spLocks/>
          </p:cNvSpPr>
          <p:nvPr/>
        </p:nvSpPr>
        <p:spPr>
          <a:xfrm>
            <a:off x="660400" y="381000"/>
            <a:ext cx="8502650" cy="990600"/>
          </a:xfrm>
          <a:prstGeom prst="rect">
            <a:avLst/>
          </a:prstGeom>
        </p:spPr>
        <p:txBody>
          <a:bodyPr vert="horz" lIns="91419" tIns="45709" rIns="91419" bIns="45709" anchor="ctr">
            <a:normAutofit fontScale="82500" lnSpcReduction="10000"/>
          </a:bodyPr>
          <a:lstStyle/>
          <a:p>
            <a:pPr>
              <a:spcBef>
                <a:spcPct val="0"/>
              </a:spcBef>
            </a:pPr>
            <a:r>
              <a:rPr lang="en-US" sz="44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Penghapusan</a:t>
            </a:r>
            <a:r>
              <a:rPr lang="en-US" sz="4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</a:t>
            </a:r>
            <a:r>
              <a:rPr lang="en-US" sz="4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Tengah (</a:t>
            </a:r>
            <a:r>
              <a:rPr lang="en-US" sz="44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lanjutan</a:t>
            </a:r>
            <a:r>
              <a:rPr lang="en-US" sz="4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</a:t>
            </a:r>
            <a:endParaRPr lang="en-US" sz="4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67" name="Group 3"/>
          <p:cNvGrpSpPr/>
          <p:nvPr/>
        </p:nvGrpSpPr>
        <p:grpSpPr>
          <a:xfrm>
            <a:off x="7672358" y="4451339"/>
            <a:ext cx="1568450" cy="608704"/>
            <a:chOff x="1752600" y="3352800"/>
            <a:chExt cx="1219200" cy="534194"/>
          </a:xfrm>
        </p:grpSpPr>
        <p:sp>
          <p:nvSpPr>
            <p:cNvPr id="93" name="Rectangle 92"/>
            <p:cNvSpPr/>
            <p:nvPr/>
          </p:nvSpPr>
          <p:spPr>
            <a:xfrm>
              <a:off x="1752600" y="3352800"/>
              <a:ext cx="12192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4" name="Straight Connector 93"/>
            <p:cNvCxnSpPr/>
            <p:nvPr/>
          </p:nvCxnSpPr>
          <p:spPr>
            <a:xfrm rot="5400000">
              <a:off x="2324100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>
              <a:off x="251460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3" name="TextBox 16"/>
          <p:cNvSpPr txBox="1"/>
          <p:nvPr/>
        </p:nvSpPr>
        <p:spPr>
          <a:xfrm>
            <a:off x="7920008" y="4518973"/>
            <a:ext cx="577850" cy="464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65" name="TextBox 9"/>
          <p:cNvSpPr txBox="1"/>
          <p:nvPr/>
        </p:nvSpPr>
        <p:spPr>
          <a:xfrm>
            <a:off x="8910608" y="3707367"/>
            <a:ext cx="1155700" cy="51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akhir</a:t>
            </a:r>
            <a:endParaRPr lang="en-US" sz="2800" dirty="0"/>
          </a:p>
        </p:txBody>
      </p:sp>
      <p:cxnSp>
        <p:nvCxnSpPr>
          <p:cNvPr id="66" name="Shape 65"/>
          <p:cNvCxnSpPr>
            <a:endCxn id="93" idx="0"/>
          </p:cNvCxnSpPr>
          <p:nvPr/>
        </p:nvCxnSpPr>
        <p:spPr>
          <a:xfrm rot="10800000" flipV="1">
            <a:off x="8456583" y="3966886"/>
            <a:ext cx="454025" cy="48445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5400000">
            <a:off x="4827857" y="5081922"/>
            <a:ext cx="405803" cy="172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5030758" y="5284979"/>
            <a:ext cx="2228850" cy="140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5400000" flipH="1" flipV="1">
            <a:off x="7057489" y="5082000"/>
            <a:ext cx="405098" cy="86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7259608" y="4879176"/>
            <a:ext cx="412750" cy="14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5" name="Group 104"/>
          <p:cNvGrpSpPr/>
          <p:nvPr/>
        </p:nvGrpSpPr>
        <p:grpSpPr>
          <a:xfrm>
            <a:off x="5360958" y="4451339"/>
            <a:ext cx="2311400" cy="607801"/>
            <a:chOff x="5035551" y="5244163"/>
            <a:chExt cx="2311400" cy="607801"/>
          </a:xfrm>
        </p:grpSpPr>
        <p:grpSp>
          <p:nvGrpSpPr>
            <p:cNvPr id="104" name="Group 103"/>
            <p:cNvGrpSpPr/>
            <p:nvPr/>
          </p:nvGrpSpPr>
          <p:grpSpPr>
            <a:xfrm>
              <a:off x="5035551" y="5244163"/>
              <a:ext cx="1568450" cy="607801"/>
              <a:chOff x="5035551" y="5244163"/>
              <a:chExt cx="1568450" cy="607801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5035551" y="5244163"/>
                <a:ext cx="1568450" cy="6078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1" name="Straight Connector 90"/>
              <p:cNvCxnSpPr/>
              <p:nvPr/>
            </p:nvCxnSpPr>
            <p:spPr>
              <a:xfrm rot="5400000">
                <a:off x="5805822" y="5547042"/>
                <a:ext cx="607800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5" name="TextBox 74"/>
              <p:cNvSpPr txBox="1"/>
              <p:nvPr/>
            </p:nvSpPr>
            <p:spPr>
              <a:xfrm>
                <a:off x="5365751" y="5311797"/>
                <a:ext cx="577850" cy="464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2</a:t>
                </a:r>
                <a:endParaRPr lang="en-US" sz="2800" dirty="0"/>
              </a:p>
            </p:txBody>
          </p:sp>
        </p:grpSp>
        <p:cxnSp>
          <p:nvCxnSpPr>
            <p:cNvPr id="70" name="Straight Arrow Connector 14"/>
            <p:cNvCxnSpPr/>
            <p:nvPr/>
          </p:nvCxnSpPr>
          <p:spPr>
            <a:xfrm>
              <a:off x="6356351" y="5514698"/>
              <a:ext cx="990600" cy="140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1" name="TextBox 50"/>
          <p:cNvSpPr txBox="1"/>
          <p:nvPr/>
        </p:nvSpPr>
        <p:spPr>
          <a:xfrm>
            <a:off x="2238356" y="3256514"/>
            <a:ext cx="1285884" cy="540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2238356" y="2888054"/>
            <a:ext cx="2971800" cy="540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posisihapus</a:t>
            </a:r>
            <a:r>
              <a:rPr lang="en-US" sz="2800" dirty="0" smtClean="0"/>
              <a:t>=1</a:t>
            </a:r>
            <a:endParaRPr lang="en-US" sz="2800" dirty="0"/>
          </a:p>
        </p:txBody>
      </p:sp>
      <p:cxnSp>
        <p:nvCxnSpPr>
          <p:cNvPr id="60" name="Shape 59"/>
          <p:cNvCxnSpPr/>
          <p:nvPr/>
        </p:nvCxnSpPr>
        <p:spPr>
          <a:xfrm rot="10800000" flipV="1">
            <a:off x="1738291" y="3526986"/>
            <a:ext cx="428628" cy="90214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hape 63"/>
          <p:cNvCxnSpPr/>
          <p:nvPr/>
        </p:nvCxnSpPr>
        <p:spPr>
          <a:xfrm>
            <a:off x="3552836" y="3500438"/>
            <a:ext cx="428628" cy="97358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2237456" y="2888054"/>
            <a:ext cx="2971800" cy="540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posisihapus</a:t>
            </a:r>
            <a:r>
              <a:rPr lang="en-US" sz="2800" dirty="0" smtClean="0"/>
              <a:t>=2</a:t>
            </a:r>
            <a:endParaRPr lang="en-US" sz="2800" dirty="0"/>
          </a:p>
        </p:txBody>
      </p:sp>
      <p:sp>
        <p:nvSpPr>
          <p:cNvPr id="74" name="TextBox 73"/>
          <p:cNvSpPr txBox="1"/>
          <p:nvPr/>
        </p:nvSpPr>
        <p:spPr>
          <a:xfrm>
            <a:off x="6524636" y="2786058"/>
            <a:ext cx="2971800" cy="540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posisihapus</a:t>
            </a:r>
            <a:r>
              <a:rPr lang="en-US" sz="2800" dirty="0" smtClean="0"/>
              <a:t>=3</a:t>
            </a:r>
            <a:endParaRPr lang="en-US" sz="2800" dirty="0"/>
          </a:p>
        </p:txBody>
      </p:sp>
      <p:sp>
        <p:nvSpPr>
          <p:cNvPr id="76" name="TextBox 75"/>
          <p:cNvSpPr txBox="1"/>
          <p:nvPr/>
        </p:nvSpPr>
        <p:spPr>
          <a:xfrm>
            <a:off x="6524636" y="3143248"/>
            <a:ext cx="1285884" cy="540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cxnSp>
        <p:nvCxnSpPr>
          <p:cNvPr id="77" name="Shape 76"/>
          <p:cNvCxnSpPr/>
          <p:nvPr/>
        </p:nvCxnSpPr>
        <p:spPr>
          <a:xfrm rot="10800000" flipV="1">
            <a:off x="6096008" y="3526987"/>
            <a:ext cx="428628" cy="90214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2238356" y="3372310"/>
            <a:ext cx="1071570" cy="540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bantu</a:t>
            </a:r>
            <a:endParaRPr lang="en-US" sz="2800" dirty="0"/>
          </a:p>
        </p:txBody>
      </p:sp>
      <p:cxnSp>
        <p:nvCxnSpPr>
          <p:cNvPr id="80" name="Shape 79"/>
          <p:cNvCxnSpPr>
            <a:stCxn id="78" idx="1"/>
          </p:cNvCxnSpPr>
          <p:nvPr/>
        </p:nvCxnSpPr>
        <p:spPr>
          <a:xfrm rot="10800000" flipV="1">
            <a:off x="1881166" y="3642783"/>
            <a:ext cx="357190" cy="80109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hape 81"/>
          <p:cNvCxnSpPr>
            <a:stCxn id="78" idx="3"/>
          </p:cNvCxnSpPr>
          <p:nvPr/>
        </p:nvCxnSpPr>
        <p:spPr>
          <a:xfrm>
            <a:off x="3309926" y="3642783"/>
            <a:ext cx="523857" cy="79274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95282" y="1500174"/>
            <a:ext cx="85011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Keadaan</a:t>
            </a:r>
            <a:r>
              <a:rPr lang="en-US" sz="3200" dirty="0" smtClean="0">
                <a:solidFill>
                  <a:srgbClr val="FF0000"/>
                </a:solidFill>
              </a:rPr>
              <a:t> Linked List </a:t>
            </a:r>
            <a:r>
              <a:rPr lang="en-US" sz="3200" dirty="0" err="1" smtClean="0">
                <a:solidFill>
                  <a:srgbClr val="FF0000"/>
                </a:solidFill>
              </a:rPr>
              <a:t>setelah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terjadi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penghapusan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tengah</a:t>
            </a:r>
            <a:r>
              <a:rPr lang="en-US" sz="3200" b="1" dirty="0" smtClean="0">
                <a:solidFill>
                  <a:srgbClr val="FF0000"/>
                </a:solidFill>
              </a:rPr>
              <a:t>(</a:t>
            </a:r>
            <a:r>
              <a:rPr lang="en-US" sz="3200" b="1" dirty="0" err="1" smtClean="0">
                <a:solidFill>
                  <a:srgbClr val="FF0000"/>
                </a:solidFill>
              </a:rPr>
              <a:t>untuk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awal</a:t>
            </a:r>
            <a:r>
              <a:rPr lang="en-US" sz="3200" b="1" dirty="0" smtClean="0">
                <a:solidFill>
                  <a:srgbClr val="FF0000"/>
                </a:solidFill>
              </a:rPr>
              <a:t> ≠ </a:t>
            </a:r>
            <a:r>
              <a:rPr lang="en-US" sz="3200" b="1" dirty="0" err="1" smtClean="0">
                <a:solidFill>
                  <a:srgbClr val="FF0000"/>
                </a:solidFill>
              </a:rPr>
              <a:t>akhir</a:t>
            </a:r>
            <a:r>
              <a:rPr lang="en-US" sz="3200" b="1" dirty="0" smtClean="0">
                <a:solidFill>
                  <a:srgbClr val="FF0000"/>
                </a:solidFill>
              </a:rPr>
              <a:t>) :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pSp>
        <p:nvGrpSpPr>
          <p:cNvPr id="126" name="Group 125"/>
          <p:cNvGrpSpPr/>
          <p:nvPr/>
        </p:nvGrpSpPr>
        <p:grpSpPr>
          <a:xfrm>
            <a:off x="738158" y="3357562"/>
            <a:ext cx="3879850" cy="1701578"/>
            <a:chOff x="738158" y="3357562"/>
            <a:chExt cx="3879850" cy="1701578"/>
          </a:xfrm>
        </p:grpSpPr>
        <p:sp>
          <p:nvSpPr>
            <p:cNvPr id="68" name="TextBox 67"/>
            <p:cNvSpPr txBox="1"/>
            <p:nvPr/>
          </p:nvSpPr>
          <p:spPr>
            <a:xfrm>
              <a:off x="809596" y="3357562"/>
              <a:ext cx="1155700" cy="519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3049558" y="4451339"/>
              <a:ext cx="1568450" cy="6078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Connector 91"/>
            <p:cNvCxnSpPr/>
            <p:nvPr/>
          </p:nvCxnSpPr>
          <p:spPr>
            <a:xfrm rot="5400000">
              <a:off x="3819829" y="4754218"/>
              <a:ext cx="607800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/>
          </p:nvSpPr>
          <p:spPr>
            <a:xfrm>
              <a:off x="3379758" y="4518973"/>
              <a:ext cx="577850" cy="4644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38158" y="4451339"/>
              <a:ext cx="1568450" cy="6078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/>
            <p:cNvCxnSpPr/>
            <p:nvPr/>
          </p:nvCxnSpPr>
          <p:spPr>
            <a:xfrm rot="5400000">
              <a:off x="1508429" y="4754218"/>
              <a:ext cx="607800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1068358" y="4518973"/>
              <a:ext cx="577850" cy="4644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 rot="5400000">
              <a:off x="1108006" y="4149692"/>
              <a:ext cx="552534" cy="634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>
            <a:xfrm>
              <a:off x="2068286" y="4714884"/>
              <a:ext cx="990600" cy="140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8" name="Group 107"/>
          <p:cNvGrpSpPr/>
          <p:nvPr/>
        </p:nvGrpSpPr>
        <p:grpSpPr>
          <a:xfrm>
            <a:off x="679166" y="3387058"/>
            <a:ext cx="6984120" cy="1679371"/>
            <a:chOff x="3826796" y="4786322"/>
            <a:chExt cx="6984120" cy="1679371"/>
          </a:xfrm>
        </p:grpSpPr>
        <p:grpSp>
          <p:nvGrpSpPr>
            <p:cNvPr id="109" name="Group 108"/>
            <p:cNvGrpSpPr/>
            <p:nvPr/>
          </p:nvGrpSpPr>
          <p:grpSpPr>
            <a:xfrm>
              <a:off x="3881430" y="5857892"/>
              <a:ext cx="3879850" cy="607801"/>
              <a:chOff x="412751" y="5244163"/>
              <a:chExt cx="3879850" cy="607801"/>
            </a:xfrm>
          </p:grpSpPr>
          <p:sp>
            <p:nvSpPr>
              <p:cNvPr id="113" name="Rectangle 112"/>
              <p:cNvSpPr/>
              <p:nvPr/>
            </p:nvSpPr>
            <p:spPr>
              <a:xfrm>
                <a:off x="2724151" y="5244163"/>
                <a:ext cx="1568450" cy="6078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4" name="Straight Connector 113"/>
              <p:cNvCxnSpPr/>
              <p:nvPr/>
            </p:nvCxnSpPr>
            <p:spPr>
              <a:xfrm rot="5400000">
                <a:off x="3494422" y="5547042"/>
                <a:ext cx="607800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6" name="TextBox 115"/>
              <p:cNvSpPr txBox="1"/>
              <p:nvPr/>
            </p:nvSpPr>
            <p:spPr>
              <a:xfrm>
                <a:off x="3054351" y="5311797"/>
                <a:ext cx="577850" cy="464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4</a:t>
                </a:r>
                <a:endParaRPr lang="en-US" sz="2800" dirty="0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412751" y="5244163"/>
                <a:ext cx="1568450" cy="6078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0" name="Straight Connector 119"/>
              <p:cNvCxnSpPr/>
              <p:nvPr/>
            </p:nvCxnSpPr>
            <p:spPr>
              <a:xfrm rot="5400000">
                <a:off x="1183022" y="5547042"/>
                <a:ext cx="607800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1" name="TextBox 120"/>
              <p:cNvSpPr txBox="1"/>
              <p:nvPr/>
            </p:nvSpPr>
            <p:spPr>
              <a:xfrm>
                <a:off x="742951" y="5311797"/>
                <a:ext cx="577850" cy="464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  <p:cxnSp>
            <p:nvCxnSpPr>
              <p:cNvPr id="122" name="Straight Arrow Connector 121"/>
              <p:cNvCxnSpPr/>
              <p:nvPr/>
            </p:nvCxnSpPr>
            <p:spPr>
              <a:xfrm>
                <a:off x="1713383" y="5500323"/>
                <a:ext cx="990600" cy="140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86" name="Group 85"/>
            <p:cNvGrpSpPr/>
            <p:nvPr/>
          </p:nvGrpSpPr>
          <p:grpSpPr>
            <a:xfrm>
              <a:off x="8524900" y="5072074"/>
              <a:ext cx="2286016" cy="1393617"/>
              <a:chOff x="8024834" y="1285860"/>
              <a:chExt cx="2286016" cy="1393617"/>
            </a:xfrm>
          </p:grpSpPr>
          <p:grpSp>
            <p:nvGrpSpPr>
              <p:cNvPr id="79" name="Group 78"/>
              <p:cNvGrpSpPr/>
              <p:nvPr/>
            </p:nvGrpSpPr>
            <p:grpSpPr>
              <a:xfrm>
                <a:off x="8024834" y="2066031"/>
                <a:ext cx="1568450" cy="613446"/>
                <a:chOff x="8024834" y="2066031"/>
                <a:chExt cx="1568450" cy="613446"/>
              </a:xfrm>
            </p:grpSpPr>
            <p:sp>
              <p:nvSpPr>
                <p:cNvPr id="63" name="Rectangle 62"/>
                <p:cNvSpPr/>
                <p:nvPr/>
              </p:nvSpPr>
              <p:spPr>
                <a:xfrm>
                  <a:off x="8024834" y="2071678"/>
                  <a:ext cx="1568450" cy="607799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9" name="Straight Connector 68"/>
                <p:cNvCxnSpPr/>
                <p:nvPr/>
              </p:nvCxnSpPr>
              <p:spPr>
                <a:xfrm rot="5400000">
                  <a:off x="8736836" y="2368909"/>
                  <a:ext cx="607799" cy="2043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 rot="5400000">
                  <a:off x="8987122" y="2130507"/>
                  <a:ext cx="607799" cy="49014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72" name="TextBox 16"/>
                <p:cNvSpPr txBox="1"/>
                <p:nvPr/>
              </p:nvSpPr>
              <p:spPr>
                <a:xfrm>
                  <a:off x="8215292" y="2139312"/>
                  <a:ext cx="57785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5</a:t>
                  </a:r>
                  <a:endParaRPr lang="en-US" sz="2800" dirty="0"/>
                </a:p>
              </p:txBody>
            </p:sp>
          </p:grpSp>
          <p:cxnSp>
            <p:nvCxnSpPr>
              <p:cNvPr id="81" name="Shape 80"/>
              <p:cNvCxnSpPr/>
              <p:nvPr/>
            </p:nvCxnSpPr>
            <p:spPr>
              <a:xfrm rot="10800000" flipV="1">
                <a:off x="8739214" y="1571612"/>
                <a:ext cx="454025" cy="484453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4" name="TextBox 9"/>
              <p:cNvSpPr txBox="1"/>
              <p:nvPr/>
            </p:nvSpPr>
            <p:spPr>
              <a:xfrm>
                <a:off x="9155150" y="1285860"/>
                <a:ext cx="1155700" cy="519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/>
                  <a:t>akhir</a:t>
                </a:r>
                <a:endParaRPr lang="en-US" sz="2800" dirty="0"/>
              </a:p>
            </p:txBody>
          </p:sp>
        </p:grpSp>
        <p:cxnSp>
          <p:nvCxnSpPr>
            <p:cNvPr id="102" name="Straight Arrow Connector 101"/>
            <p:cNvCxnSpPr/>
            <p:nvPr/>
          </p:nvCxnSpPr>
          <p:spPr>
            <a:xfrm>
              <a:off x="7534300" y="6142235"/>
              <a:ext cx="990600" cy="140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3826796" y="4786322"/>
              <a:ext cx="1155700" cy="519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cxnSp>
          <p:nvCxnSpPr>
            <p:cNvPr id="107" name="Straight Arrow Connector 106"/>
            <p:cNvCxnSpPr/>
            <p:nvPr/>
          </p:nvCxnSpPr>
          <p:spPr>
            <a:xfrm rot="5400000">
              <a:off x="4125206" y="5578452"/>
              <a:ext cx="552534" cy="634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31" name="Straight Arrow Connector 130"/>
          <p:cNvCxnSpPr/>
          <p:nvPr/>
        </p:nvCxnSpPr>
        <p:spPr>
          <a:xfrm>
            <a:off x="4381496" y="4713475"/>
            <a:ext cx="990600" cy="14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4452908" y="4884290"/>
            <a:ext cx="577850" cy="158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5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20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83" grpId="1"/>
      <p:bldP spid="65" grpId="0"/>
      <p:bldP spid="65" grpId="1"/>
      <p:bldP spid="51" grpId="0"/>
      <p:bldP spid="51" grpId="1"/>
      <p:bldP spid="51" grpId="2"/>
      <p:bldP spid="53" grpId="0"/>
      <p:bldP spid="53" grpId="1"/>
      <p:bldP spid="53" grpId="2"/>
      <p:bldP spid="73" grpId="0"/>
      <p:bldP spid="73" grpId="1"/>
      <p:bldP spid="73" grpId="2"/>
      <p:bldP spid="74" grpId="0"/>
      <p:bldP spid="74" grpId="1"/>
      <p:bldP spid="74" grpId="2"/>
      <p:bldP spid="76" grpId="0"/>
      <p:bldP spid="76" grpId="1"/>
      <p:bldP spid="76" grpId="2"/>
      <p:bldP spid="78" grpId="0"/>
      <p:bldP spid="78" grpId="1"/>
      <p:bldP spid="6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50" y="228600"/>
            <a:ext cx="85852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Traversal</a:t>
            </a:r>
            <a:endParaRPr lang="en-US" b="1" dirty="0"/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609600" y="1385886"/>
            <a:ext cx="8886952" cy="1185858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Proses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mengunjungi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setiap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persatu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pertama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sampai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terakhir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738158" y="2357430"/>
            <a:ext cx="8001056" cy="1047917"/>
            <a:chOff x="738158" y="2357430"/>
            <a:chExt cx="8001056" cy="1047917"/>
          </a:xfrm>
        </p:grpSpPr>
        <p:grpSp>
          <p:nvGrpSpPr>
            <p:cNvPr id="5" name="Group 19"/>
            <p:cNvGrpSpPr/>
            <p:nvPr/>
          </p:nvGrpSpPr>
          <p:grpSpPr>
            <a:xfrm>
              <a:off x="738158" y="2357430"/>
              <a:ext cx="8001056" cy="1047917"/>
              <a:chOff x="-26788" y="3377384"/>
              <a:chExt cx="9134456" cy="1862950"/>
            </a:xfrm>
          </p:grpSpPr>
          <p:grpSp>
            <p:nvGrpSpPr>
              <p:cNvPr id="6" name="Group 44"/>
              <p:cNvGrpSpPr/>
              <p:nvPr/>
            </p:nvGrpSpPr>
            <p:grpSpPr>
              <a:xfrm>
                <a:off x="-26788" y="3377384"/>
                <a:ext cx="9134456" cy="1862950"/>
                <a:chOff x="-102988" y="2996384"/>
                <a:chExt cx="9134456" cy="1862950"/>
              </a:xfrm>
            </p:grpSpPr>
            <p:grpSp>
              <p:nvGrpSpPr>
                <p:cNvPr id="7" name="Group 38"/>
                <p:cNvGrpSpPr/>
                <p:nvPr/>
              </p:nvGrpSpPr>
              <p:grpSpPr>
                <a:xfrm>
                  <a:off x="-102988" y="2996384"/>
                  <a:ext cx="9134456" cy="1862950"/>
                  <a:chOff x="-2541388" y="2996384"/>
                  <a:chExt cx="9134456" cy="1862950"/>
                </a:xfrm>
              </p:grpSpPr>
              <p:grpSp>
                <p:nvGrpSpPr>
                  <p:cNvPr id="8" name="Group 7"/>
                  <p:cNvGrpSpPr/>
                  <p:nvPr/>
                </p:nvGrpSpPr>
                <p:grpSpPr>
                  <a:xfrm>
                    <a:off x="-2541388" y="2996384"/>
                    <a:ext cx="9134456" cy="1862950"/>
                    <a:chOff x="-1398388" y="1548584"/>
                    <a:chExt cx="9134456" cy="1862950"/>
                  </a:xfrm>
                </p:grpSpPr>
                <p:grpSp>
                  <p:nvGrpSpPr>
                    <p:cNvPr id="9" name="Group 60"/>
                    <p:cNvGrpSpPr/>
                    <p:nvPr/>
                  </p:nvGrpSpPr>
                  <p:grpSpPr>
                    <a:xfrm>
                      <a:off x="-1398388" y="1548584"/>
                      <a:ext cx="8256388" cy="1862950"/>
                      <a:chOff x="-1398388" y="1091384"/>
                      <a:chExt cx="8256388" cy="1862950"/>
                    </a:xfrm>
                  </p:grpSpPr>
                  <p:grpSp>
                    <p:nvGrpSpPr>
                      <p:cNvPr id="10" name="Group 3"/>
                      <p:cNvGrpSpPr/>
                      <p:nvPr/>
                    </p:nvGrpSpPr>
                    <p:grpSpPr>
                      <a:xfrm>
                        <a:off x="5410200" y="2209800"/>
                        <a:ext cx="1447800" cy="685800"/>
                        <a:chOff x="1752600" y="3352800"/>
                        <a:chExt cx="1219200" cy="534194"/>
                      </a:xfrm>
                    </p:grpSpPr>
                    <p:sp>
                      <p:nvSpPr>
                        <p:cNvPr id="63" name="Rectangle 62"/>
                        <p:cNvSpPr/>
                        <p:nvPr/>
                      </p:nvSpPr>
                      <p:spPr>
                        <a:xfrm>
                          <a:off x="1752600" y="3352800"/>
                          <a:ext cx="1219200" cy="533400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65" name="Straight Connector 64"/>
                        <p:cNvCxnSpPr/>
                        <p:nvPr/>
                      </p:nvCxnSpPr>
                      <p:spPr>
                        <a:xfrm rot="5400000">
                          <a:off x="2324100" y="3619500"/>
                          <a:ext cx="533400" cy="1588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7" name="Straight Connector 66"/>
                        <p:cNvCxnSpPr/>
                        <p:nvPr/>
                      </p:nvCxnSpPr>
                      <p:spPr>
                        <a:xfrm rot="5400000">
                          <a:off x="2514600" y="3429000"/>
                          <a:ext cx="533400" cy="38100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34" name="TextBox 33"/>
                      <p:cNvSpPr txBox="1"/>
                      <p:nvPr/>
                    </p:nvSpPr>
                    <p:spPr>
                      <a:xfrm>
                        <a:off x="-1398388" y="1091384"/>
                        <a:ext cx="906657" cy="8207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dirty="0" err="1" smtClean="0"/>
                          <a:t>awal</a:t>
                        </a:r>
                        <a:endParaRPr lang="en-US" sz="2400" dirty="0"/>
                      </a:p>
                    </p:txBody>
                  </p:sp>
                  <p:grpSp>
                    <p:nvGrpSpPr>
                      <p:cNvPr id="11" name="Group 46"/>
                      <p:cNvGrpSpPr/>
                      <p:nvPr/>
                    </p:nvGrpSpPr>
                    <p:grpSpPr>
                      <a:xfrm>
                        <a:off x="1143000" y="2209800"/>
                        <a:ext cx="3581400" cy="684781"/>
                        <a:chOff x="3505200" y="2362200"/>
                        <a:chExt cx="3581400" cy="684781"/>
                      </a:xfrm>
                    </p:grpSpPr>
                    <p:sp>
                      <p:nvSpPr>
                        <p:cNvPr id="58" name="Rectangle 57"/>
                        <p:cNvSpPr/>
                        <p:nvPr/>
                      </p:nvSpPr>
                      <p:spPr>
                        <a:xfrm>
                          <a:off x="56388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59" name="Straight Connector 58"/>
                        <p:cNvCxnSpPr/>
                        <p:nvPr/>
                      </p:nvCxnSpPr>
                      <p:spPr>
                        <a:xfrm rot="5400000">
                          <a:off x="62879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60" name="Rectangle 59"/>
                        <p:cNvSpPr/>
                        <p:nvPr/>
                      </p:nvSpPr>
                      <p:spPr>
                        <a:xfrm>
                          <a:off x="35052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61" name="Straight Connector 60"/>
                        <p:cNvCxnSpPr/>
                        <p:nvPr/>
                      </p:nvCxnSpPr>
                      <p:spPr>
                        <a:xfrm rot="5400000">
                          <a:off x="41543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36" name="Straight Arrow Connector 14"/>
                      <p:cNvCxnSpPr/>
                      <p:nvPr/>
                    </p:nvCxnSpPr>
                    <p:spPr>
                      <a:xfrm>
                        <a:off x="4495800" y="2514600"/>
                        <a:ext cx="914400" cy="1588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7" name="TextBox 36"/>
                      <p:cNvSpPr txBox="1"/>
                      <p:nvPr/>
                    </p:nvSpPr>
                    <p:spPr>
                      <a:xfrm>
                        <a:off x="3581400" y="2133602"/>
                        <a:ext cx="533400" cy="8207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dirty="0" smtClean="0"/>
                          <a:t>2</a:t>
                        </a:r>
                        <a:endParaRPr lang="en-US" sz="2400" dirty="0"/>
                      </a:p>
                    </p:txBody>
                  </p:sp>
                  <p:sp>
                    <p:nvSpPr>
                      <p:cNvPr id="38" name="TextBox 16"/>
                      <p:cNvSpPr txBox="1"/>
                      <p:nvPr/>
                    </p:nvSpPr>
                    <p:spPr>
                      <a:xfrm>
                        <a:off x="5638800" y="2133602"/>
                        <a:ext cx="533400" cy="8207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dirty="0" smtClean="0"/>
                          <a:t>5</a:t>
                        </a:r>
                        <a:endParaRPr lang="en-US" sz="2400" dirty="0"/>
                      </a:p>
                    </p:txBody>
                  </p:sp>
                  <p:sp>
                    <p:nvSpPr>
                      <p:cNvPr id="44" name="TextBox 43"/>
                      <p:cNvSpPr txBox="1"/>
                      <p:nvPr/>
                    </p:nvSpPr>
                    <p:spPr>
                      <a:xfrm>
                        <a:off x="1447800" y="2133602"/>
                        <a:ext cx="533400" cy="8207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dirty="0" smtClean="0"/>
                          <a:t>4</a:t>
                        </a:r>
                        <a:endParaRPr lang="en-US" sz="2400" dirty="0"/>
                      </a:p>
                    </p:txBody>
                  </p:sp>
                </p:grpSp>
                <p:sp>
                  <p:nvSpPr>
                    <p:cNvPr id="31" name="TextBox 9"/>
                    <p:cNvSpPr txBox="1"/>
                    <p:nvPr/>
                  </p:nvSpPr>
                  <p:spPr>
                    <a:xfrm>
                      <a:off x="6553200" y="1574800"/>
                      <a:ext cx="1182868" cy="8207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400" dirty="0" err="1" smtClean="0"/>
                        <a:t>akhir</a:t>
                      </a:r>
                      <a:endParaRPr lang="en-US" sz="2400" dirty="0"/>
                    </a:p>
                  </p:txBody>
                </p:sp>
                <p:cxnSp>
                  <p:nvCxnSpPr>
                    <p:cNvPr id="32" name="Shape 31"/>
                    <p:cNvCxnSpPr>
                      <a:stCxn id="31" idx="1"/>
                      <a:endCxn id="63" idx="0"/>
                    </p:cNvCxnSpPr>
                    <p:nvPr/>
                  </p:nvCxnSpPr>
                  <p:spPr>
                    <a:xfrm rot="10800000" flipV="1">
                      <a:off x="6134100" y="1985167"/>
                      <a:ext cx="419100" cy="681834"/>
                    </a:xfrm>
                    <a:prstGeom prst="bentConnector2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9" name="Straight Arrow Connector 28"/>
                  <p:cNvCxnSpPr/>
                  <p:nvPr/>
                </p:nvCxnSpPr>
                <p:spPr>
                  <a:xfrm>
                    <a:off x="1219200" y="4419600"/>
                    <a:ext cx="9144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" name="Group 43"/>
                <p:cNvGrpSpPr/>
                <p:nvPr/>
              </p:nvGrpSpPr>
              <p:grpSpPr>
                <a:xfrm>
                  <a:off x="304800" y="4038601"/>
                  <a:ext cx="1447800" cy="820733"/>
                  <a:chOff x="304800" y="4038601"/>
                  <a:chExt cx="1447800" cy="820733"/>
                </a:xfrm>
              </p:grpSpPr>
              <p:sp>
                <p:nvSpPr>
                  <p:cNvPr id="25" name="Rectangle 24"/>
                  <p:cNvSpPr/>
                  <p:nvPr/>
                </p:nvSpPr>
                <p:spPr>
                  <a:xfrm>
                    <a:off x="304800" y="4114800"/>
                    <a:ext cx="1447800" cy="684781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6" name="Straight Connector 25"/>
                  <p:cNvCxnSpPr/>
                  <p:nvPr/>
                </p:nvCxnSpPr>
                <p:spPr>
                  <a:xfrm rot="5400000">
                    <a:off x="953952" y="4456248"/>
                    <a:ext cx="684781" cy="188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609600" y="4038601"/>
                    <a:ext cx="533400" cy="82073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 smtClean="0"/>
                      <a:t>3</a:t>
                    </a:r>
                    <a:endParaRPr lang="en-US" sz="2400" dirty="0"/>
                  </a:p>
                </p:txBody>
              </p:sp>
            </p:grpSp>
          </p:grpSp>
          <p:cxnSp>
            <p:nvCxnSpPr>
              <p:cNvPr id="22" name="Straight Arrow Connector 21"/>
              <p:cNvCxnSpPr/>
              <p:nvPr/>
            </p:nvCxnSpPr>
            <p:spPr>
              <a:xfrm>
                <a:off x="1600200" y="4800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6" name="Shape 55"/>
            <p:cNvCxnSpPr>
              <a:stCxn id="34" idx="3"/>
            </p:cNvCxnSpPr>
            <p:nvPr/>
          </p:nvCxnSpPr>
          <p:spPr>
            <a:xfrm>
              <a:off x="1532317" y="2588262"/>
              <a:ext cx="348849" cy="412109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2" name="Content Placeholder 2"/>
          <p:cNvSpPr txBox="1">
            <a:spLocks/>
          </p:cNvSpPr>
          <p:nvPr/>
        </p:nvSpPr>
        <p:spPr>
          <a:xfrm>
            <a:off x="666720" y="3500438"/>
            <a:ext cx="8886952" cy="1185858"/>
          </a:xfrm>
          <a:prstGeom prst="rect">
            <a:avLst/>
          </a:prstGeom>
        </p:spPr>
        <p:txBody>
          <a:bodyPr vert="horz" lIns="91419" tIns="45709" rIns="91419" bIns="45709">
            <a:normAutofit fontScale="85000" lnSpcReduction="10000"/>
          </a:bodyPr>
          <a:lstStyle/>
          <a:p>
            <a:pPr marL="0" marR="0" lvl="2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Misalkan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proses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menampilkan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 : </a:t>
            </a:r>
          </a:p>
          <a:p>
            <a:pPr marL="0" marR="0" lvl="2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Ø"/>
              <a:tabLst/>
              <a:defRPr/>
            </a:pPr>
            <a:r>
              <a:rPr lang="en-US" sz="2800" dirty="0" smtClean="0"/>
              <a:t> </a:t>
            </a:r>
            <a:r>
              <a:rPr lang="en-US" sz="2800" dirty="0" err="1" smtClean="0"/>
              <a:t>Tempatkan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pointer </a:t>
            </a:r>
            <a:r>
              <a:rPr lang="en-US" sz="2800" dirty="0" err="1" smtClean="0"/>
              <a:t>bantuan</a:t>
            </a:r>
            <a:r>
              <a:rPr lang="en-US" sz="2800" dirty="0" smtClean="0"/>
              <a:t> (bantu)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pertama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95" name="Group 94"/>
          <p:cNvGrpSpPr/>
          <p:nvPr/>
        </p:nvGrpSpPr>
        <p:grpSpPr>
          <a:xfrm>
            <a:off x="738158" y="4643446"/>
            <a:ext cx="8001056" cy="1047917"/>
            <a:chOff x="738158" y="2357430"/>
            <a:chExt cx="8001056" cy="1047917"/>
          </a:xfrm>
        </p:grpSpPr>
        <p:grpSp>
          <p:nvGrpSpPr>
            <p:cNvPr id="96" name="Group 19"/>
            <p:cNvGrpSpPr/>
            <p:nvPr/>
          </p:nvGrpSpPr>
          <p:grpSpPr>
            <a:xfrm>
              <a:off x="738158" y="2357430"/>
              <a:ext cx="8001056" cy="1047917"/>
              <a:chOff x="-26788" y="3377384"/>
              <a:chExt cx="9134456" cy="1862950"/>
            </a:xfrm>
          </p:grpSpPr>
          <p:grpSp>
            <p:nvGrpSpPr>
              <p:cNvPr id="98" name="Group 44"/>
              <p:cNvGrpSpPr/>
              <p:nvPr/>
            </p:nvGrpSpPr>
            <p:grpSpPr>
              <a:xfrm>
                <a:off x="-26788" y="3377384"/>
                <a:ext cx="9134456" cy="1862950"/>
                <a:chOff x="-102988" y="2996384"/>
                <a:chExt cx="9134456" cy="1862950"/>
              </a:xfrm>
            </p:grpSpPr>
            <p:grpSp>
              <p:nvGrpSpPr>
                <p:cNvPr id="100" name="Group 38"/>
                <p:cNvGrpSpPr/>
                <p:nvPr/>
              </p:nvGrpSpPr>
              <p:grpSpPr>
                <a:xfrm>
                  <a:off x="-102988" y="2996384"/>
                  <a:ext cx="9134456" cy="1862950"/>
                  <a:chOff x="-2541388" y="2996384"/>
                  <a:chExt cx="9134456" cy="1862950"/>
                </a:xfrm>
              </p:grpSpPr>
              <p:grpSp>
                <p:nvGrpSpPr>
                  <p:cNvPr id="105" name="Group 7"/>
                  <p:cNvGrpSpPr/>
                  <p:nvPr/>
                </p:nvGrpSpPr>
                <p:grpSpPr>
                  <a:xfrm>
                    <a:off x="-2541388" y="2996384"/>
                    <a:ext cx="9134456" cy="1862950"/>
                    <a:chOff x="-1398388" y="1548584"/>
                    <a:chExt cx="9134456" cy="1862950"/>
                  </a:xfrm>
                </p:grpSpPr>
                <p:grpSp>
                  <p:nvGrpSpPr>
                    <p:cNvPr id="107" name="Group 60"/>
                    <p:cNvGrpSpPr/>
                    <p:nvPr/>
                  </p:nvGrpSpPr>
                  <p:grpSpPr>
                    <a:xfrm>
                      <a:off x="-1398388" y="1548584"/>
                      <a:ext cx="8256388" cy="1862950"/>
                      <a:chOff x="-1398388" y="1091384"/>
                      <a:chExt cx="8256388" cy="1862950"/>
                    </a:xfrm>
                  </p:grpSpPr>
                  <p:grpSp>
                    <p:nvGrpSpPr>
                      <p:cNvPr id="110" name="Group 3"/>
                      <p:cNvGrpSpPr/>
                      <p:nvPr/>
                    </p:nvGrpSpPr>
                    <p:grpSpPr>
                      <a:xfrm>
                        <a:off x="5410200" y="2209800"/>
                        <a:ext cx="1447800" cy="685800"/>
                        <a:chOff x="1752600" y="3352800"/>
                        <a:chExt cx="1219200" cy="534194"/>
                      </a:xfrm>
                    </p:grpSpPr>
                    <p:sp>
                      <p:nvSpPr>
                        <p:cNvPr id="121" name="Rectangle 120"/>
                        <p:cNvSpPr/>
                        <p:nvPr/>
                      </p:nvSpPr>
                      <p:spPr>
                        <a:xfrm>
                          <a:off x="1752600" y="3352800"/>
                          <a:ext cx="1219200" cy="533400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122" name="Straight Connector 121"/>
                        <p:cNvCxnSpPr/>
                        <p:nvPr/>
                      </p:nvCxnSpPr>
                      <p:spPr>
                        <a:xfrm rot="5400000">
                          <a:off x="2324100" y="3619500"/>
                          <a:ext cx="533400" cy="1588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23" name="Straight Connector 122"/>
                        <p:cNvCxnSpPr/>
                        <p:nvPr/>
                      </p:nvCxnSpPr>
                      <p:spPr>
                        <a:xfrm rot="5400000">
                          <a:off x="2514600" y="3429000"/>
                          <a:ext cx="533400" cy="38100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111" name="TextBox 110"/>
                      <p:cNvSpPr txBox="1"/>
                      <p:nvPr/>
                    </p:nvSpPr>
                    <p:spPr>
                      <a:xfrm>
                        <a:off x="-1398388" y="1091384"/>
                        <a:ext cx="906657" cy="8207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dirty="0" err="1" smtClean="0"/>
                          <a:t>awal</a:t>
                        </a:r>
                        <a:endParaRPr lang="en-US" sz="2400" dirty="0"/>
                      </a:p>
                    </p:txBody>
                  </p:sp>
                  <p:grpSp>
                    <p:nvGrpSpPr>
                      <p:cNvPr id="112" name="Group 46"/>
                      <p:cNvGrpSpPr/>
                      <p:nvPr/>
                    </p:nvGrpSpPr>
                    <p:grpSpPr>
                      <a:xfrm>
                        <a:off x="1143000" y="2209800"/>
                        <a:ext cx="3581400" cy="684781"/>
                        <a:chOff x="3505200" y="2362200"/>
                        <a:chExt cx="3581400" cy="684781"/>
                      </a:xfrm>
                    </p:grpSpPr>
                    <p:sp>
                      <p:nvSpPr>
                        <p:cNvPr id="117" name="Rectangle 116"/>
                        <p:cNvSpPr/>
                        <p:nvPr/>
                      </p:nvSpPr>
                      <p:spPr>
                        <a:xfrm>
                          <a:off x="56388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118" name="Straight Connector 117"/>
                        <p:cNvCxnSpPr/>
                        <p:nvPr/>
                      </p:nvCxnSpPr>
                      <p:spPr>
                        <a:xfrm rot="5400000">
                          <a:off x="62879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119" name="Rectangle 118"/>
                        <p:cNvSpPr/>
                        <p:nvPr/>
                      </p:nvSpPr>
                      <p:spPr>
                        <a:xfrm>
                          <a:off x="35052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120" name="Straight Connector 119"/>
                        <p:cNvCxnSpPr/>
                        <p:nvPr/>
                      </p:nvCxnSpPr>
                      <p:spPr>
                        <a:xfrm rot="5400000">
                          <a:off x="41543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113" name="Straight Arrow Connector 14"/>
                      <p:cNvCxnSpPr/>
                      <p:nvPr/>
                    </p:nvCxnSpPr>
                    <p:spPr>
                      <a:xfrm>
                        <a:off x="4495800" y="2514600"/>
                        <a:ext cx="914400" cy="1588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14" name="TextBox 113"/>
                      <p:cNvSpPr txBox="1"/>
                      <p:nvPr/>
                    </p:nvSpPr>
                    <p:spPr>
                      <a:xfrm>
                        <a:off x="3581400" y="2133602"/>
                        <a:ext cx="533400" cy="8207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dirty="0" smtClean="0"/>
                          <a:t>2</a:t>
                        </a:r>
                        <a:endParaRPr lang="en-US" sz="2400" dirty="0"/>
                      </a:p>
                    </p:txBody>
                  </p:sp>
                  <p:sp>
                    <p:nvSpPr>
                      <p:cNvPr id="115" name="TextBox 16"/>
                      <p:cNvSpPr txBox="1"/>
                      <p:nvPr/>
                    </p:nvSpPr>
                    <p:spPr>
                      <a:xfrm>
                        <a:off x="5638800" y="2133602"/>
                        <a:ext cx="533400" cy="8207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dirty="0" smtClean="0"/>
                          <a:t>5</a:t>
                        </a:r>
                        <a:endParaRPr lang="en-US" sz="2400" dirty="0"/>
                      </a:p>
                    </p:txBody>
                  </p:sp>
                  <p:sp>
                    <p:nvSpPr>
                      <p:cNvPr id="116" name="TextBox 115"/>
                      <p:cNvSpPr txBox="1"/>
                      <p:nvPr/>
                    </p:nvSpPr>
                    <p:spPr>
                      <a:xfrm>
                        <a:off x="1447800" y="2133602"/>
                        <a:ext cx="533400" cy="8207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dirty="0" smtClean="0"/>
                          <a:t>4</a:t>
                        </a:r>
                        <a:endParaRPr lang="en-US" sz="2400" dirty="0"/>
                      </a:p>
                    </p:txBody>
                  </p:sp>
                </p:grpSp>
                <p:sp>
                  <p:nvSpPr>
                    <p:cNvPr id="108" name="TextBox 9"/>
                    <p:cNvSpPr txBox="1"/>
                    <p:nvPr/>
                  </p:nvSpPr>
                  <p:spPr>
                    <a:xfrm>
                      <a:off x="6553200" y="1574800"/>
                      <a:ext cx="1182868" cy="8207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400" dirty="0" err="1" smtClean="0"/>
                        <a:t>akhir</a:t>
                      </a:r>
                      <a:endParaRPr lang="en-US" sz="2400" dirty="0"/>
                    </a:p>
                  </p:txBody>
                </p:sp>
                <p:cxnSp>
                  <p:nvCxnSpPr>
                    <p:cNvPr id="109" name="Shape 108"/>
                    <p:cNvCxnSpPr>
                      <a:stCxn id="108" idx="1"/>
                      <a:endCxn id="121" idx="0"/>
                    </p:cNvCxnSpPr>
                    <p:nvPr/>
                  </p:nvCxnSpPr>
                  <p:spPr>
                    <a:xfrm rot="10800000" flipV="1">
                      <a:off x="6134100" y="1985167"/>
                      <a:ext cx="419100" cy="681834"/>
                    </a:xfrm>
                    <a:prstGeom prst="bentConnector2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06" name="Straight Arrow Connector 105"/>
                  <p:cNvCxnSpPr/>
                  <p:nvPr/>
                </p:nvCxnSpPr>
                <p:spPr>
                  <a:xfrm>
                    <a:off x="1219200" y="4419600"/>
                    <a:ext cx="9144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1" name="Group 43"/>
                <p:cNvGrpSpPr/>
                <p:nvPr/>
              </p:nvGrpSpPr>
              <p:grpSpPr>
                <a:xfrm>
                  <a:off x="304800" y="4038601"/>
                  <a:ext cx="1447800" cy="820733"/>
                  <a:chOff x="304800" y="4038601"/>
                  <a:chExt cx="1447800" cy="820733"/>
                </a:xfrm>
              </p:grpSpPr>
              <p:sp>
                <p:nvSpPr>
                  <p:cNvPr id="102" name="Rectangle 101"/>
                  <p:cNvSpPr/>
                  <p:nvPr/>
                </p:nvSpPr>
                <p:spPr>
                  <a:xfrm>
                    <a:off x="304800" y="4114800"/>
                    <a:ext cx="1447800" cy="684781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03" name="Straight Connector 102"/>
                  <p:cNvCxnSpPr/>
                  <p:nvPr/>
                </p:nvCxnSpPr>
                <p:spPr>
                  <a:xfrm rot="5400000">
                    <a:off x="953952" y="4456248"/>
                    <a:ext cx="684781" cy="188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4" name="TextBox 103"/>
                  <p:cNvSpPr txBox="1"/>
                  <p:nvPr/>
                </p:nvSpPr>
                <p:spPr>
                  <a:xfrm>
                    <a:off x="609600" y="4038601"/>
                    <a:ext cx="533400" cy="82073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 smtClean="0"/>
                      <a:t>3</a:t>
                    </a:r>
                    <a:endParaRPr lang="en-US" sz="2400" dirty="0"/>
                  </a:p>
                </p:txBody>
              </p:sp>
            </p:grpSp>
          </p:grpSp>
          <p:cxnSp>
            <p:nvCxnSpPr>
              <p:cNvPr id="99" name="Straight Arrow Connector 98"/>
              <p:cNvCxnSpPr/>
              <p:nvPr/>
            </p:nvCxnSpPr>
            <p:spPr>
              <a:xfrm>
                <a:off x="1600200" y="4800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97" name="Shape 96"/>
            <p:cNvCxnSpPr>
              <a:stCxn id="111" idx="3"/>
            </p:cNvCxnSpPr>
            <p:nvPr/>
          </p:nvCxnSpPr>
          <p:spPr>
            <a:xfrm>
              <a:off x="1532317" y="2588262"/>
              <a:ext cx="348849" cy="412109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31" name="Shape 130"/>
          <p:cNvCxnSpPr/>
          <p:nvPr/>
        </p:nvCxnSpPr>
        <p:spPr>
          <a:xfrm rot="10800000" flipV="1">
            <a:off x="2024043" y="4857760"/>
            <a:ext cx="420287" cy="42862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2452670" y="4643446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bantu</a:t>
            </a:r>
            <a:endParaRPr lang="en-US" sz="24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build="p"/>
      <p:bldP spid="13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50" y="228600"/>
            <a:ext cx="85852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Traversal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609600" y="1457324"/>
            <a:ext cx="8886952" cy="1400172"/>
          </a:xfrm>
          <a:prstGeom prst="rect">
            <a:avLst/>
          </a:prstGeom>
        </p:spPr>
        <p:txBody>
          <a:bodyPr vert="horz" lIns="91419" tIns="45709" rIns="91419" bIns="45709">
            <a:normAutofit fontScale="92500" lnSpcReduction="20000"/>
          </a:bodyPr>
          <a:lstStyle/>
          <a:p>
            <a:pPr marL="280988" marR="0" lvl="2" indent="-280988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Tampilkan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layar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ditunjuk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pointer bantu,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kemudian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pointer bantu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bergerak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berikutnya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sampai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seluruh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tertelusuri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(bantu = nil)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2" name="Group 94"/>
          <p:cNvGrpSpPr/>
          <p:nvPr/>
        </p:nvGrpSpPr>
        <p:grpSpPr>
          <a:xfrm>
            <a:off x="738158" y="3080715"/>
            <a:ext cx="8001056" cy="1047917"/>
            <a:chOff x="738158" y="2357430"/>
            <a:chExt cx="8001056" cy="1047917"/>
          </a:xfrm>
        </p:grpSpPr>
        <p:grpSp>
          <p:nvGrpSpPr>
            <p:cNvPr id="13" name="Group 19"/>
            <p:cNvGrpSpPr/>
            <p:nvPr/>
          </p:nvGrpSpPr>
          <p:grpSpPr>
            <a:xfrm>
              <a:off x="738158" y="2357430"/>
              <a:ext cx="8001056" cy="1047917"/>
              <a:chOff x="-26788" y="3377384"/>
              <a:chExt cx="9134456" cy="1862950"/>
            </a:xfrm>
          </p:grpSpPr>
          <p:grpSp>
            <p:nvGrpSpPr>
              <p:cNvPr id="14" name="Group 44"/>
              <p:cNvGrpSpPr/>
              <p:nvPr/>
            </p:nvGrpSpPr>
            <p:grpSpPr>
              <a:xfrm>
                <a:off x="-26788" y="3377384"/>
                <a:ext cx="9134456" cy="1862950"/>
                <a:chOff x="-102988" y="2996384"/>
                <a:chExt cx="9134456" cy="1862950"/>
              </a:xfrm>
            </p:grpSpPr>
            <p:grpSp>
              <p:nvGrpSpPr>
                <p:cNvPr id="15" name="Group 38"/>
                <p:cNvGrpSpPr/>
                <p:nvPr/>
              </p:nvGrpSpPr>
              <p:grpSpPr>
                <a:xfrm>
                  <a:off x="-102988" y="2996384"/>
                  <a:ext cx="9134456" cy="1862950"/>
                  <a:chOff x="-2541388" y="2996384"/>
                  <a:chExt cx="9134456" cy="1862950"/>
                </a:xfrm>
              </p:grpSpPr>
              <p:grpSp>
                <p:nvGrpSpPr>
                  <p:cNvPr id="16" name="Group 7"/>
                  <p:cNvGrpSpPr/>
                  <p:nvPr/>
                </p:nvGrpSpPr>
                <p:grpSpPr>
                  <a:xfrm>
                    <a:off x="-2541388" y="2996384"/>
                    <a:ext cx="9134456" cy="1862950"/>
                    <a:chOff x="-1398388" y="1548584"/>
                    <a:chExt cx="9134456" cy="1862950"/>
                  </a:xfrm>
                </p:grpSpPr>
                <p:grpSp>
                  <p:nvGrpSpPr>
                    <p:cNvPr id="17" name="Group 60"/>
                    <p:cNvGrpSpPr/>
                    <p:nvPr/>
                  </p:nvGrpSpPr>
                  <p:grpSpPr>
                    <a:xfrm>
                      <a:off x="-1398388" y="1548584"/>
                      <a:ext cx="8256388" cy="1862950"/>
                      <a:chOff x="-1398388" y="1091384"/>
                      <a:chExt cx="8256388" cy="1862950"/>
                    </a:xfrm>
                  </p:grpSpPr>
                  <p:grpSp>
                    <p:nvGrpSpPr>
                      <p:cNvPr id="18" name="Group 3"/>
                      <p:cNvGrpSpPr/>
                      <p:nvPr/>
                    </p:nvGrpSpPr>
                    <p:grpSpPr>
                      <a:xfrm>
                        <a:off x="5410200" y="2209800"/>
                        <a:ext cx="1447800" cy="685800"/>
                        <a:chOff x="1752600" y="3352800"/>
                        <a:chExt cx="1219200" cy="534194"/>
                      </a:xfrm>
                    </p:grpSpPr>
                    <p:sp>
                      <p:nvSpPr>
                        <p:cNvPr id="121" name="Rectangle 120"/>
                        <p:cNvSpPr/>
                        <p:nvPr/>
                      </p:nvSpPr>
                      <p:spPr>
                        <a:xfrm>
                          <a:off x="1752600" y="3352800"/>
                          <a:ext cx="1219200" cy="533400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122" name="Straight Connector 121"/>
                        <p:cNvCxnSpPr/>
                        <p:nvPr/>
                      </p:nvCxnSpPr>
                      <p:spPr>
                        <a:xfrm rot="5400000">
                          <a:off x="2324100" y="3619500"/>
                          <a:ext cx="533400" cy="1588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23" name="Straight Connector 122"/>
                        <p:cNvCxnSpPr/>
                        <p:nvPr/>
                      </p:nvCxnSpPr>
                      <p:spPr>
                        <a:xfrm rot="5400000">
                          <a:off x="2514600" y="3429000"/>
                          <a:ext cx="533400" cy="38100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111" name="TextBox 110"/>
                      <p:cNvSpPr txBox="1"/>
                      <p:nvPr/>
                    </p:nvSpPr>
                    <p:spPr>
                      <a:xfrm>
                        <a:off x="-1398388" y="1091384"/>
                        <a:ext cx="906657" cy="8207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dirty="0" err="1" smtClean="0"/>
                          <a:t>awal</a:t>
                        </a:r>
                        <a:endParaRPr lang="en-US" sz="2400" dirty="0"/>
                      </a:p>
                    </p:txBody>
                  </p:sp>
                  <p:grpSp>
                    <p:nvGrpSpPr>
                      <p:cNvPr id="19" name="Group 46"/>
                      <p:cNvGrpSpPr/>
                      <p:nvPr/>
                    </p:nvGrpSpPr>
                    <p:grpSpPr>
                      <a:xfrm>
                        <a:off x="1143000" y="2209800"/>
                        <a:ext cx="3581400" cy="684781"/>
                        <a:chOff x="3505200" y="2362200"/>
                        <a:chExt cx="3581400" cy="684781"/>
                      </a:xfrm>
                    </p:grpSpPr>
                    <p:sp>
                      <p:nvSpPr>
                        <p:cNvPr id="117" name="Rectangle 116"/>
                        <p:cNvSpPr/>
                        <p:nvPr/>
                      </p:nvSpPr>
                      <p:spPr>
                        <a:xfrm>
                          <a:off x="56388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118" name="Straight Connector 117"/>
                        <p:cNvCxnSpPr/>
                        <p:nvPr/>
                      </p:nvCxnSpPr>
                      <p:spPr>
                        <a:xfrm rot="5400000">
                          <a:off x="62879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119" name="Rectangle 118"/>
                        <p:cNvSpPr/>
                        <p:nvPr/>
                      </p:nvSpPr>
                      <p:spPr>
                        <a:xfrm>
                          <a:off x="35052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120" name="Straight Connector 119"/>
                        <p:cNvCxnSpPr/>
                        <p:nvPr/>
                      </p:nvCxnSpPr>
                      <p:spPr>
                        <a:xfrm rot="5400000">
                          <a:off x="41543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113" name="Straight Arrow Connector 14"/>
                      <p:cNvCxnSpPr/>
                      <p:nvPr/>
                    </p:nvCxnSpPr>
                    <p:spPr>
                      <a:xfrm>
                        <a:off x="4495800" y="2514600"/>
                        <a:ext cx="914400" cy="1588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14" name="TextBox 113"/>
                      <p:cNvSpPr txBox="1"/>
                      <p:nvPr/>
                    </p:nvSpPr>
                    <p:spPr>
                      <a:xfrm>
                        <a:off x="3581400" y="2133602"/>
                        <a:ext cx="533400" cy="8207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dirty="0" smtClean="0"/>
                          <a:t>2</a:t>
                        </a:r>
                        <a:endParaRPr lang="en-US" sz="2400" dirty="0"/>
                      </a:p>
                    </p:txBody>
                  </p:sp>
                  <p:sp>
                    <p:nvSpPr>
                      <p:cNvPr id="115" name="TextBox 16"/>
                      <p:cNvSpPr txBox="1"/>
                      <p:nvPr/>
                    </p:nvSpPr>
                    <p:spPr>
                      <a:xfrm>
                        <a:off x="5638800" y="2133602"/>
                        <a:ext cx="533400" cy="8207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dirty="0" smtClean="0"/>
                          <a:t>5</a:t>
                        </a:r>
                        <a:endParaRPr lang="en-US" sz="2400" dirty="0"/>
                      </a:p>
                    </p:txBody>
                  </p:sp>
                  <p:sp>
                    <p:nvSpPr>
                      <p:cNvPr id="116" name="TextBox 115"/>
                      <p:cNvSpPr txBox="1"/>
                      <p:nvPr/>
                    </p:nvSpPr>
                    <p:spPr>
                      <a:xfrm>
                        <a:off x="1447800" y="2133602"/>
                        <a:ext cx="533400" cy="8207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dirty="0" smtClean="0"/>
                          <a:t>4</a:t>
                        </a:r>
                        <a:endParaRPr lang="en-US" sz="2400" dirty="0"/>
                      </a:p>
                    </p:txBody>
                  </p:sp>
                </p:grpSp>
                <p:sp>
                  <p:nvSpPr>
                    <p:cNvPr id="108" name="TextBox 9"/>
                    <p:cNvSpPr txBox="1"/>
                    <p:nvPr/>
                  </p:nvSpPr>
                  <p:spPr>
                    <a:xfrm>
                      <a:off x="6553200" y="1574800"/>
                      <a:ext cx="1182868" cy="8207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400" dirty="0" err="1" smtClean="0"/>
                        <a:t>akhir</a:t>
                      </a:r>
                      <a:endParaRPr lang="en-US" sz="2400" dirty="0"/>
                    </a:p>
                  </p:txBody>
                </p:sp>
                <p:cxnSp>
                  <p:nvCxnSpPr>
                    <p:cNvPr id="109" name="Shape 108"/>
                    <p:cNvCxnSpPr>
                      <a:stCxn id="108" idx="1"/>
                      <a:endCxn id="121" idx="0"/>
                    </p:cNvCxnSpPr>
                    <p:nvPr/>
                  </p:nvCxnSpPr>
                  <p:spPr>
                    <a:xfrm rot="10800000" flipV="1">
                      <a:off x="6134100" y="1985167"/>
                      <a:ext cx="419100" cy="681834"/>
                    </a:xfrm>
                    <a:prstGeom prst="bentConnector2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06" name="Straight Arrow Connector 105"/>
                  <p:cNvCxnSpPr/>
                  <p:nvPr/>
                </p:nvCxnSpPr>
                <p:spPr>
                  <a:xfrm>
                    <a:off x="1219200" y="4419600"/>
                    <a:ext cx="9144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" name="Group 43"/>
                <p:cNvGrpSpPr/>
                <p:nvPr/>
              </p:nvGrpSpPr>
              <p:grpSpPr>
                <a:xfrm>
                  <a:off x="304800" y="4038601"/>
                  <a:ext cx="1447800" cy="820733"/>
                  <a:chOff x="304800" y="4038601"/>
                  <a:chExt cx="1447800" cy="820733"/>
                </a:xfrm>
              </p:grpSpPr>
              <p:sp>
                <p:nvSpPr>
                  <p:cNvPr id="102" name="Rectangle 101"/>
                  <p:cNvSpPr/>
                  <p:nvPr/>
                </p:nvSpPr>
                <p:spPr>
                  <a:xfrm>
                    <a:off x="304800" y="4114800"/>
                    <a:ext cx="1447800" cy="684781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03" name="Straight Connector 102"/>
                  <p:cNvCxnSpPr/>
                  <p:nvPr/>
                </p:nvCxnSpPr>
                <p:spPr>
                  <a:xfrm rot="5400000">
                    <a:off x="953952" y="4456248"/>
                    <a:ext cx="684781" cy="188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4" name="TextBox 103"/>
                  <p:cNvSpPr txBox="1"/>
                  <p:nvPr/>
                </p:nvSpPr>
                <p:spPr>
                  <a:xfrm>
                    <a:off x="609600" y="4038601"/>
                    <a:ext cx="533400" cy="82073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 smtClean="0"/>
                      <a:t>3</a:t>
                    </a:r>
                    <a:endParaRPr lang="en-US" sz="2400" dirty="0"/>
                  </a:p>
                </p:txBody>
              </p:sp>
            </p:grpSp>
          </p:grpSp>
          <p:cxnSp>
            <p:nvCxnSpPr>
              <p:cNvPr id="99" name="Straight Arrow Connector 98"/>
              <p:cNvCxnSpPr/>
              <p:nvPr/>
            </p:nvCxnSpPr>
            <p:spPr>
              <a:xfrm>
                <a:off x="1600200" y="4800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97" name="Shape 96"/>
            <p:cNvCxnSpPr>
              <a:stCxn id="111" idx="3"/>
            </p:cNvCxnSpPr>
            <p:nvPr/>
          </p:nvCxnSpPr>
          <p:spPr>
            <a:xfrm>
              <a:off x="1532317" y="2588262"/>
              <a:ext cx="348849" cy="412109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31" name="Shape 130"/>
          <p:cNvCxnSpPr/>
          <p:nvPr/>
        </p:nvCxnSpPr>
        <p:spPr>
          <a:xfrm rot="10800000" flipV="1">
            <a:off x="2024043" y="3295029"/>
            <a:ext cx="420287" cy="42862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2452670" y="3095463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bantu</a:t>
            </a:r>
            <a:endParaRPr lang="en-US" sz="2400" dirty="0"/>
          </a:p>
        </p:txBody>
      </p:sp>
      <p:cxnSp>
        <p:nvCxnSpPr>
          <p:cNvPr id="68" name="Shape 67"/>
          <p:cNvCxnSpPr>
            <a:stCxn id="133" idx="3"/>
          </p:cNvCxnSpPr>
          <p:nvPr/>
        </p:nvCxnSpPr>
        <p:spPr>
          <a:xfrm>
            <a:off x="3452802" y="3326296"/>
            <a:ext cx="285752" cy="38352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310058" y="3138313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bantu</a:t>
            </a:r>
            <a:endParaRPr lang="en-US" sz="2400" dirty="0"/>
          </a:p>
        </p:txBody>
      </p:sp>
      <p:cxnSp>
        <p:nvCxnSpPr>
          <p:cNvPr id="70" name="Shape 69"/>
          <p:cNvCxnSpPr/>
          <p:nvPr/>
        </p:nvCxnSpPr>
        <p:spPr>
          <a:xfrm>
            <a:off x="5310190" y="3339650"/>
            <a:ext cx="285752" cy="38352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953132" y="3138313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bantu</a:t>
            </a:r>
            <a:endParaRPr lang="en-US" sz="2400" dirty="0"/>
          </a:p>
        </p:txBody>
      </p:sp>
      <p:cxnSp>
        <p:nvCxnSpPr>
          <p:cNvPr id="50" name="Shape 49"/>
          <p:cNvCxnSpPr/>
          <p:nvPr/>
        </p:nvCxnSpPr>
        <p:spPr>
          <a:xfrm>
            <a:off x="6810388" y="3337879"/>
            <a:ext cx="285752" cy="38352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608784" y="3066875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bantu</a:t>
            </a:r>
            <a:endParaRPr lang="en-US" sz="2400" dirty="0"/>
          </a:p>
        </p:txBody>
      </p:sp>
      <p:grpSp>
        <p:nvGrpSpPr>
          <p:cNvPr id="66" name="Group 65"/>
          <p:cNvGrpSpPr/>
          <p:nvPr/>
        </p:nvGrpSpPr>
        <p:grpSpPr>
          <a:xfrm>
            <a:off x="8924032" y="3781255"/>
            <a:ext cx="357190" cy="357190"/>
            <a:chOff x="8924032" y="3429000"/>
            <a:chExt cx="357190" cy="357190"/>
          </a:xfrm>
        </p:grpSpPr>
        <p:sp>
          <p:nvSpPr>
            <p:cNvPr id="53" name="Rectangle 52"/>
            <p:cNvSpPr/>
            <p:nvPr/>
          </p:nvSpPr>
          <p:spPr>
            <a:xfrm>
              <a:off x="8924032" y="3429000"/>
              <a:ext cx="357190" cy="35719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/>
            <p:cNvCxnSpPr/>
            <p:nvPr/>
          </p:nvCxnSpPr>
          <p:spPr>
            <a:xfrm rot="5400000">
              <a:off x="8924032" y="3429000"/>
              <a:ext cx="357190" cy="35719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3" name="Straight Arrow Connector 62"/>
          <p:cNvCxnSpPr>
            <a:stCxn id="51" idx="2"/>
          </p:cNvCxnSpPr>
          <p:nvPr/>
        </p:nvCxnSpPr>
        <p:spPr>
          <a:xfrm rot="5400000">
            <a:off x="8979382" y="3651786"/>
            <a:ext cx="252715" cy="6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3738554" y="447741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3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167182" y="447741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4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667248" y="447741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2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167314" y="447741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5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952472" y="4454262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Tampilan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Layar</a:t>
            </a:r>
            <a:r>
              <a:rPr lang="en-US" sz="2800" b="1" dirty="0" smtClean="0"/>
              <a:t> :</a:t>
            </a:r>
            <a:endParaRPr lang="en-US" sz="2800" b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build="p"/>
      <p:bldP spid="133" grpId="0"/>
      <p:bldP spid="133" grpId="1"/>
      <p:bldP spid="69" grpId="0"/>
      <p:bldP spid="69" grpId="1"/>
      <p:bldP spid="49" grpId="0"/>
      <p:bldP spid="49" grpId="1"/>
      <p:bldP spid="51" grpId="0"/>
      <p:bldP spid="71" grpId="0"/>
      <p:bldP spid="72" grpId="0"/>
      <p:bldP spid="73" grpId="0"/>
      <p:bldP spid="74" grpId="0"/>
      <p:bldP spid="7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50" y="228600"/>
            <a:ext cx="8585200" cy="99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Tugas</a:t>
            </a:r>
            <a:endParaRPr lang="en-US" b="1" dirty="0"/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609600" y="1457324"/>
            <a:ext cx="8886952" cy="4900634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280988" marR="0" lvl="2" indent="-280988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Buat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algoritma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program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menu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berikut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</a:p>
          <a:p>
            <a:pPr marL="3479800" marR="0" lvl="2" indent="-5143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sz="280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Menu </a:t>
            </a:r>
            <a:r>
              <a:rPr kumimoji="0" lang="en-US" sz="2800" i="0" u="sng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Utama</a:t>
            </a:r>
            <a:endParaRPr kumimoji="0" lang="en-US" sz="2800" i="0" u="sng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79800" marR="0" lvl="2" indent="-5143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AutoNum type="arabicPeriod"/>
              <a:tabLst/>
              <a:defRPr/>
            </a:pPr>
            <a:r>
              <a:rPr lang="en-US" sz="2800" baseline="0" dirty="0" err="1" smtClean="0"/>
              <a:t>Isi</a:t>
            </a:r>
            <a:r>
              <a:rPr lang="en-US" sz="2800" baseline="0" dirty="0" smtClean="0"/>
              <a:t> Data</a:t>
            </a:r>
          </a:p>
          <a:p>
            <a:pPr marL="3479800" marR="0" lvl="2" indent="-5143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AutoNum type="arabicPeriod"/>
              <a:tabLst/>
              <a:defRPr/>
            </a:pPr>
            <a:r>
              <a:rPr kumimoji="0" lang="en-US" sz="2800" i="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Tambah</a:t>
            </a:r>
            <a:r>
              <a:rPr kumimoji="0" lang="en-US" sz="28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</a:t>
            </a:r>
          </a:p>
          <a:p>
            <a:pPr marL="3479800" marR="0" lvl="2" indent="-5143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AutoNum type="arabicPeriod"/>
              <a:tabLst/>
              <a:defRPr/>
            </a:pPr>
            <a:r>
              <a:rPr lang="en-US" sz="2800" baseline="0" dirty="0" err="1" smtClean="0"/>
              <a:t>Hapus</a:t>
            </a:r>
            <a:r>
              <a:rPr lang="en-US" sz="2800" baseline="0" dirty="0" smtClean="0"/>
              <a:t> Data</a:t>
            </a:r>
          </a:p>
          <a:p>
            <a:pPr marL="3479800" marR="0" lvl="2" indent="-5143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AutoNum type="arabicPeriod"/>
              <a:tabLst/>
              <a:defRPr/>
            </a:pPr>
            <a:r>
              <a:rPr kumimoji="0" lang="en-US" sz="2800" i="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Tampil</a:t>
            </a:r>
            <a:r>
              <a:rPr kumimoji="0" lang="en-US" sz="28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</a:t>
            </a:r>
          </a:p>
          <a:p>
            <a:pPr marL="3479800" marR="0" lvl="2" indent="-5143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AutoNum type="arabicPeriod"/>
              <a:tabLst/>
              <a:defRPr/>
            </a:pPr>
            <a:r>
              <a:rPr lang="en-US" sz="2800" baseline="0" dirty="0" err="1" smtClean="0"/>
              <a:t>Keluar</a:t>
            </a:r>
            <a:endParaRPr lang="en-US" sz="2800" baseline="0" dirty="0" smtClean="0"/>
          </a:p>
          <a:p>
            <a:pPr marL="3479800" marR="0" lvl="2" indent="-5143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endParaRPr lang="en-US" sz="2800" baseline="0" dirty="0" smtClean="0"/>
          </a:p>
          <a:p>
            <a:pPr marL="0" marR="0" lvl="2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sz="2800" i="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Topik</a:t>
            </a:r>
            <a:r>
              <a:rPr kumimoji="0" lang="en-US" sz="28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1. </a:t>
            </a:r>
            <a:r>
              <a:rPr kumimoji="0" lang="en-US" sz="2800" i="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Penjualan</a:t>
            </a:r>
            <a:r>
              <a:rPr kumimoji="0" lang="en-US" sz="28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Tiket</a:t>
            </a:r>
            <a:r>
              <a:rPr kumimoji="0" lang="en-US" sz="28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2. </a:t>
            </a:r>
            <a:r>
              <a:rPr lang="en-US" sz="2800" dirty="0" err="1" smtClean="0"/>
              <a:t>Perpustakaan</a:t>
            </a:r>
            <a:r>
              <a:rPr lang="en-US" sz="2800" dirty="0" smtClean="0"/>
              <a:t>, 3. </a:t>
            </a:r>
            <a:r>
              <a:rPr lang="en-US" sz="2800" dirty="0" err="1" smtClean="0"/>
              <a:t>Pendaftaran</a:t>
            </a:r>
            <a:r>
              <a:rPr lang="en-US" sz="2800" dirty="0" smtClean="0"/>
              <a:t> </a:t>
            </a:r>
            <a:r>
              <a:rPr lang="en-US" sz="2800" dirty="0" err="1" smtClean="0"/>
              <a:t>Pasien</a:t>
            </a:r>
            <a:r>
              <a:rPr lang="en-US" sz="2800" dirty="0" smtClean="0"/>
              <a:t>, 4. </a:t>
            </a:r>
            <a:r>
              <a:rPr lang="en-US" sz="2800" dirty="0" err="1" smtClean="0"/>
              <a:t>Reservasi</a:t>
            </a:r>
            <a:r>
              <a:rPr lang="en-US" sz="2800" dirty="0" smtClean="0"/>
              <a:t> Hotel, 5. Laundry, 6. Rental </a:t>
            </a:r>
            <a:r>
              <a:rPr lang="en-US" sz="2800" dirty="0" err="1" smtClean="0"/>
              <a:t>Kendaraan</a:t>
            </a:r>
            <a:r>
              <a:rPr lang="en-US" sz="2800" dirty="0" smtClean="0"/>
              <a:t>, 7. Outlet, 8. </a:t>
            </a:r>
            <a:r>
              <a:rPr lang="en-US" sz="2800" dirty="0" err="1" smtClean="0"/>
              <a:t>Penyewaan</a:t>
            </a:r>
            <a:r>
              <a:rPr lang="en-US" sz="2800" dirty="0" smtClean="0"/>
              <a:t> VCD</a:t>
            </a:r>
            <a:endParaRPr kumimoji="0" lang="en-US" sz="280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Single Linked List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121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Linked list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</a:t>
            </a:r>
            <a:r>
              <a:rPr lang="en-US" sz="3200" dirty="0" err="1" smtClean="0"/>
              <a:t>berisi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link / pointer yang </a:t>
            </a:r>
            <a:r>
              <a:rPr lang="en-US" sz="3200" dirty="0" err="1" smtClean="0"/>
              <a:t>mengacu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</a:t>
            </a:r>
            <a:r>
              <a:rPr lang="en-US" sz="3200" dirty="0" err="1" smtClean="0"/>
              <a:t>berikutnya</a:t>
            </a:r>
            <a:endParaRPr lang="en-US" sz="3200" dirty="0" smtClean="0"/>
          </a:p>
        </p:txBody>
      </p:sp>
      <p:grpSp>
        <p:nvGrpSpPr>
          <p:cNvPr id="15" name="Group 14"/>
          <p:cNvGrpSpPr/>
          <p:nvPr/>
        </p:nvGrpSpPr>
        <p:grpSpPr>
          <a:xfrm>
            <a:off x="3136900" y="3581400"/>
            <a:ext cx="1568450" cy="685800"/>
            <a:chOff x="3136900" y="3581400"/>
            <a:chExt cx="1568450" cy="685800"/>
          </a:xfrm>
        </p:grpSpPr>
        <p:sp>
          <p:nvSpPr>
            <p:cNvPr id="5" name="Rectangle 4"/>
            <p:cNvSpPr/>
            <p:nvPr/>
          </p:nvSpPr>
          <p:spPr>
            <a:xfrm>
              <a:off x="3136900" y="3581400"/>
              <a:ext cx="156845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 rot="5400000">
              <a:off x="3872819" y="3923788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1403350" y="4800603"/>
            <a:ext cx="2063750" cy="830975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400" dirty="0" smtClean="0"/>
              <a:t>Medan Data (</a:t>
            </a:r>
            <a:r>
              <a:rPr lang="en-US" sz="2400" b="1" dirty="0" smtClean="0">
                <a:solidFill>
                  <a:srgbClr val="FF0000"/>
                </a:solidFill>
              </a:rPr>
              <a:t>Info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705350" y="4876803"/>
            <a:ext cx="2889250" cy="830975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400" dirty="0" smtClean="0"/>
              <a:t>Medan </a:t>
            </a:r>
            <a:r>
              <a:rPr lang="en-US" sz="2400" dirty="0" err="1" smtClean="0"/>
              <a:t>Sambungan</a:t>
            </a:r>
            <a:r>
              <a:rPr lang="en-US" sz="2400" dirty="0" smtClean="0"/>
              <a:t> (</a:t>
            </a:r>
            <a:r>
              <a:rPr lang="en-US" sz="2400" b="1" dirty="0" smtClean="0">
                <a:solidFill>
                  <a:srgbClr val="FF0000"/>
                </a:solidFill>
              </a:rPr>
              <a:t>next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540250" y="4114800"/>
            <a:ext cx="11557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 flipV="1">
            <a:off x="2559050" y="4038600"/>
            <a:ext cx="90805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Content Placeholder 3"/>
          <p:cNvSpPr txBox="1">
            <a:spLocks/>
          </p:cNvSpPr>
          <p:nvPr/>
        </p:nvSpPr>
        <p:spPr>
          <a:xfrm>
            <a:off x="685800" y="2667000"/>
            <a:ext cx="8832850" cy="6096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Single Linked List :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14" grpId="0"/>
      <p:bldP spid="18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Deklarasi</a:t>
            </a:r>
            <a:r>
              <a:rPr lang="en-US" b="1" dirty="0" smtClean="0"/>
              <a:t> </a:t>
            </a:r>
            <a:r>
              <a:rPr lang="id-ID" b="1" dirty="0" smtClean="0"/>
              <a:t> Single </a:t>
            </a:r>
            <a:r>
              <a:rPr lang="en-US" b="1" dirty="0" smtClean="0"/>
              <a:t>Linked </a:t>
            </a:r>
            <a:r>
              <a:rPr lang="en-US" b="1" dirty="0" smtClean="0"/>
              <a:t>List (</a:t>
            </a:r>
            <a:r>
              <a:rPr lang="en-US" b="1" dirty="0" err="1" smtClean="0"/>
              <a:t>Algoritma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Type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nama_pointer</a:t>
            </a:r>
            <a:r>
              <a:rPr lang="en-US" dirty="0" smtClean="0"/>
              <a:t> = ↑</a:t>
            </a:r>
            <a:r>
              <a:rPr lang="en-US" dirty="0" err="1" smtClean="0"/>
              <a:t>Simpul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pt-BR" dirty="0" smtClean="0"/>
              <a:t>Simpul  = </a:t>
            </a:r>
            <a:r>
              <a:rPr lang="pt-BR" b="1" u="sng" dirty="0" smtClean="0"/>
              <a:t>Record</a:t>
            </a:r>
            <a:endParaRPr lang="en-US" b="1" dirty="0" smtClean="0"/>
          </a:p>
          <a:p>
            <a:pPr>
              <a:buNone/>
            </a:pPr>
            <a:r>
              <a:rPr lang="pt-BR" dirty="0" smtClean="0"/>
              <a:t>                  medan_data  : tipedata,</a:t>
            </a:r>
            <a:endParaRPr lang="en-US" dirty="0" smtClean="0"/>
          </a:p>
          <a:p>
            <a:pPr>
              <a:buNone/>
            </a:pPr>
            <a:r>
              <a:rPr lang="pt-BR" dirty="0" smtClean="0"/>
              <a:t>		    	</a:t>
            </a:r>
            <a:r>
              <a:rPr lang="en-US" dirty="0" err="1" smtClean="0"/>
              <a:t>medan_sambungan</a:t>
            </a:r>
            <a:r>
              <a:rPr lang="en-US" dirty="0" smtClean="0"/>
              <a:t> : </a:t>
            </a:r>
            <a:r>
              <a:rPr lang="en-US" dirty="0" err="1" smtClean="0"/>
              <a:t>nama_pointer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u="sng" dirty="0" err="1" smtClean="0"/>
              <a:t>EndRecord</a:t>
            </a:r>
            <a:endParaRPr lang="en-US" b="1" u="sng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nama_var_pointer</a:t>
            </a:r>
            <a:r>
              <a:rPr lang="en-US" dirty="0" smtClean="0"/>
              <a:t> : </a:t>
            </a:r>
            <a:r>
              <a:rPr lang="en-US" dirty="0" err="1" smtClean="0"/>
              <a:t>nama_pointer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Deklarasi</a:t>
            </a:r>
            <a:r>
              <a:rPr lang="en-US" b="1" dirty="0" smtClean="0"/>
              <a:t> </a:t>
            </a:r>
            <a:r>
              <a:rPr lang="id-ID" b="1" dirty="0" smtClean="0"/>
              <a:t>Single </a:t>
            </a:r>
            <a:r>
              <a:rPr lang="en-US" b="1" dirty="0" smtClean="0"/>
              <a:t>Linked </a:t>
            </a:r>
            <a:r>
              <a:rPr lang="en-US" b="1" dirty="0" smtClean="0"/>
              <a:t>List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Type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Point  =  ↑Data</a:t>
            </a:r>
          </a:p>
          <a:p>
            <a:pPr>
              <a:buNone/>
            </a:pPr>
            <a:r>
              <a:rPr lang="en-US" dirty="0" smtClean="0"/>
              <a:t>	Data  = </a:t>
            </a:r>
            <a:r>
              <a:rPr lang="en-US" b="1" u="sng" dirty="0" smtClean="0"/>
              <a:t>Record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           Info   : </a:t>
            </a:r>
            <a:r>
              <a:rPr lang="en-US" b="1" u="sng" dirty="0" smtClean="0"/>
              <a:t>char</a:t>
            </a:r>
            <a:r>
              <a:rPr lang="en-US" dirty="0" smtClean="0"/>
              <a:t> ,</a:t>
            </a:r>
          </a:p>
          <a:p>
            <a:pPr>
              <a:buNone/>
            </a:pPr>
            <a:r>
              <a:rPr lang="en-US" dirty="0" smtClean="0"/>
              <a:t>           Next  : Point </a:t>
            </a:r>
          </a:p>
          <a:p>
            <a:pPr>
              <a:buNone/>
            </a:pPr>
            <a:r>
              <a:rPr lang="en-US" dirty="0" smtClean="0"/>
              <a:t> 	</a:t>
            </a:r>
            <a:r>
              <a:rPr lang="en-US" b="1" u="sng" dirty="0" err="1" smtClean="0"/>
              <a:t>Endrecord</a:t>
            </a:r>
            <a:endParaRPr lang="en-US" b="1" u="sng" dirty="0" smtClean="0"/>
          </a:p>
          <a:p>
            <a:pPr>
              <a:buNone/>
            </a:pPr>
            <a:r>
              <a:rPr lang="en-US" dirty="0" err="1" smtClean="0"/>
              <a:t>awal</a:t>
            </a:r>
            <a:r>
              <a:rPr lang="en-US" dirty="0" smtClean="0"/>
              <a:t>, </a:t>
            </a:r>
            <a:r>
              <a:rPr lang="en-US" dirty="0" err="1" smtClean="0"/>
              <a:t>akhir</a:t>
            </a:r>
            <a:r>
              <a:rPr lang="en-US" dirty="0" smtClean="0"/>
              <a:t> : Point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4000" b="1" dirty="0" smtClean="0"/>
              <a:t>Operasi – operasi Single Linked List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Penciptaan</a:t>
            </a:r>
            <a:r>
              <a:rPr lang="en-US" sz="3200" dirty="0" smtClean="0"/>
              <a:t> (create)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Penyisipan</a:t>
            </a:r>
            <a:endParaRPr lang="en-US" sz="3200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Penghapusan</a:t>
            </a:r>
            <a:endParaRPr lang="en-US" sz="3200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dirty="0" smtClean="0"/>
              <a:t>Traversal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Pencarian</a:t>
            </a:r>
            <a:r>
              <a:rPr lang="en-US" sz="3200" dirty="0" smtClean="0"/>
              <a:t> (Searching)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Pengurutan</a:t>
            </a:r>
            <a:r>
              <a:rPr lang="en-US" sz="3200" dirty="0" smtClean="0"/>
              <a:t> (Sorting)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Penghancuran</a:t>
            </a:r>
            <a:r>
              <a:rPr lang="en-US" sz="3200" dirty="0" smtClean="0"/>
              <a:t> (destroy)</a:t>
            </a:r>
            <a:endParaRPr lang="en-US" sz="3200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Penciptaan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762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3500" dirty="0" smtClean="0"/>
              <a:t>Pointer </a:t>
            </a:r>
            <a:r>
              <a:rPr lang="en-US" sz="3500" dirty="0" err="1" smtClean="0"/>
              <a:t>awal</a:t>
            </a:r>
            <a:r>
              <a:rPr lang="en-US" sz="3500" dirty="0" smtClean="0"/>
              <a:t> </a:t>
            </a:r>
            <a:r>
              <a:rPr lang="en-US" sz="3500" dirty="0" err="1" smtClean="0"/>
              <a:t>dan</a:t>
            </a:r>
            <a:r>
              <a:rPr lang="en-US" sz="3500" dirty="0" smtClean="0"/>
              <a:t> </a:t>
            </a:r>
            <a:r>
              <a:rPr lang="en-US" sz="3500" dirty="0" err="1" smtClean="0"/>
              <a:t>akhir</a:t>
            </a:r>
            <a:r>
              <a:rPr lang="en-US" sz="3500" dirty="0" smtClean="0"/>
              <a:t> </a:t>
            </a:r>
            <a:r>
              <a:rPr lang="en-US" sz="3500" dirty="0" err="1" smtClean="0"/>
              <a:t>diberi</a:t>
            </a:r>
            <a:r>
              <a:rPr lang="en-US" sz="3500" dirty="0" smtClean="0"/>
              <a:t> </a:t>
            </a:r>
            <a:r>
              <a:rPr lang="en-US" sz="3500" dirty="0" err="1" smtClean="0"/>
              <a:t>harga</a:t>
            </a:r>
            <a:r>
              <a:rPr lang="en-US" sz="3500" dirty="0" smtClean="0"/>
              <a:t> nil/NULL</a:t>
            </a:r>
          </a:p>
          <a:p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990600" y="2819402"/>
            <a:ext cx="2559050" cy="762000"/>
            <a:chOff x="990600" y="2819402"/>
            <a:chExt cx="2559050" cy="762000"/>
          </a:xfrm>
        </p:grpSpPr>
        <p:grpSp>
          <p:nvGrpSpPr>
            <p:cNvPr id="8" name="Group 7"/>
            <p:cNvGrpSpPr/>
            <p:nvPr/>
          </p:nvGrpSpPr>
          <p:grpSpPr>
            <a:xfrm>
              <a:off x="2971800" y="2819402"/>
              <a:ext cx="577850" cy="762000"/>
              <a:chOff x="1905000" y="2438400"/>
              <a:chExt cx="533400" cy="53340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905000" y="2438400"/>
                <a:ext cx="5334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 rot="5400000">
                <a:off x="1905000" y="2438400"/>
                <a:ext cx="533400" cy="5334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>
              <a:off x="990600" y="2895602"/>
              <a:ext cx="1981200" cy="584775"/>
              <a:chOff x="914400" y="2895600"/>
              <a:chExt cx="1828800" cy="584775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914400" y="2895600"/>
                <a:ext cx="1066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awal</a:t>
                </a:r>
                <a:endParaRPr lang="en-US" sz="3200" dirty="0"/>
              </a:p>
            </p:txBody>
          </p:sp>
          <p:cxnSp>
            <p:nvCxnSpPr>
              <p:cNvPr id="18" name="Straight Arrow Connector 17"/>
              <p:cNvCxnSpPr>
                <a:endCxn id="4" idx="1"/>
              </p:cNvCxnSpPr>
              <p:nvPr/>
            </p:nvCxnSpPr>
            <p:spPr>
              <a:xfrm>
                <a:off x="1981200" y="3200400"/>
                <a:ext cx="7620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" name="Group 16"/>
          <p:cNvGrpSpPr/>
          <p:nvPr/>
        </p:nvGrpSpPr>
        <p:grpSpPr>
          <a:xfrm>
            <a:off x="5073650" y="2819402"/>
            <a:ext cx="2559050" cy="762000"/>
            <a:chOff x="4540250" y="2819402"/>
            <a:chExt cx="2559050" cy="762000"/>
          </a:xfrm>
        </p:grpSpPr>
        <p:grpSp>
          <p:nvGrpSpPr>
            <p:cNvPr id="9" name="Group 8"/>
            <p:cNvGrpSpPr/>
            <p:nvPr/>
          </p:nvGrpSpPr>
          <p:grpSpPr>
            <a:xfrm>
              <a:off x="6521450" y="2819402"/>
              <a:ext cx="577850" cy="762000"/>
              <a:chOff x="1905000" y="2438400"/>
              <a:chExt cx="533400" cy="5334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905000" y="2438400"/>
                <a:ext cx="5334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 rot="5400000">
                <a:off x="1905000" y="2438400"/>
                <a:ext cx="533400" cy="5334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Box 18"/>
            <p:cNvSpPr txBox="1"/>
            <p:nvPr/>
          </p:nvSpPr>
          <p:spPr>
            <a:xfrm>
              <a:off x="4540250" y="2895601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5613400" y="3200402"/>
              <a:ext cx="8255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Content Placeholder 2"/>
          <p:cNvSpPr txBox="1">
            <a:spLocks/>
          </p:cNvSpPr>
          <p:nvPr/>
        </p:nvSpPr>
        <p:spPr>
          <a:xfrm>
            <a:off x="1066800" y="3962400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FF0000"/>
                </a:solidFill>
              </a:rPr>
              <a:t>awal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 nil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5105400" y="3962400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FF0000"/>
                </a:solidFill>
              </a:rPr>
              <a:t>akhir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 nil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3" grpId="0"/>
      <p:bldP spid="2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2410</TotalTime>
  <Words>1763</Words>
  <Application>Microsoft Office PowerPoint</Application>
  <PresentationFormat>A4 Paper (210x297 mm)</PresentationFormat>
  <Paragraphs>550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Civic</vt:lpstr>
      <vt:lpstr>Linked List</vt:lpstr>
      <vt:lpstr>PENGERTIAN LINKED LIST</vt:lpstr>
      <vt:lpstr>Array vs Linked List</vt:lpstr>
      <vt:lpstr>Bentuk Linked List</vt:lpstr>
      <vt:lpstr>Single Linked List</vt:lpstr>
      <vt:lpstr>Deklarasi  Single Linked List (Algoritma)</vt:lpstr>
      <vt:lpstr>Contoh Deklarasi Single Linked List</vt:lpstr>
      <vt:lpstr>Operasi – operasi Single Linked List</vt:lpstr>
      <vt:lpstr>Penciptaan</vt:lpstr>
      <vt:lpstr>Penyisipan di Depan</vt:lpstr>
      <vt:lpstr>Penyisipan di Depan (lanjutan)</vt:lpstr>
      <vt:lpstr>Penyisipan di Depan (lanjutan)</vt:lpstr>
      <vt:lpstr>Penyisipan di Depan (lanjutan)</vt:lpstr>
      <vt:lpstr>Penyisipan di Depan (lanjutan)</vt:lpstr>
      <vt:lpstr>Algoritma Penyisipan di Depan</vt:lpstr>
      <vt:lpstr>Penyisipan di Belakang</vt:lpstr>
      <vt:lpstr>Penyisipan di Belakang (lanjutan)</vt:lpstr>
      <vt:lpstr>Penyisipan di Belakang (lanjutan)</vt:lpstr>
      <vt:lpstr>Penyisipan di Belakang (lanjutan)</vt:lpstr>
      <vt:lpstr>Algoritma Penyisipan di Belakang</vt:lpstr>
      <vt:lpstr>Penyisipan di Tengah</vt:lpstr>
      <vt:lpstr>Penyisipan di Tengah (lanjutan)</vt:lpstr>
      <vt:lpstr>Penyisipan di Tengah (lanjutan)</vt:lpstr>
      <vt:lpstr>Penyisipan di Tengah (lanjutan)</vt:lpstr>
      <vt:lpstr>Penyisipan di Tengah (lanjutan)</vt:lpstr>
      <vt:lpstr>Algoritma Penyisipan di Tengah</vt:lpstr>
      <vt:lpstr>Algoritma Penyisipan di Tengah (lanjutan)</vt:lpstr>
      <vt:lpstr>Algoritma Penyisipan di Tengah (lanjutan)</vt:lpstr>
      <vt:lpstr>Penghapusan di Depan</vt:lpstr>
      <vt:lpstr>Penghapusan di Depan (lanjutan)</vt:lpstr>
      <vt:lpstr>Penghapusan di Depan (lanjutan)</vt:lpstr>
      <vt:lpstr>Penghapusan di Depan (lanjutan)</vt:lpstr>
      <vt:lpstr>Penghapusan di Depan (lanjutan)</vt:lpstr>
      <vt:lpstr>Algoritma Penghapusan di Depan</vt:lpstr>
      <vt:lpstr>Penghapusan di Belakang</vt:lpstr>
      <vt:lpstr>Penghapusan di Belakang (lanjutan)</vt:lpstr>
      <vt:lpstr>Penghapusan di Belakang (lanjutan)</vt:lpstr>
      <vt:lpstr>Penghapusan di Belakang (lanjutan)</vt:lpstr>
      <vt:lpstr>Algoritma Penghapusan di Belakang</vt:lpstr>
      <vt:lpstr>Algoritma Penghapusan di Belakang (lanjutan)</vt:lpstr>
      <vt:lpstr>Penghapusan di Tengah</vt:lpstr>
      <vt:lpstr>Penghapusan di Tengah (lanjutan)</vt:lpstr>
      <vt:lpstr>Penghapusan di Tengah (lanjutan)</vt:lpstr>
      <vt:lpstr>Penghapusan di Tengah (lanjutan)</vt:lpstr>
      <vt:lpstr>Slide 45</vt:lpstr>
      <vt:lpstr>Traversal</vt:lpstr>
      <vt:lpstr>Traversal (lanjutan)</vt:lpstr>
      <vt:lpstr>Tugas</vt:lpstr>
    </vt:vector>
  </TitlesOfParts>
  <Company>Teknik Informatika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 - Konsep PBO</dc:title>
  <dc:creator>Adam Mukharil Bachtiar</dc:creator>
  <cp:lastModifiedBy>Axioo</cp:lastModifiedBy>
  <cp:revision>618</cp:revision>
  <dcterms:created xsi:type="dcterms:W3CDTF">2010-02-18T01:05:10Z</dcterms:created>
  <dcterms:modified xsi:type="dcterms:W3CDTF">2012-10-01T01:21:16Z</dcterms:modified>
</cp:coreProperties>
</file>