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8" r:id="rId2"/>
    <p:sldId id="292" r:id="rId3"/>
    <p:sldId id="290" r:id="rId4"/>
    <p:sldId id="270" r:id="rId5"/>
    <p:sldId id="280" r:id="rId6"/>
    <p:sldId id="281" r:id="rId7"/>
    <p:sldId id="283" r:id="rId8"/>
    <p:sldId id="291" r:id="rId9"/>
    <p:sldId id="303" r:id="rId10"/>
    <p:sldId id="302" r:id="rId11"/>
    <p:sldId id="294" r:id="rId12"/>
    <p:sldId id="295" r:id="rId13"/>
    <p:sldId id="286" r:id="rId14"/>
    <p:sldId id="304" r:id="rId15"/>
    <p:sldId id="305" r:id="rId16"/>
    <p:sldId id="306" r:id="rId17"/>
    <p:sldId id="307" r:id="rId18"/>
    <p:sldId id="308" r:id="rId19"/>
    <p:sldId id="309" r:id="rId20"/>
    <p:sldId id="296" r:id="rId21"/>
    <p:sldId id="297" r:id="rId22"/>
    <p:sldId id="310" r:id="rId23"/>
    <p:sldId id="311" r:id="rId24"/>
    <p:sldId id="288" r:id="rId25"/>
    <p:sldId id="312" r:id="rId26"/>
    <p:sldId id="313" r:id="rId27"/>
    <p:sldId id="265" r:id="rId28"/>
    <p:sldId id="27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68269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20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3200" b="1" dirty="0" smtClean="0">
                <a:latin typeface="Kozuka Gothic Pro H" pitchFamily="34" charset="-128"/>
                <a:ea typeface="Kozuka Gothic Pro H" pitchFamily="34" charset="-128"/>
              </a:rPr>
              <a:t>ANALISIS ALGORITMA</a:t>
            </a:r>
            <a:endParaRPr lang="en-US" sz="32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3392269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556613"/>
            <a:ext cx="1219200" cy="1235456"/>
          </a:xfrm>
          <a:prstGeom prst="rect">
            <a:avLst/>
          </a:prstGeom>
          <a:noFill/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600200" y="3810000"/>
            <a:ext cx="5715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KOMPLEKSITAS ALGORITMA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86200" y="4840069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1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667000" y="6172200"/>
            <a:ext cx="3733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Ken Kinanti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Purnamasari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EFISIENSI ALGORITMA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marL="179388" indent="-179388">
              <a:buFontTx/>
              <a:buChar char="-"/>
            </a:pP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Algoritma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yang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baik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adalah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algoritma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yang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efisien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.</a:t>
            </a:r>
          </a:p>
          <a:p>
            <a:pPr marL="179388" indent="-179388">
              <a:buFontTx/>
              <a:buChar char="-"/>
            </a:pPr>
            <a:endParaRPr lang="en-US" sz="2400" dirty="0" smtClean="0">
              <a:latin typeface="Maiandra GD" pitchFamily="34" charset="0"/>
              <a:ea typeface="Adobe Fangsong Std R" pitchFamily="18" charset="-128"/>
            </a:endParaRPr>
          </a:p>
          <a:p>
            <a:pPr marL="179388" indent="-179388">
              <a:buFontTx/>
              <a:buChar char="-"/>
            </a:pP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Efisiensi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Algoritma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diukur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dari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jumlah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waktu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&amp;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kapasitas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memori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yang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dibutuhkan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saat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eksekusi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.</a:t>
            </a:r>
          </a:p>
          <a:p>
            <a:pPr marL="179388" indent="-179388">
              <a:buFontTx/>
              <a:buChar char="-"/>
            </a:pPr>
            <a:endParaRPr lang="en-US" sz="2400" dirty="0" smtClean="0">
              <a:latin typeface="Maiandra GD" pitchFamily="34" charset="0"/>
              <a:ea typeface="Adobe Fangsong Std R" pitchFamily="18" charset="-128"/>
            </a:endParaRPr>
          </a:p>
          <a:p>
            <a:pPr marL="179388" indent="-179388">
              <a:buFontTx/>
              <a:buChar char="-"/>
            </a:pP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Makin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sedikit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waktu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&amp;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memori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yang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dibutuhkan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,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suatu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algoritma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makin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efisien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.</a:t>
            </a:r>
          </a:p>
          <a:p>
            <a:pPr marL="179388" indent="-179388">
              <a:buFontTx/>
              <a:buChar char="-"/>
            </a:pPr>
            <a:endParaRPr lang="en-US" sz="2400" dirty="0" smtClean="0">
              <a:latin typeface="Maiandra GD" pitchFamily="34" charset="0"/>
              <a:ea typeface="Adobe Fangsong Std R" pitchFamily="18" charset="-128"/>
            </a:endParaRPr>
          </a:p>
          <a:p>
            <a:pPr marL="179388" indent="-179388">
              <a:buFontTx/>
              <a:buChar char="-"/>
            </a:pP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Kebutuhan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waktu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&amp;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memori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bergantung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pada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ukuran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jumlah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masukan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(n)</a:t>
            </a:r>
          </a:p>
          <a:p>
            <a:pPr marL="179388" indent="-179388">
              <a:lnSpc>
                <a:spcPct val="150000"/>
              </a:lnSpc>
              <a:buFontTx/>
              <a:buChar char="-"/>
            </a:pPr>
            <a:endParaRPr lang="en-US" sz="2400" dirty="0" smtClean="0">
              <a:latin typeface="Maiandra GD" pitchFamily="34" charset="0"/>
              <a:ea typeface="Adobe Fangsong Std R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EFISIENSI ALGORITMA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dirty="0" err="1" smtClean="0">
                <a:latin typeface="Maiandra GD" pitchFamily="34" charset="0"/>
                <a:ea typeface="Adobe Fangsong Std R" pitchFamily="18" charset="-128"/>
              </a:rPr>
              <a:t>Mana</a:t>
            </a:r>
            <a:r>
              <a:rPr lang="en-US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dirty="0" err="1" smtClean="0">
                <a:latin typeface="Maiandra GD" pitchFamily="34" charset="0"/>
                <a:ea typeface="Adobe Fangsong Std R" pitchFamily="18" charset="-128"/>
              </a:rPr>
              <a:t>lebih</a:t>
            </a:r>
            <a:r>
              <a:rPr lang="en-US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dirty="0" err="1" smtClean="0">
                <a:latin typeface="Maiandra GD" pitchFamily="34" charset="0"/>
                <a:ea typeface="Adobe Fangsong Std R" pitchFamily="18" charset="-128"/>
              </a:rPr>
              <a:t>penting</a:t>
            </a:r>
            <a:r>
              <a:rPr lang="en-US" dirty="0" smtClean="0">
                <a:latin typeface="Maiandra GD" pitchFamily="34" charset="0"/>
                <a:ea typeface="Adobe Fangsong Std R" pitchFamily="18" charset="-128"/>
              </a:rPr>
              <a:t> ?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4000" dirty="0" err="1" smtClean="0">
                <a:latin typeface="Maiandra GD" pitchFamily="34" charset="0"/>
                <a:ea typeface="Adobe Fangsong Std R" pitchFamily="18" charset="-128"/>
              </a:rPr>
              <a:t>Efisiensi</a:t>
            </a:r>
            <a:r>
              <a:rPr lang="en-US" sz="40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4000" b="1" dirty="0" smtClean="0">
                <a:latin typeface="Maiandra GD" pitchFamily="34" charset="0"/>
                <a:ea typeface="Adobe Fangsong Std R" pitchFamily="18" charset="-128"/>
              </a:rPr>
              <a:t>WAKTU</a:t>
            </a:r>
            <a:r>
              <a:rPr lang="en-US" sz="40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dirty="0" err="1" smtClean="0">
                <a:latin typeface="Maiandra GD" pitchFamily="34" charset="0"/>
                <a:ea typeface="Adobe Fangsong Std R" pitchFamily="18" charset="-128"/>
              </a:rPr>
              <a:t>atau</a:t>
            </a:r>
            <a:r>
              <a:rPr lang="en-US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4000" b="1" dirty="0" smtClean="0">
                <a:latin typeface="Maiandra GD" pitchFamily="34" charset="0"/>
                <a:ea typeface="Adobe Fangsong Std R" pitchFamily="18" charset="-128"/>
              </a:rPr>
              <a:t>MEMORI</a:t>
            </a:r>
            <a:r>
              <a:rPr lang="en-US" sz="4000" dirty="0" smtClean="0">
                <a:latin typeface="Maiandra GD" pitchFamily="34" charset="0"/>
                <a:ea typeface="Adobe Fangsong Std R" pitchFamily="18" charset="-128"/>
              </a:rPr>
              <a:t> ?</a:t>
            </a:r>
            <a:endParaRPr lang="en-US" sz="2800" dirty="0" smtClean="0">
              <a:latin typeface="Maiandra GD" pitchFamily="34" charset="0"/>
              <a:ea typeface="Adobe Fangsong Std R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UKURAN INPUT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3000" dirty="0" err="1" smtClean="0">
                <a:latin typeface="Maiandra GD" pitchFamily="34" charset="0"/>
                <a:ea typeface="Kozuka Gothic Pro H" pitchFamily="34" charset="-128"/>
              </a:rPr>
              <a:t>Didefinisikan</a:t>
            </a:r>
            <a:r>
              <a:rPr lang="en-US" sz="30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3000" dirty="0" err="1" smtClean="0">
                <a:latin typeface="Maiandra GD" pitchFamily="34" charset="0"/>
                <a:ea typeface="Kozuka Gothic Pro H" pitchFamily="34" charset="-128"/>
              </a:rPr>
              <a:t>sebagai</a:t>
            </a:r>
            <a:r>
              <a:rPr lang="en-US" sz="3000" dirty="0" smtClean="0">
                <a:latin typeface="Maiandra GD" pitchFamily="34" charset="0"/>
                <a:ea typeface="Kozuka Gothic Pro H" pitchFamily="34" charset="-128"/>
              </a:rPr>
              <a:t> parameter </a:t>
            </a:r>
            <a:r>
              <a:rPr lang="en-US" sz="4400" b="1" dirty="0" smtClean="0">
                <a:latin typeface="Maiandra GD" pitchFamily="34" charset="0"/>
                <a:ea typeface="Kozuka Gothic Pro H" pitchFamily="34" charset="-128"/>
              </a:rPr>
              <a:t>n</a:t>
            </a:r>
          </a:p>
          <a:p>
            <a:pPr algn="just">
              <a:buNone/>
            </a:pPr>
            <a:endParaRPr lang="en-US" sz="2800" dirty="0" smtClean="0">
              <a:latin typeface="Maiandra GD" pitchFamily="34" charset="0"/>
              <a:ea typeface="Kozuka Gothic Pro H" pitchFamily="34" charset="-128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Contoh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: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Menghitung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total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jumlah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100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bilangan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(n = 100)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Menghitung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determinan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matriks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5 x 5 (n = 25)</a:t>
            </a:r>
          </a:p>
          <a:p>
            <a:pPr algn="just">
              <a:lnSpc>
                <a:spcPct val="150000"/>
              </a:lnSpc>
              <a:buNone/>
            </a:pPr>
            <a:endParaRPr lang="en-US" sz="3000" dirty="0"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PERHITUNGAN WAKTU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marL="0" indent="17463" algn="just">
              <a:lnSpc>
                <a:spcPct val="150000"/>
              </a:lnSpc>
              <a:buNone/>
            </a:pP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Waktu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Algoritma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dapat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diukur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dari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jumlah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operasi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/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instruksi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dasar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yang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dieksekusi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algoritma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tersebut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.</a:t>
            </a:r>
          </a:p>
          <a:p>
            <a:pPr marL="0" indent="17463" algn="just">
              <a:lnSpc>
                <a:spcPct val="150000"/>
              </a:lnSpc>
              <a:buNone/>
            </a:pPr>
            <a:endParaRPr lang="en-US" sz="1800" dirty="0" smtClean="0">
              <a:latin typeface="Maiandra GD" pitchFamily="34" charset="0"/>
              <a:ea typeface="Adobe Fangsong Std R" pitchFamily="18" charset="-128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400" b="1" dirty="0" err="1" smtClean="0">
                <a:latin typeface="Maiandra GD" pitchFamily="34" charset="0"/>
                <a:ea typeface="Adobe Fangsong Std R" pitchFamily="18" charset="-128"/>
              </a:rPr>
              <a:t>Operasi</a:t>
            </a:r>
            <a:r>
              <a:rPr lang="en-US" sz="2400" b="1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b="1" dirty="0" err="1" smtClean="0">
                <a:latin typeface="Maiandra GD" pitchFamily="34" charset="0"/>
                <a:ea typeface="Adobe Fangsong Std R" pitchFamily="18" charset="-128"/>
              </a:rPr>
              <a:t>Dasar</a:t>
            </a:r>
            <a:endParaRPr lang="en-US" sz="2400" b="1" dirty="0" smtClean="0">
              <a:latin typeface="Maiandra GD" pitchFamily="34" charset="0"/>
              <a:ea typeface="Adobe Fangsong Std R" pitchFamily="18" charset="-128"/>
            </a:endParaRPr>
          </a:p>
          <a:p>
            <a:pPr marL="0" indent="19050" algn="just">
              <a:lnSpc>
                <a:spcPct val="150000"/>
              </a:lnSpc>
              <a:buNone/>
            </a:pPr>
            <a:r>
              <a:rPr lang="en-US" sz="2000" dirty="0" err="1" smtClean="0">
                <a:latin typeface="Maiandra GD" pitchFamily="34" charset="0"/>
                <a:ea typeface="Kozuka Gothic Pro H" pitchFamily="34" charset="-128"/>
              </a:rPr>
              <a:t>Perbandingan</a:t>
            </a:r>
            <a:r>
              <a:rPr lang="en-US" sz="2000" dirty="0" smtClean="0">
                <a:latin typeface="Maiandra GD" pitchFamily="34" charset="0"/>
                <a:ea typeface="Kozuka Gothic Pro H" pitchFamily="34" charset="-128"/>
              </a:rPr>
              <a:t> ( &gt; , </a:t>
            </a:r>
            <a:r>
              <a:rPr lang="en-US" sz="2000" u="sng" dirty="0" smtClean="0">
                <a:latin typeface="Maiandra GD" pitchFamily="34" charset="0"/>
                <a:ea typeface="Kozuka Gothic Pro H" pitchFamily="34" charset="-128"/>
              </a:rPr>
              <a:t>&gt;</a:t>
            </a:r>
            <a:r>
              <a:rPr lang="en-US" sz="2000" dirty="0" smtClean="0">
                <a:latin typeface="Maiandra GD" pitchFamily="34" charset="0"/>
                <a:ea typeface="Kozuka Gothic Pro H" pitchFamily="34" charset="-128"/>
              </a:rPr>
              <a:t> , &lt; , </a:t>
            </a:r>
            <a:r>
              <a:rPr lang="en-US" sz="2000" u="sng" dirty="0" smtClean="0">
                <a:latin typeface="Maiandra GD" pitchFamily="34" charset="0"/>
                <a:ea typeface="Kozuka Gothic Pro H" pitchFamily="34" charset="-128"/>
              </a:rPr>
              <a:t>&lt;</a:t>
            </a:r>
            <a:r>
              <a:rPr lang="en-US" sz="2000" dirty="0" smtClean="0">
                <a:latin typeface="Maiandra GD" pitchFamily="34" charset="0"/>
                <a:ea typeface="Kozuka Gothic Pro H" pitchFamily="34" charset="-128"/>
              </a:rPr>
              <a:t> , = ) </a:t>
            </a:r>
          </a:p>
          <a:p>
            <a:pPr marL="0" indent="19050" algn="just">
              <a:lnSpc>
                <a:spcPct val="150000"/>
              </a:lnSpc>
              <a:buNone/>
            </a:pPr>
            <a:r>
              <a:rPr lang="en-US" sz="2000" dirty="0" err="1" smtClean="0">
                <a:latin typeface="Maiandra GD" pitchFamily="34" charset="0"/>
                <a:ea typeface="Kozuka Gothic Pro H" pitchFamily="34" charset="-128"/>
              </a:rPr>
              <a:t>Aritmatika</a:t>
            </a:r>
            <a:r>
              <a:rPr lang="en-US" sz="2000" dirty="0" smtClean="0">
                <a:latin typeface="Maiandra GD" pitchFamily="34" charset="0"/>
                <a:ea typeface="Kozuka Gothic Pro H" pitchFamily="34" charset="-128"/>
              </a:rPr>
              <a:t> ( - , + , * , / )</a:t>
            </a:r>
          </a:p>
          <a:p>
            <a:pPr marL="0" indent="19050" algn="just">
              <a:lnSpc>
                <a:spcPct val="150000"/>
              </a:lnSpc>
              <a:buNone/>
            </a:pPr>
            <a:endParaRPr lang="en-US" sz="2000" dirty="0" smtClean="0">
              <a:latin typeface="Maiandra GD" pitchFamily="34" charset="0"/>
              <a:ea typeface="Kozuka Gothic Pro H" pitchFamily="34" charset="-128"/>
            </a:endParaRPr>
          </a:p>
          <a:p>
            <a:pPr marL="0" indent="19050" algn="just">
              <a:lnSpc>
                <a:spcPct val="150000"/>
              </a:lnSpc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marL="0" indent="19050" algn="just">
              <a:lnSpc>
                <a:spcPct val="150000"/>
              </a:lnSpc>
              <a:buNone/>
            </a:pPr>
            <a:endParaRPr lang="en-US" sz="3000" dirty="0"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</a:t>
            </a:r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en-US" sz="3600" dirty="0" err="1" smtClean="0">
                <a:latin typeface="Arabic Typesetting" pitchFamily="66" charset="-78"/>
                <a:cs typeface="Arabic Typesetting" pitchFamily="66" charset="-78"/>
              </a:rPr>
              <a:t>Menghitung</a:t>
            </a:r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 Rata-Rata)</a:t>
            </a:r>
          </a:p>
        </p:txBody>
      </p:sp>
      <p:sp>
        <p:nvSpPr>
          <p:cNvPr id="7" name="Content Placeholder 14"/>
          <p:cNvSpPr>
            <a:spLocks noGrp="1"/>
          </p:cNvSpPr>
          <p:nvPr>
            <p:ph idx="1"/>
          </p:nvPr>
        </p:nvSpPr>
        <p:spPr>
          <a:xfrm>
            <a:off x="381000" y="685800"/>
            <a:ext cx="8458200" cy="59436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Input Array </a:t>
            </a:r>
            <a:r>
              <a:rPr lang="en-US" sz="1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dengan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n </a:t>
            </a:r>
            <a:r>
              <a:rPr lang="en-US" sz="1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buah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elemen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: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14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|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</a:t>
            </a:r>
            <a:r>
              <a:rPr lang="en-US" sz="14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|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</a:t>
            </a:r>
            <a:r>
              <a:rPr lang="en-US" sz="14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2</a:t>
            </a:r>
            <a:r>
              <a:rPr lang="en-US" sz="14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|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</a:t>
            </a:r>
            <a:r>
              <a:rPr lang="en-US" sz="14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3   ...</a:t>
            </a:r>
            <a:r>
              <a:rPr lang="en-US" sz="14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</a:t>
            </a:r>
            <a:r>
              <a:rPr lang="en-US" sz="14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n</a:t>
            </a:r>
          </a:p>
          <a:p>
            <a:pPr algn="ctr">
              <a:lnSpc>
                <a:spcPct val="150000"/>
              </a:lnSpc>
              <a:buNone/>
            </a:pPr>
            <a:endParaRPr lang="en-US" sz="1400" b="1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900" b="1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6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Procedure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HitungRata2(</a:t>
            </a:r>
            <a:r>
              <a:rPr lang="en-US" sz="16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input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a</a:t>
            </a:r>
            <a:r>
              <a:rPr lang="en-US" sz="16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1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,a</a:t>
            </a:r>
            <a:r>
              <a:rPr lang="en-US" sz="16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2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,…,a</a:t>
            </a:r>
            <a:r>
              <a:rPr lang="en-US" sz="16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: integer, </a:t>
            </a:r>
            <a:r>
              <a:rPr lang="en-US" sz="16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output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rata2 : real)</a:t>
            </a:r>
          </a:p>
          <a:p>
            <a:pPr algn="just">
              <a:buNone/>
            </a:pPr>
            <a:r>
              <a:rPr lang="en-US" sz="1600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Deklarasi</a:t>
            </a:r>
            <a:endParaRPr lang="en-US" sz="1600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k, n 	: 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integer</a:t>
            </a:r>
          </a:p>
          <a:p>
            <a:pPr algn="just">
              <a:buNone/>
            </a:pP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jumlah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: real</a:t>
            </a:r>
          </a:p>
          <a:p>
            <a:pPr algn="just">
              <a:buNone/>
            </a:pPr>
            <a:endParaRPr lang="en-US" sz="1600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600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Algoritma</a:t>
            </a:r>
            <a:endParaRPr lang="en-US" sz="1600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n 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 10</a:t>
            </a:r>
            <a:endParaRPr lang="en-US" sz="1600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jumlah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 0</a:t>
            </a:r>
          </a:p>
          <a:p>
            <a:pPr algn="just">
              <a:buNone/>
            </a:pP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k  1</a:t>
            </a:r>
          </a:p>
          <a:p>
            <a:pPr algn="just">
              <a:buNone/>
            </a:pP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while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k </a:t>
            </a:r>
            <a:r>
              <a:rPr lang="en-US" sz="1600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&lt;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n </a:t>
            </a:r>
            <a:r>
              <a:rPr lang="en-US" sz="16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do</a:t>
            </a:r>
          </a:p>
          <a:p>
            <a:pPr algn="just">
              <a:buNone/>
            </a:pP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jumlah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 </a:t>
            </a:r>
            <a:r>
              <a:rPr lang="en-US" sz="16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jumlah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+ </a:t>
            </a:r>
            <a:r>
              <a:rPr lang="en-US" sz="16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a</a:t>
            </a:r>
            <a:r>
              <a:rPr lang="en-US" sz="1600" baseline="-250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k</a:t>
            </a:r>
            <a:endParaRPr lang="en-US" sz="1600" baseline="-25000" dirty="0" smtClean="0">
              <a:latin typeface="Courier New" pitchFamily="49" charset="0"/>
              <a:ea typeface="Kozuka Gothic Pro H" pitchFamily="34" charset="-128"/>
              <a:cs typeface="Courier New" pitchFamily="49" charset="0"/>
              <a:sym typeface="Wingdings" pitchFamily="2" charset="2"/>
            </a:endParaRPr>
          </a:p>
          <a:p>
            <a:pPr algn="just">
              <a:buNone/>
            </a:pP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	k  k + 1</a:t>
            </a:r>
            <a:endParaRPr lang="en-US" sz="1600" baseline="-25000" dirty="0" smtClean="0">
              <a:latin typeface="Courier New" pitchFamily="49" charset="0"/>
              <a:ea typeface="Kozuka Gothic Pro H" pitchFamily="34" charset="-128"/>
              <a:cs typeface="Courier New" pitchFamily="49" charset="0"/>
              <a:sym typeface="Wingdings" pitchFamily="2" charset="2"/>
            </a:endParaRPr>
          </a:p>
          <a:p>
            <a:pPr algn="just">
              <a:buNone/>
            </a:pP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endwhile</a:t>
            </a:r>
            <a:endParaRPr lang="en-US" sz="1600" b="1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  <a:sym typeface="Wingdings" pitchFamily="2" charset="2"/>
            </a:endParaRPr>
          </a:p>
          <a:p>
            <a:pPr algn="just">
              <a:buNone/>
            </a:pP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rata2  </a:t>
            </a:r>
            <a:r>
              <a:rPr lang="en-US" sz="16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jumlah</a:t>
            </a:r>
            <a:r>
              <a:rPr lang="en-US" sz="1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/ n</a:t>
            </a:r>
            <a:endParaRPr lang="en-US" sz="1600" dirty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685800"/>
            <a:ext cx="4648200" cy="838200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304800"/>
            <a:ext cx="8458200" cy="609600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lphaLcPeriod"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Operasi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Pengisian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Nilai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</a:p>
          <a:p>
            <a:pPr algn="just">
              <a:buFont typeface="+mj-lt"/>
              <a:buAutoNum type="alphaLcPeriod"/>
            </a:pPr>
            <a:endParaRPr lang="en-US" sz="1800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endParaRPr lang="en-US" sz="1800" baseline="-25000" dirty="0" smtClean="0">
              <a:latin typeface="Courier New" pitchFamily="49" charset="0"/>
              <a:ea typeface="Kozuka Gothic Pro H" pitchFamily="34" charset="-128"/>
              <a:cs typeface="Courier New" pitchFamily="49" charset="0"/>
              <a:sym typeface="Wingdings" pitchFamily="2" charset="2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</a:p>
          <a:p>
            <a:pPr algn="just"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endParaRPr lang="en-US" sz="1800" dirty="0" smtClean="0">
              <a:latin typeface="Maiandra GD" pitchFamily="34" charset="0"/>
              <a:ea typeface="Kozuka Gothic Pro H" pitchFamily="34" charset="-128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lphaLcPeriod"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lphaLcPeriod"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lphaLcPeriod" startAt="2"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Operasi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Penjumlahan</a:t>
            </a: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lphaLcPeriod" startAt="2"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38200" y="990600"/>
          <a:ext cx="6477000" cy="2992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/>
                <a:gridCol w="3276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SINTAK</a:t>
                      </a:r>
                      <a:endParaRPr lang="id-ID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JUMLAH</a:t>
                      </a:r>
                      <a:endParaRPr lang="id-ID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n 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</a:rPr>
                        <a:t>jumlah</a:t>
                      </a:r>
                      <a:r>
                        <a:rPr lang="en-US" sz="1800" dirty="0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</a:rPr>
                        <a:t> </a:t>
                      </a:r>
                      <a:r>
                        <a:rPr lang="en-US" sz="1800" dirty="0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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k  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jumlah</a:t>
                      </a:r>
                      <a:r>
                        <a:rPr lang="en-US" sz="1800" dirty="0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  </a:t>
                      </a:r>
                      <a:r>
                        <a:rPr lang="en-US" sz="1800" dirty="0" err="1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jumlah</a:t>
                      </a:r>
                      <a:r>
                        <a:rPr lang="en-US" sz="1800" dirty="0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 + </a:t>
                      </a:r>
                      <a:r>
                        <a:rPr lang="en-US" sz="1800" dirty="0" err="1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a</a:t>
                      </a:r>
                      <a:r>
                        <a:rPr lang="en-US" sz="1800" baseline="-25000" dirty="0" err="1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k  k + 1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rata2  </a:t>
                      </a:r>
                      <a:r>
                        <a:rPr lang="en-US" sz="1800" dirty="0" err="1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jumlah</a:t>
                      </a:r>
                      <a:r>
                        <a:rPr lang="en-US" sz="1800" dirty="0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 / n</a:t>
                      </a:r>
                      <a:endParaRPr lang="id-ID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TOTAL</a:t>
                      </a:r>
                      <a:endParaRPr lang="id-ID" sz="2000" b="1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 + 2n</a:t>
                      </a:r>
                      <a:endParaRPr lang="id-ID" sz="2000" b="1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38200" y="4876800"/>
          <a:ext cx="6477000" cy="1508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/>
                <a:gridCol w="3276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SINTAK</a:t>
                      </a:r>
                      <a:endParaRPr lang="id-ID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JUMLAH</a:t>
                      </a:r>
                      <a:endParaRPr lang="id-ID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jumlah</a:t>
                      </a:r>
                      <a:r>
                        <a:rPr lang="en-US" sz="1800" dirty="0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 + </a:t>
                      </a:r>
                      <a:r>
                        <a:rPr lang="en-US" sz="1800" dirty="0" err="1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a</a:t>
                      </a:r>
                      <a:r>
                        <a:rPr lang="en-US" sz="1800" baseline="-25000" dirty="0" err="1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k + 1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TOTAL</a:t>
                      </a:r>
                      <a:endParaRPr lang="id-ID" sz="20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2n</a:t>
                      </a:r>
                      <a:endParaRPr lang="id-ID" sz="20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304800"/>
            <a:ext cx="8458200" cy="609600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lphaLcPeriod" startAt="3"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Operasi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Pembagian</a:t>
            </a: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algn="just"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</a:t>
            </a:r>
          </a:p>
          <a:p>
            <a:pPr algn="just"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endParaRPr lang="en-US" sz="1800" baseline="-25000" dirty="0" smtClean="0">
              <a:latin typeface="Courier New" pitchFamily="49" charset="0"/>
              <a:ea typeface="Kozuka Gothic Pro H" pitchFamily="34" charset="-128"/>
              <a:cs typeface="Courier New" pitchFamily="49" charset="0"/>
              <a:sym typeface="Wingdings" pitchFamily="2" charset="2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</a:p>
          <a:p>
            <a:pPr algn="just"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endParaRPr lang="en-US" sz="1800" dirty="0" smtClean="0">
              <a:latin typeface="Maiandra GD" pitchFamily="34" charset="0"/>
              <a:ea typeface="Kozuka Gothic Pro H" pitchFamily="34" charset="-128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Total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kebutuhan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waktu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eksekusi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algoritma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HitungRata2 :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Total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Waktu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= t1 + t2 + t3 = </a:t>
            </a:r>
            <a:r>
              <a:rPr lang="en-US" sz="2800" b="1" dirty="0" smtClean="0">
                <a:latin typeface="Maiandra GD" pitchFamily="34" charset="0"/>
                <a:ea typeface="Kozuka Gothic Pro H" pitchFamily="34" charset="-128"/>
              </a:rPr>
              <a:t>(4 + 2n)a + (2n)b + c</a:t>
            </a:r>
          </a:p>
          <a:p>
            <a:pPr algn="just">
              <a:lnSpc>
                <a:spcPct val="150000"/>
              </a:lnSpc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38200" y="990600"/>
          <a:ext cx="6477000" cy="113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/>
                <a:gridCol w="3276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SINTAK</a:t>
                      </a:r>
                      <a:endParaRPr lang="id-ID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JUMLAH</a:t>
                      </a:r>
                      <a:endParaRPr lang="id-ID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jumlah</a:t>
                      </a:r>
                      <a:r>
                        <a:rPr lang="en-US" sz="1800" dirty="0" smtClean="0">
                          <a:latin typeface="Courier New" pitchFamily="49" charset="0"/>
                          <a:ea typeface="Kozuka Gothic Pro H" pitchFamily="34" charset="-128"/>
                          <a:cs typeface="Courier New" pitchFamily="49" charset="0"/>
                          <a:sym typeface="Wingdings" pitchFamily="2" charset="2"/>
                        </a:rPr>
                        <a:t> / n</a:t>
                      </a:r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TOTAL</a:t>
                      </a:r>
                      <a:endParaRPr lang="id-ID" sz="20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id-ID" sz="20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304800"/>
            <a:ext cx="8458200" cy="6096000"/>
          </a:xfrm>
        </p:spPr>
        <p:txBody>
          <a:bodyPr>
            <a:normAutofit fontScale="92500"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Cara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demikian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kurang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berguna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,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karena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: 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Tiap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komputer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punya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kecepatan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akses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yang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berbeda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. 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Jadi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,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tidak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ada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informasi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pasti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mengenai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waktu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yang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dibutuhkan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dalam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eksekusi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suatu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operasi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dasar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.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endParaRPr lang="en-US" sz="2800" dirty="0" smtClean="0">
              <a:latin typeface="Maiandra GD" pitchFamily="34" charset="0"/>
              <a:ea typeface="Kozuka Gothic Pro H" pitchFamily="34" charset="-128"/>
            </a:endParaRP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Diperlukan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: </a:t>
            </a:r>
          </a:p>
          <a:p>
            <a:pPr marL="269875" indent="-269875" algn="just">
              <a:lnSpc>
                <a:spcPct val="150000"/>
              </a:lnSpc>
              <a:buNone/>
            </a:pP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- Model yang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independen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terhadap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spesifikasi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mesin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&amp; compiler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tertentu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.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endParaRPr lang="en-US" sz="2800" dirty="0" smtClean="0"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00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KOMPLEKSITAS WAKTU &amp; RUANG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990600" y="3656012"/>
            <a:ext cx="7315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990600" y="2819400"/>
            <a:ext cx="7315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WAKTU &amp; RUANG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dirty="0" smtClean="0">
                <a:latin typeface="Maiandra GD" pitchFamily="34" charset="0"/>
                <a:ea typeface="Adobe Fangsong Std R" pitchFamily="18" charset="-128"/>
              </a:rPr>
              <a:t>Time Efficiency  </a:t>
            </a:r>
            <a:r>
              <a:rPr lang="en-US" b="1" dirty="0" smtClean="0">
                <a:latin typeface="Maiandra GD" pitchFamily="34" charset="0"/>
                <a:ea typeface="Adobe Fangsong Std R" pitchFamily="18" charset="-128"/>
              </a:rPr>
              <a:t>=&gt; Time Complexity</a:t>
            </a:r>
          </a:p>
          <a:p>
            <a:pPr algn="ctr">
              <a:buNone/>
            </a:pP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( T(n) =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Jumlah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b="1" dirty="0" err="1" smtClean="0">
                <a:latin typeface="Maiandra GD" pitchFamily="34" charset="0"/>
                <a:ea typeface="Adobe Fangsong Std R" pitchFamily="18" charset="-128"/>
              </a:rPr>
              <a:t>Waktu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pengerjaan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suatu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Algoritma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)</a:t>
            </a:r>
          </a:p>
          <a:p>
            <a:pPr algn="ctr">
              <a:buNone/>
            </a:pPr>
            <a:endParaRPr lang="en-US" sz="2800" dirty="0" smtClean="0">
              <a:latin typeface="Maiandra GD" pitchFamily="34" charset="0"/>
              <a:ea typeface="Adobe Fangsong Std R" pitchFamily="18" charset="-128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dirty="0" smtClean="0">
                <a:latin typeface="Maiandra GD" pitchFamily="34" charset="0"/>
                <a:ea typeface="Kozuka Gothic Pro H" pitchFamily="34" charset="-128"/>
              </a:rPr>
              <a:t>Space Efficiency </a:t>
            </a:r>
            <a:r>
              <a:rPr lang="en-US" b="1" dirty="0" smtClean="0">
                <a:latin typeface="Maiandra GD" pitchFamily="34" charset="0"/>
                <a:ea typeface="Kozuka Gothic Pro H" pitchFamily="34" charset="-128"/>
              </a:rPr>
              <a:t>=&gt; Space Complexity</a:t>
            </a:r>
          </a:p>
          <a:p>
            <a:pPr algn="ctr">
              <a:buNone/>
            </a:pP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( S(n) =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Jumlah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ruang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b="1" dirty="0" err="1" smtClean="0">
                <a:latin typeface="Maiandra GD" pitchFamily="34" charset="0"/>
                <a:ea typeface="Adobe Fangsong Std R" pitchFamily="18" charset="-128"/>
              </a:rPr>
              <a:t>Memori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yang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dibutuhkan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suatu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Algoritma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untuk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input &amp; output)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143000"/>
            <a:ext cx="8856622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RUNNING TIME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533400" y="1828800"/>
            <a:ext cx="8305800" cy="45720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2800" b="1" dirty="0" smtClean="0">
                <a:latin typeface="Maiandra GD" pitchFamily="34" charset="0"/>
                <a:ea typeface="Kozuka Gothic Pro H" pitchFamily="34" charset="-128"/>
              </a:rPr>
              <a:t>T(n) ≈ </a:t>
            </a:r>
            <a:r>
              <a:rPr lang="en-US" sz="2800" b="1" dirty="0" smtClean="0">
                <a:latin typeface="Maiandra GD" pitchFamily="34" charset="0"/>
                <a:ea typeface="Adobe Fangsong Std R" pitchFamily="18" charset="-128"/>
              </a:rPr>
              <a:t>C</a:t>
            </a:r>
            <a:r>
              <a:rPr lang="en-US" sz="2800" b="1" baseline="-25000" dirty="0" smtClean="0">
                <a:latin typeface="Maiandra GD" pitchFamily="34" charset="0"/>
                <a:ea typeface="Adobe Fangsong Std R" pitchFamily="18" charset="-128"/>
              </a:rPr>
              <a:t>op </a:t>
            </a:r>
            <a:r>
              <a:rPr lang="en-US" sz="2800" b="1" dirty="0" smtClean="0">
                <a:latin typeface="Maiandra GD" pitchFamily="34" charset="0"/>
                <a:ea typeface="Kozuka Gothic Pro H" pitchFamily="34" charset="-128"/>
              </a:rPr>
              <a:t>C(n)</a:t>
            </a:r>
          </a:p>
          <a:p>
            <a:pPr algn="just">
              <a:lnSpc>
                <a:spcPct val="150000"/>
              </a:lnSpc>
              <a:buNone/>
            </a:pPr>
            <a:endParaRPr lang="en-US" sz="2800" b="1" dirty="0" smtClean="0">
              <a:latin typeface="Maiandra GD" pitchFamily="34" charset="0"/>
              <a:ea typeface="Adobe Fangsong Std R" pitchFamily="18" charset="-128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400" b="1" dirty="0" smtClean="0">
                <a:latin typeface="Maiandra GD" pitchFamily="34" charset="0"/>
                <a:ea typeface="Adobe Fangsong Std R" pitchFamily="18" charset="-128"/>
              </a:rPr>
              <a:t>C</a:t>
            </a:r>
            <a:r>
              <a:rPr lang="en-US" sz="2400" b="1" baseline="-25000" dirty="0" smtClean="0">
                <a:latin typeface="Maiandra GD" pitchFamily="34" charset="0"/>
                <a:ea typeface="Adobe Fangsong Std R" pitchFamily="18" charset="-128"/>
              </a:rPr>
              <a:t>op</a:t>
            </a:r>
            <a:r>
              <a:rPr lang="en-US" sz="2400" b="1" dirty="0" smtClean="0">
                <a:latin typeface="Maiandra GD" pitchFamily="34" charset="0"/>
                <a:ea typeface="Adobe Fangsong Std R" pitchFamily="18" charset="-128"/>
              </a:rPr>
              <a:t> 	=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Waktu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Eksekusi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operasi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dasar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di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suatu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komputer</a:t>
            </a: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marL="0" indent="19050" algn="just">
              <a:lnSpc>
                <a:spcPct val="150000"/>
              </a:lnSpc>
              <a:buNone/>
            </a:pPr>
            <a:r>
              <a:rPr lang="en-US" sz="2400" b="1" dirty="0" smtClean="0">
                <a:latin typeface="Maiandra GD" pitchFamily="34" charset="0"/>
                <a:ea typeface="Adobe Fangsong Std R" pitchFamily="18" charset="-128"/>
              </a:rPr>
              <a:t>C(n) 	=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Jumlah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operasi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dasar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di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suatu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algoritma</a:t>
            </a:r>
            <a:endParaRPr lang="en-US" sz="2400" dirty="0" smtClean="0">
              <a:latin typeface="Maiandra GD" pitchFamily="34" charset="0"/>
              <a:ea typeface="Adobe Fangsong Std R" pitchFamily="18" charset="-128"/>
            </a:endParaRPr>
          </a:p>
          <a:p>
            <a:pPr marL="0" indent="19050" algn="just">
              <a:lnSpc>
                <a:spcPct val="150000"/>
              </a:lnSpc>
              <a:buNone/>
            </a:pPr>
            <a:r>
              <a:rPr lang="en-US" sz="2400" b="1" dirty="0" smtClean="0">
                <a:latin typeface="Maiandra GD" pitchFamily="34" charset="0"/>
                <a:ea typeface="Adobe Fangsong Std R" pitchFamily="18" charset="-128"/>
              </a:rPr>
              <a:t>T(n) 	=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Waktu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Eksekusi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suatu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algoritma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(</a:t>
            </a:r>
            <a:r>
              <a:rPr lang="en-US" sz="2400" i="1" dirty="0" smtClean="0">
                <a:latin typeface="Maiandra GD" pitchFamily="34" charset="0"/>
                <a:ea typeface="Adobe Fangsong Std R" pitchFamily="18" charset="-128"/>
              </a:rPr>
              <a:t>Running Time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)</a:t>
            </a:r>
          </a:p>
          <a:p>
            <a:pPr marL="0" indent="19050" algn="just">
              <a:lnSpc>
                <a:spcPct val="150000"/>
              </a:lnSpc>
              <a:buNone/>
            </a:pPr>
            <a:endParaRPr lang="en-US" sz="2800" dirty="0" smtClean="0">
              <a:latin typeface="Maiandra GD" pitchFamily="34" charset="0"/>
              <a:ea typeface="Kozuka Gothic Pro H" pitchFamily="34" charset="-128"/>
            </a:endParaRPr>
          </a:p>
          <a:p>
            <a:pPr marL="0" indent="19050" algn="just">
              <a:lnSpc>
                <a:spcPct val="150000"/>
              </a:lnSpc>
              <a:buNone/>
            </a:pPr>
            <a:endParaRPr lang="en-US" sz="2800" dirty="0" smtClean="0">
              <a:latin typeface="Maiandra GD" pitchFamily="34" charset="0"/>
              <a:ea typeface="Kozuka Gothic Pro H" pitchFamily="34" charset="-128"/>
            </a:endParaRPr>
          </a:p>
          <a:p>
            <a:pPr marL="0" indent="19050" algn="just">
              <a:lnSpc>
                <a:spcPct val="150000"/>
              </a:lnSpc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marL="0" indent="19050" algn="just">
              <a:lnSpc>
                <a:spcPct val="150000"/>
              </a:lnSpc>
              <a:buNone/>
            </a:pPr>
            <a:endParaRPr lang="en-US" sz="3000" dirty="0">
              <a:latin typeface="Maiandra GD" pitchFamily="34" charset="0"/>
              <a:ea typeface="Kozuka Gothic Pro H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4600" y="1752600"/>
            <a:ext cx="4191000" cy="914400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RUNNING TIME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990600"/>
          </a:xfrm>
        </p:spPr>
        <p:txBody>
          <a:bodyPr>
            <a:normAutofit/>
          </a:bodyPr>
          <a:lstStyle/>
          <a:p>
            <a:pPr marL="0" indent="19050" algn="just">
              <a:lnSpc>
                <a:spcPct val="150000"/>
              </a:lnSpc>
              <a:buNone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Untuk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:</a:t>
            </a:r>
            <a:endParaRPr lang="en-US" sz="2400" dirty="0">
              <a:latin typeface="Maiandra GD" pitchFamily="34" charset="0"/>
              <a:ea typeface="Kozuka Gothic Pro H" pitchFamily="34" charset="-128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69440" y="1371600"/>
            <a:ext cx="544576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ontent Placeholder 14"/>
          <p:cNvSpPr txBox="1">
            <a:spLocks/>
          </p:cNvSpPr>
          <p:nvPr/>
        </p:nvSpPr>
        <p:spPr>
          <a:xfrm>
            <a:off x="2133600" y="4114800"/>
            <a:ext cx="67818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1905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Kozuka Gothic Pro H" pitchFamily="34" charset="-128"/>
                <a:cs typeface="+mn-cs"/>
              </a:rPr>
              <a:t>T(2n)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Kozuka Gothic Pro H" pitchFamily="34" charset="-128"/>
                <a:cs typeface="+mn-cs"/>
              </a:rPr>
              <a:t> = 4 x T(n)</a:t>
            </a:r>
          </a:p>
          <a:p>
            <a:pPr marL="0" marR="0" lvl="0" indent="1905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aiandra GD" pitchFamily="34" charset="0"/>
              <a:ea typeface="Kozuka Gothic Pro H" pitchFamily="34" charset="-128"/>
              <a:cs typeface="+mn-cs"/>
            </a:endParaRPr>
          </a:p>
          <a:p>
            <a:pPr marL="0" marR="0" lvl="0" indent="1905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Kozuka Gothic Pro H" pitchFamily="34" charset="-128"/>
                <a:cs typeface="+mn-cs"/>
              </a:rPr>
              <a:t>C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Kozuka Gothic Pro H" pitchFamily="34" charset="-128"/>
                <a:cs typeface="+mn-cs"/>
              </a:rPr>
              <a:t>op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Kozuka Gothic Pro H" pitchFamily="34" charset="-128"/>
                <a:cs typeface="+mn-cs"/>
              </a:rPr>
              <a:t> (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kecepatan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akses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)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Kozuka Gothic Pro H" pitchFamily="34" charset="-128"/>
                <a:cs typeface="+mn-cs"/>
              </a:rPr>
              <a:t>&amp;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Kozuka Gothic Pro H" pitchFamily="34" charset="-128"/>
                <a:cs typeface="+mn-cs"/>
              </a:rPr>
              <a:t>Konstanta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Kozuka Gothic Pro H" pitchFamily="34" charset="-128"/>
                <a:cs typeface="+mn-cs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Kozuka Gothic Pro H" pitchFamily="34" charset="-128"/>
                <a:cs typeface="+mn-cs"/>
              </a:rPr>
              <a:t>Pengali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Kozuka Gothic Pro H" pitchFamily="34" charset="-128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Kozuka Gothic Pro H" pitchFamily="34" charset="-128"/>
                <a:cs typeface="+mn-cs"/>
              </a:rPr>
              <a:t>(1/2)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Kozuka Gothic Pro H" pitchFamily="34" charset="-128"/>
                <a:cs typeface="+mn-cs"/>
              </a:rPr>
              <a:t>diabaikan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Kozuka Gothic Pro H" pitchFamily="34" charset="-128"/>
                <a:cs typeface="+mn-cs"/>
              </a:rPr>
              <a:t>.</a:t>
            </a:r>
          </a:p>
          <a:p>
            <a:pPr marL="0" marR="0" lvl="0" indent="1905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aiandra GD" pitchFamily="34" charset="0"/>
              <a:ea typeface="Kozuka Gothic Pro H" pitchFamily="34" charset="-128"/>
              <a:cs typeface="+mn-cs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47875" y="2667000"/>
            <a:ext cx="5038725" cy="1060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" name="Straight Connector 12"/>
          <p:cNvCxnSpPr/>
          <p:nvPr/>
        </p:nvCxnSpPr>
        <p:spPr>
          <a:xfrm flipV="1">
            <a:off x="3581400" y="2819400"/>
            <a:ext cx="4572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657600" y="3352800"/>
            <a:ext cx="4572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334000" y="2819400"/>
            <a:ext cx="4572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486400" y="3352800"/>
            <a:ext cx="4572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0" y="58674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9050"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Diperoleh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perhitungan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yang </a:t>
            </a:r>
            <a:r>
              <a:rPr lang="en-US" sz="2400" b="1" u="sng" dirty="0" err="1" smtClean="0">
                <a:latin typeface="Maiandra GD" pitchFamily="34" charset="0"/>
                <a:ea typeface="Kozuka Gothic Pro H" pitchFamily="34" charset="-128"/>
              </a:rPr>
              <a:t>independen</a:t>
            </a: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66800" y="5943600"/>
            <a:ext cx="7010400" cy="6096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</a:t>
            </a:r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en-US" sz="3600" dirty="0" err="1" smtClean="0">
                <a:latin typeface="Arabic Typesetting" pitchFamily="66" charset="-78"/>
                <a:cs typeface="Arabic Typesetting" pitchFamily="66" charset="-78"/>
              </a:rPr>
              <a:t>Menghitung</a:t>
            </a:r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 Rata-Rata)</a:t>
            </a:r>
          </a:p>
        </p:txBody>
      </p:sp>
      <p:sp>
        <p:nvSpPr>
          <p:cNvPr id="7" name="Content Placeholder 14"/>
          <p:cNvSpPr>
            <a:spLocks noGrp="1"/>
          </p:cNvSpPr>
          <p:nvPr>
            <p:ph idx="1"/>
          </p:nvPr>
        </p:nvSpPr>
        <p:spPr>
          <a:xfrm>
            <a:off x="381000" y="685800"/>
            <a:ext cx="8458200" cy="5943600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2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Input Array </a:t>
            </a:r>
            <a:r>
              <a:rPr lang="en-US" sz="26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dengan</a:t>
            </a:r>
            <a:r>
              <a:rPr lang="en-US" sz="2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n </a:t>
            </a:r>
            <a:r>
              <a:rPr lang="en-US" sz="26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buah</a:t>
            </a:r>
            <a:r>
              <a:rPr lang="en-US" sz="2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26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elemen</a:t>
            </a:r>
            <a:r>
              <a:rPr lang="en-US" sz="26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: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25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|</a:t>
            </a:r>
            <a:r>
              <a:rPr lang="en-US" sz="25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</a:t>
            </a:r>
            <a:r>
              <a:rPr lang="en-US" sz="25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1</a:t>
            </a:r>
            <a:r>
              <a:rPr lang="en-US" sz="25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|</a:t>
            </a:r>
            <a:r>
              <a:rPr lang="en-US" sz="25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</a:t>
            </a:r>
            <a:r>
              <a:rPr lang="en-US" sz="25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2</a:t>
            </a:r>
            <a:r>
              <a:rPr lang="en-US" sz="25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|</a:t>
            </a:r>
            <a:r>
              <a:rPr lang="en-US" sz="25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</a:t>
            </a:r>
            <a:r>
              <a:rPr lang="en-US" sz="25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3   ...</a:t>
            </a:r>
            <a:r>
              <a:rPr lang="en-US" sz="25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25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</a:t>
            </a:r>
            <a:r>
              <a:rPr lang="en-US" sz="25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n</a:t>
            </a:r>
            <a:endParaRPr lang="en-US" sz="2500" b="1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1700" b="1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9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Procedure</a:t>
            </a:r>
            <a:r>
              <a:rPr lang="en-US" sz="29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HitungRata2(</a:t>
            </a:r>
            <a:r>
              <a:rPr lang="en-US" sz="29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input</a:t>
            </a:r>
            <a:r>
              <a:rPr lang="en-US" sz="29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a</a:t>
            </a:r>
            <a:r>
              <a:rPr lang="en-US" sz="29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1</a:t>
            </a:r>
            <a:r>
              <a:rPr lang="en-US" sz="29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,a</a:t>
            </a:r>
            <a:r>
              <a:rPr lang="en-US" sz="29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2</a:t>
            </a:r>
            <a:r>
              <a:rPr lang="en-US" sz="29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,…,a</a:t>
            </a:r>
            <a:r>
              <a:rPr lang="en-US" sz="29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n</a:t>
            </a:r>
            <a:r>
              <a:rPr lang="en-US" sz="29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: integer, </a:t>
            </a:r>
            <a:r>
              <a:rPr lang="en-US" sz="29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output</a:t>
            </a:r>
            <a:r>
              <a:rPr lang="en-US" sz="29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rata2 : real)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900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Deklarasi</a:t>
            </a:r>
            <a:endParaRPr lang="en-US" sz="2900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9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k : integer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9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</a:t>
            </a:r>
            <a:r>
              <a:rPr lang="en-US" sz="29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jumlah</a:t>
            </a:r>
            <a:r>
              <a:rPr lang="en-US" sz="29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: real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900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Algoritma</a:t>
            </a:r>
            <a:endParaRPr lang="en-US" sz="2900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9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</a:t>
            </a:r>
            <a:r>
              <a:rPr lang="en-US" sz="29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jumlah</a:t>
            </a:r>
            <a:r>
              <a:rPr lang="en-US" sz="29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29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 0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9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k  1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9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r>
              <a:rPr lang="en-US" sz="29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while</a:t>
            </a:r>
            <a:r>
              <a:rPr lang="en-US" sz="29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k </a:t>
            </a:r>
            <a:r>
              <a:rPr lang="en-US" sz="2900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&lt;</a:t>
            </a:r>
            <a:r>
              <a:rPr lang="en-US" sz="29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n do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9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29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jumlah</a:t>
            </a:r>
            <a:r>
              <a:rPr lang="en-US" sz="29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 </a:t>
            </a:r>
            <a:r>
              <a:rPr lang="en-US" sz="29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jumlah</a:t>
            </a:r>
            <a:r>
              <a:rPr lang="en-US" sz="29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+ </a:t>
            </a:r>
            <a:r>
              <a:rPr lang="en-US" sz="29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a</a:t>
            </a:r>
            <a:r>
              <a:rPr lang="en-US" sz="2900" baseline="-250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k</a:t>
            </a:r>
            <a:endParaRPr lang="en-US" sz="2900" baseline="-25000" dirty="0" smtClean="0">
              <a:latin typeface="Courier New" pitchFamily="49" charset="0"/>
              <a:ea typeface="Kozuka Gothic Pro H" pitchFamily="34" charset="-128"/>
              <a:cs typeface="Courier New" pitchFamily="49" charset="0"/>
              <a:sym typeface="Wingdings" pitchFamily="2" charset="2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9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	k  k + 1</a:t>
            </a:r>
            <a:endParaRPr lang="en-US" sz="2900" baseline="-25000" dirty="0" smtClean="0">
              <a:latin typeface="Courier New" pitchFamily="49" charset="0"/>
              <a:ea typeface="Kozuka Gothic Pro H" pitchFamily="34" charset="-128"/>
              <a:cs typeface="Courier New" pitchFamily="49" charset="0"/>
              <a:sym typeface="Wingdings" pitchFamily="2" charset="2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9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r>
              <a:rPr lang="en-US" sz="2900" b="1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endwhile</a:t>
            </a:r>
            <a:endParaRPr lang="en-US" sz="2900" b="1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  <a:sym typeface="Wingdings" pitchFamily="2" charset="2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9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rata2  </a:t>
            </a:r>
            <a:r>
              <a:rPr lang="en-US" sz="29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jumlah</a:t>
            </a:r>
            <a:r>
              <a:rPr lang="en-US" sz="29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/ n</a:t>
            </a:r>
            <a:endParaRPr lang="en-US" sz="2900" dirty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685800"/>
            <a:ext cx="4648200" cy="838200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304800"/>
            <a:ext cx="8458200" cy="609600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Operasi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Mendasar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adalah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Penjumlahan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,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yaitu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:</a:t>
            </a:r>
          </a:p>
          <a:p>
            <a:pPr marL="457200" indent="-457200" algn="just">
              <a:lnSpc>
                <a:spcPct val="150000"/>
              </a:lnSpc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  <a:cs typeface="Courier New" pitchFamily="49" charset="0"/>
              <a:sym typeface="Wingdings" pitchFamily="2" charset="2"/>
            </a:endParaRP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en-US" sz="2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 			 </a:t>
            </a:r>
            <a:r>
              <a:rPr lang="en-US" sz="2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jumlah</a:t>
            </a:r>
            <a:r>
              <a:rPr lang="en-US" sz="2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 </a:t>
            </a:r>
            <a:r>
              <a:rPr lang="en-US" sz="2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jumlah</a:t>
            </a:r>
            <a:r>
              <a:rPr lang="en-US" sz="2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+ </a:t>
            </a:r>
            <a:r>
              <a:rPr lang="en-US" sz="2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a</a:t>
            </a:r>
            <a:r>
              <a:rPr lang="en-US" sz="2400" baseline="-250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k</a:t>
            </a:r>
            <a:endParaRPr lang="id-ID" sz="2400" dirty="0" smtClean="0"/>
          </a:p>
          <a:p>
            <a:pPr marL="457200" indent="-457200" algn="just">
              <a:lnSpc>
                <a:spcPct val="150000"/>
              </a:lnSpc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Maka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,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kompleksitas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waktu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untuk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algoritma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HitungRata2 :</a:t>
            </a: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				       T(n) = n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0" y="1524000"/>
            <a:ext cx="4038600" cy="7620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3581400" y="3962400"/>
            <a:ext cx="1676400" cy="7620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WORST, BEST, AVERAGE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  <a:buNone/>
            </a:pPr>
            <a:r>
              <a:rPr lang="en-US" sz="2200" dirty="0" err="1" smtClean="0">
                <a:latin typeface="Maiandra GD" pitchFamily="34" charset="0"/>
                <a:ea typeface="Adobe Fangsong Std R" pitchFamily="18" charset="-128"/>
              </a:rPr>
              <a:t>Untuk</a:t>
            </a:r>
            <a:r>
              <a:rPr lang="en-US" sz="22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200" dirty="0" err="1" smtClean="0">
                <a:latin typeface="Maiandra GD" pitchFamily="34" charset="0"/>
                <a:ea typeface="Adobe Fangsong Std R" pitchFamily="18" charset="-128"/>
              </a:rPr>
              <a:t>beberapa</a:t>
            </a:r>
            <a:r>
              <a:rPr lang="en-US" sz="22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200" dirty="0" err="1" smtClean="0">
                <a:latin typeface="Maiandra GD" pitchFamily="34" charset="0"/>
                <a:ea typeface="Adobe Fangsong Std R" pitchFamily="18" charset="-128"/>
              </a:rPr>
              <a:t>algoritma</a:t>
            </a:r>
            <a:r>
              <a:rPr lang="en-US" sz="22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200" dirty="0" err="1" smtClean="0">
                <a:latin typeface="Maiandra GD" pitchFamily="34" charset="0"/>
                <a:ea typeface="Adobe Fangsong Std R" pitchFamily="18" charset="-128"/>
              </a:rPr>
              <a:t>tertentu</a:t>
            </a:r>
            <a:r>
              <a:rPr lang="en-US" sz="2200" dirty="0" smtClean="0">
                <a:latin typeface="Maiandra GD" pitchFamily="34" charset="0"/>
                <a:ea typeface="Adobe Fangsong Std R" pitchFamily="18" charset="-128"/>
              </a:rPr>
              <a:t>, </a:t>
            </a:r>
            <a:r>
              <a:rPr lang="en-US" sz="2200" dirty="0" err="1" smtClean="0">
                <a:latin typeface="Maiandra GD" pitchFamily="34" charset="0"/>
                <a:ea typeface="Adobe Fangsong Std R" pitchFamily="18" charset="-128"/>
              </a:rPr>
              <a:t>kompleksitas</a:t>
            </a:r>
            <a:r>
              <a:rPr lang="en-US" sz="22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200" dirty="0" err="1" smtClean="0">
                <a:latin typeface="Maiandra GD" pitchFamily="34" charset="0"/>
                <a:ea typeface="Adobe Fangsong Std R" pitchFamily="18" charset="-128"/>
              </a:rPr>
              <a:t>waktu</a:t>
            </a:r>
            <a:r>
              <a:rPr lang="en-US" sz="22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200" dirty="0" err="1" smtClean="0">
                <a:latin typeface="Maiandra GD" pitchFamily="34" charset="0"/>
                <a:ea typeface="Adobe Fangsong Std R" pitchFamily="18" charset="-128"/>
              </a:rPr>
              <a:t>dibagi</a:t>
            </a:r>
            <a:r>
              <a:rPr lang="en-US" sz="2200" dirty="0" smtClean="0">
                <a:latin typeface="Maiandra GD" pitchFamily="34" charset="0"/>
                <a:ea typeface="Adobe Fangsong Std R" pitchFamily="18" charset="-128"/>
              </a:rPr>
              <a:t> 3 :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b="1" dirty="0" smtClean="0">
                <a:latin typeface="Maiandra GD" pitchFamily="34" charset="0"/>
                <a:ea typeface="Adobe Fangsong Std R" pitchFamily="18" charset="-128"/>
              </a:rPr>
              <a:t>Worst – case efficiency </a:t>
            </a:r>
            <a:r>
              <a:rPr lang="en-US" sz="1900" dirty="0" smtClean="0">
                <a:latin typeface="Maiandra GD" pitchFamily="34" charset="0"/>
                <a:ea typeface="Adobe Fangsong Std R" pitchFamily="18" charset="-128"/>
              </a:rPr>
              <a:t>[</a:t>
            </a:r>
            <a:r>
              <a:rPr lang="en-US" sz="1900" dirty="0" err="1" smtClean="0">
                <a:latin typeface="Maiandra GD" pitchFamily="34" charset="0"/>
                <a:ea typeface="Adobe Fangsong Std R" pitchFamily="18" charset="-128"/>
              </a:rPr>
              <a:t>T</a:t>
            </a:r>
            <a:r>
              <a:rPr lang="en-US" sz="1900" baseline="-25000" dirty="0" err="1" smtClean="0">
                <a:latin typeface="Maiandra GD" pitchFamily="34" charset="0"/>
                <a:ea typeface="Adobe Fangsong Std R" pitchFamily="18" charset="-128"/>
              </a:rPr>
              <a:t>max</a:t>
            </a:r>
            <a:r>
              <a:rPr lang="en-US" sz="1900" dirty="0" smtClean="0">
                <a:latin typeface="Maiandra GD" pitchFamily="34" charset="0"/>
                <a:ea typeface="Adobe Fangsong Std R" pitchFamily="18" charset="-128"/>
              </a:rPr>
              <a:t> (n)]</a:t>
            </a:r>
            <a:endParaRPr lang="en-US" sz="2600" dirty="0" smtClean="0">
              <a:latin typeface="Maiandra GD" pitchFamily="34" charset="0"/>
              <a:ea typeface="Adobe Fangsong Std R" pitchFamily="18" charset="-128"/>
            </a:endParaRPr>
          </a:p>
          <a:p>
            <a:pPr algn="just">
              <a:buNone/>
            </a:pP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Kompleksitas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dengan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jumlah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paling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besar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.</a:t>
            </a:r>
          </a:p>
          <a:p>
            <a:pPr algn="just">
              <a:buNone/>
            </a:pPr>
            <a:endParaRPr lang="en-US" sz="2200" dirty="0" smtClean="0">
              <a:latin typeface="Maiandra GD" pitchFamily="34" charset="0"/>
              <a:ea typeface="Kozuka Gothic Pro H" pitchFamily="34" charset="-128"/>
            </a:endParaRPr>
          </a:p>
          <a:p>
            <a:pPr algn="just">
              <a:lnSpc>
                <a:spcPct val="150000"/>
              </a:lnSpc>
              <a:buNone/>
              <a:tabLst>
                <a:tab pos="85725" algn="l"/>
              </a:tabLst>
            </a:pPr>
            <a:r>
              <a:rPr lang="en-US" sz="2400" b="1" dirty="0" smtClean="0">
                <a:latin typeface="Maiandra GD" pitchFamily="34" charset="0"/>
                <a:ea typeface="Adobe Fangsong Std R" pitchFamily="18" charset="-128"/>
              </a:rPr>
              <a:t>Best – case efficiency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1900" dirty="0" smtClean="0">
                <a:latin typeface="Maiandra GD" pitchFamily="34" charset="0"/>
                <a:ea typeface="Adobe Fangsong Std R" pitchFamily="18" charset="-128"/>
              </a:rPr>
              <a:t>[</a:t>
            </a:r>
            <a:r>
              <a:rPr lang="en-US" sz="1900" dirty="0" err="1" smtClean="0">
                <a:latin typeface="Maiandra GD" pitchFamily="34" charset="0"/>
                <a:ea typeface="Adobe Fangsong Std R" pitchFamily="18" charset="-128"/>
              </a:rPr>
              <a:t>T</a:t>
            </a:r>
            <a:r>
              <a:rPr lang="en-US" sz="1900" baseline="-25000" dirty="0" err="1" smtClean="0">
                <a:latin typeface="Maiandra GD" pitchFamily="34" charset="0"/>
                <a:ea typeface="Adobe Fangsong Std R" pitchFamily="18" charset="-128"/>
              </a:rPr>
              <a:t>min</a:t>
            </a:r>
            <a:r>
              <a:rPr lang="en-US" sz="1900" dirty="0" smtClean="0">
                <a:latin typeface="Maiandra GD" pitchFamily="34" charset="0"/>
                <a:ea typeface="Adobe Fangsong Std R" pitchFamily="18" charset="-128"/>
              </a:rPr>
              <a:t> (n)]</a:t>
            </a:r>
            <a:endParaRPr lang="en-US" sz="2600" dirty="0" smtClean="0">
              <a:latin typeface="Maiandra GD" pitchFamily="34" charset="0"/>
              <a:ea typeface="Adobe Fangsong Std R" pitchFamily="18" charset="-128"/>
            </a:endParaRPr>
          </a:p>
          <a:p>
            <a:pPr algn="just">
              <a:buNone/>
            </a:pP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Kompleksitas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dengan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jumlah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paling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kecil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.</a:t>
            </a:r>
          </a:p>
          <a:p>
            <a:pPr algn="just">
              <a:buNone/>
            </a:pPr>
            <a:endParaRPr lang="en-US" sz="2200" dirty="0" smtClean="0">
              <a:latin typeface="Maiandra GD" pitchFamily="34" charset="0"/>
              <a:ea typeface="Kozuka Gothic Pro H" pitchFamily="34" charset="-128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400" b="1" dirty="0" smtClean="0">
                <a:latin typeface="Maiandra GD" pitchFamily="34" charset="0"/>
                <a:ea typeface="Adobe Fangsong Std R" pitchFamily="18" charset="-128"/>
              </a:rPr>
              <a:t>Average – case efficiency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200" dirty="0" smtClean="0">
                <a:latin typeface="Maiandra GD" pitchFamily="34" charset="0"/>
                <a:ea typeface="Adobe Fangsong Std R" pitchFamily="18" charset="-128"/>
              </a:rPr>
              <a:t>[</a:t>
            </a:r>
            <a:r>
              <a:rPr lang="en-US" sz="2200" dirty="0" err="1" smtClean="0">
                <a:latin typeface="Maiandra GD" pitchFamily="34" charset="0"/>
                <a:ea typeface="Adobe Fangsong Std R" pitchFamily="18" charset="-128"/>
              </a:rPr>
              <a:t>T</a:t>
            </a:r>
            <a:r>
              <a:rPr lang="en-US" sz="2200" baseline="-25000" dirty="0" err="1" smtClean="0">
                <a:latin typeface="Maiandra GD" pitchFamily="34" charset="0"/>
                <a:ea typeface="Adobe Fangsong Std R" pitchFamily="18" charset="-128"/>
              </a:rPr>
              <a:t>avg</a:t>
            </a:r>
            <a:r>
              <a:rPr lang="en-US" sz="2200" dirty="0" smtClean="0">
                <a:latin typeface="Maiandra GD" pitchFamily="34" charset="0"/>
                <a:ea typeface="Adobe Fangsong Std R" pitchFamily="18" charset="-128"/>
              </a:rPr>
              <a:t> (n)]</a:t>
            </a:r>
            <a:endParaRPr lang="en-US" sz="2600" dirty="0" smtClean="0">
              <a:latin typeface="Maiandra GD" pitchFamily="34" charset="0"/>
              <a:ea typeface="Adobe Fangsong Std R" pitchFamily="18" charset="-128"/>
            </a:endParaRPr>
          </a:p>
          <a:p>
            <a:pPr algn="just">
              <a:buNone/>
            </a:pP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Kompleksitas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dengan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jumlah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rata-rata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keseluruhan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kemungkinan</a:t>
            </a:r>
            <a:endParaRPr lang="en-US" sz="2600" dirty="0"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</a:t>
            </a:r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(Sequential Search)</a:t>
            </a:r>
          </a:p>
        </p:txBody>
      </p:sp>
      <p:sp>
        <p:nvSpPr>
          <p:cNvPr id="7" name="Content Placeholder 14"/>
          <p:cNvSpPr>
            <a:spLocks noGrp="1"/>
          </p:cNvSpPr>
          <p:nvPr>
            <p:ph idx="1"/>
          </p:nvPr>
        </p:nvSpPr>
        <p:spPr>
          <a:xfrm>
            <a:off x="381000" y="609600"/>
            <a:ext cx="8458200" cy="6324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14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Procedure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SeqSearch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(</a:t>
            </a:r>
            <a:r>
              <a:rPr lang="en-US" sz="14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input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a</a:t>
            </a:r>
            <a:r>
              <a:rPr lang="en-US" sz="14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1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,a</a:t>
            </a:r>
            <a:r>
              <a:rPr lang="en-US" sz="14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2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,…,a</a:t>
            </a:r>
            <a:r>
              <a:rPr lang="en-US" sz="14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n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: </a:t>
            </a:r>
            <a:r>
              <a:rPr lang="en-US" sz="1400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integer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, x : </a:t>
            </a:r>
            <a:r>
              <a:rPr lang="en-US" sz="1400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integer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, </a:t>
            </a:r>
            <a:r>
              <a:rPr lang="en-US" sz="14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output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</a:p>
          <a:p>
            <a:pPr algn="just">
              <a:buNone/>
            </a:pP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		     </a:t>
            </a:r>
            <a:r>
              <a:rPr lang="en-US" sz="1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idx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: </a:t>
            </a:r>
            <a:r>
              <a:rPr lang="en-US" sz="1400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integer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)</a:t>
            </a:r>
          </a:p>
          <a:p>
            <a:pPr algn="just">
              <a:buNone/>
            </a:pPr>
            <a:r>
              <a:rPr lang="en-US" sz="1400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Deklarasi</a:t>
            </a:r>
            <a:endParaRPr lang="en-US" sz="1400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k 		: </a:t>
            </a:r>
            <a:r>
              <a:rPr lang="en-US" sz="1400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integer</a:t>
            </a:r>
          </a:p>
          <a:p>
            <a:pPr algn="just">
              <a:buNone/>
            </a:pP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ketemu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	: </a:t>
            </a:r>
            <a:r>
              <a:rPr lang="en-US" sz="1400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boolean</a:t>
            </a:r>
            <a:endParaRPr lang="en-US" sz="1400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endParaRPr lang="en-US" sz="1400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400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Algoritma</a:t>
            </a:r>
            <a:endParaRPr lang="en-US" sz="1400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x 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 8</a:t>
            </a:r>
            <a:endParaRPr lang="en-US" sz="1400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n 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 10</a:t>
            </a:r>
            <a:endParaRPr lang="en-US" sz="1400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k 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 1</a:t>
            </a:r>
          </a:p>
          <a:p>
            <a:pPr algn="just">
              <a:buNone/>
            </a:pP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ketemu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 false</a:t>
            </a:r>
          </a:p>
          <a:p>
            <a:pPr algn="just">
              <a:buNone/>
            </a:pP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4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while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(k </a:t>
            </a:r>
            <a:r>
              <a:rPr lang="en-US" sz="1400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&lt;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n) </a:t>
            </a:r>
            <a:r>
              <a:rPr lang="en-US" sz="14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and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(not </a:t>
            </a:r>
            <a:r>
              <a:rPr lang="en-US" sz="1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ketemu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) </a:t>
            </a:r>
            <a:r>
              <a:rPr lang="en-US" sz="14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do</a:t>
            </a:r>
          </a:p>
          <a:p>
            <a:pPr algn="just">
              <a:buNone/>
            </a:pP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4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a</a:t>
            </a:r>
            <a:r>
              <a:rPr lang="en-US" sz="1400" baseline="-250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k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= x </a:t>
            </a:r>
            <a:r>
              <a:rPr lang="en-US" sz="14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then</a:t>
            </a:r>
          </a:p>
          <a:p>
            <a:pPr algn="just">
              <a:buNone/>
            </a:pP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		</a:t>
            </a:r>
            <a:r>
              <a:rPr lang="en-US" sz="1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ketemu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 true</a:t>
            </a:r>
          </a:p>
          <a:p>
            <a:pPr algn="just">
              <a:buNone/>
            </a:pP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4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else</a:t>
            </a:r>
          </a:p>
          <a:p>
            <a:pPr algn="just">
              <a:buNone/>
            </a:pP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		k  k + 1</a:t>
            </a:r>
          </a:p>
          <a:p>
            <a:pPr algn="just">
              <a:buNone/>
            </a:pP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400" b="1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endif</a:t>
            </a:r>
            <a:endParaRPr lang="en-US" sz="1400" b="1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  <a:sym typeface="Wingdings" pitchFamily="2" charset="2"/>
            </a:endParaRPr>
          </a:p>
          <a:p>
            <a:pPr algn="just">
              <a:buNone/>
            </a:pP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400" b="1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endwhile</a:t>
            </a:r>
            <a:endParaRPr lang="en-US" sz="1400" b="1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  <a:sym typeface="Wingdings" pitchFamily="2" charset="2"/>
            </a:endParaRPr>
          </a:p>
          <a:p>
            <a:pPr algn="just">
              <a:buNone/>
            </a:pP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4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ketemu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4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then</a:t>
            </a:r>
          </a:p>
          <a:p>
            <a:pPr algn="just">
              <a:buNone/>
            </a:pP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idx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 k </a:t>
            </a:r>
          </a:p>
          <a:p>
            <a:pPr algn="just">
              <a:buNone/>
            </a:pP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4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else </a:t>
            </a:r>
          </a:p>
          <a:p>
            <a:pPr algn="just">
              <a:buNone/>
            </a:pP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idx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 0</a:t>
            </a:r>
          </a:p>
          <a:p>
            <a:pPr algn="just">
              <a:buNone/>
            </a:pP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400" b="1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endif</a:t>
            </a:r>
            <a:endParaRPr lang="en-US" sz="1400" b="1" u="sng" dirty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304800"/>
            <a:ext cx="8458200" cy="6096000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en-US" sz="2400" b="1" dirty="0" smtClean="0">
                <a:latin typeface="Maiandra GD" pitchFamily="34" charset="0"/>
                <a:ea typeface="Kozuka Gothic Pro H" pitchFamily="34" charset="-128"/>
              </a:rPr>
              <a:t>Worst-case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	: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jika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(a</a:t>
            </a:r>
            <a:r>
              <a:rPr lang="en-US" sz="2400" baseline="-25000" dirty="0" smtClean="0">
                <a:latin typeface="Maiandra GD" pitchFamily="34" charset="0"/>
                <a:ea typeface="Kozuka Gothic Pro H" pitchFamily="34" charset="-128"/>
              </a:rPr>
              <a:t>1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= x)</a:t>
            </a:r>
          </a:p>
          <a:p>
            <a:pPr algn="just">
              <a:buNone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	</a:t>
            </a:r>
          </a:p>
          <a:p>
            <a:pPr algn="just"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algn="just"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algn="just">
              <a:buFontTx/>
              <a:buChar char="-"/>
            </a:pPr>
            <a:r>
              <a:rPr lang="en-US" sz="2400" b="1" dirty="0" smtClean="0">
                <a:latin typeface="Maiandra GD" pitchFamily="34" charset="0"/>
                <a:ea typeface="Kozuka Gothic Pro H" pitchFamily="34" charset="-128"/>
              </a:rPr>
              <a:t>Best-case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		: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jika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(a</a:t>
            </a:r>
            <a:r>
              <a:rPr lang="en-US" sz="2400" baseline="-25000" dirty="0" smtClean="0">
                <a:latin typeface="Maiandra GD" pitchFamily="34" charset="0"/>
                <a:ea typeface="Kozuka Gothic Pro H" pitchFamily="34" charset="-128"/>
              </a:rPr>
              <a:t>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= x) 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atau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 (x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tidak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ditemukan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)</a:t>
            </a:r>
          </a:p>
          <a:p>
            <a:pPr algn="just">
              <a:buNone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	</a:t>
            </a:r>
          </a:p>
          <a:p>
            <a:pPr algn="just"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algn="just"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algn="just">
              <a:buFontTx/>
              <a:buChar char="-"/>
            </a:pPr>
            <a:r>
              <a:rPr lang="en-US" sz="2400" b="1" dirty="0" smtClean="0">
                <a:latin typeface="Maiandra GD" pitchFamily="34" charset="0"/>
                <a:ea typeface="Kozuka Gothic Pro H" pitchFamily="34" charset="-128"/>
              </a:rPr>
              <a:t>Average-case 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	: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jika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x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ditemukan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pada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posisi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j,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maka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</a:p>
          <a:p>
            <a:pPr algn="just">
              <a:buNone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				 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perbandingan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dieksekusi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sebanyak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j kali.</a:t>
            </a:r>
          </a:p>
          <a:p>
            <a:pPr algn="just">
              <a:buNone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	</a:t>
            </a:r>
          </a:p>
          <a:p>
            <a:pPr algn="just">
              <a:buNone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	</a:t>
            </a: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5181600"/>
            <a:ext cx="6934200" cy="925873"/>
          </a:xfrm>
          <a:prstGeom prst="rect">
            <a:avLst/>
          </a:prstGeom>
          <a:noFill/>
        </p:spPr>
      </p:pic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2895600"/>
            <a:ext cx="1676400" cy="424405"/>
          </a:xfrm>
          <a:prstGeom prst="rect">
            <a:avLst/>
          </a:prstGeom>
          <a:noFill/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1143000"/>
            <a:ext cx="1600200" cy="400050"/>
          </a:xfrm>
          <a:prstGeom prst="rect">
            <a:avLst/>
          </a:prstGeom>
          <a:noFill/>
        </p:spPr>
      </p:pic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45720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48000" y="990600"/>
            <a:ext cx="2209800" cy="7620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ectangle 16"/>
          <p:cNvSpPr/>
          <p:nvPr/>
        </p:nvSpPr>
        <p:spPr>
          <a:xfrm>
            <a:off x="3048000" y="2667000"/>
            <a:ext cx="2209800" cy="7620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Rectangle 17"/>
          <p:cNvSpPr/>
          <p:nvPr/>
        </p:nvSpPr>
        <p:spPr>
          <a:xfrm>
            <a:off x="914400" y="5181600"/>
            <a:ext cx="7391400" cy="10668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5181600" cy="1676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Ada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Pertanyaan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???</a:t>
            </a:r>
            <a:endParaRPr lang="en-US" sz="36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650" y="0"/>
            <a:ext cx="4572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1771650" y="40386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71650" y="41148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D:\Desktop\tndtany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5650" y="4648200"/>
            <a:ext cx="2609850" cy="1752600"/>
          </a:xfrm>
          <a:prstGeom prst="rect">
            <a:avLst/>
          </a:prstGeom>
          <a:noFill/>
        </p:spPr>
      </p:pic>
      <p:pic>
        <p:nvPicPr>
          <p:cNvPr id="1027" name="Picture 3" descr="D:\Desktop\tndtanya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250" y="4876800"/>
            <a:ext cx="1885950" cy="1247775"/>
          </a:xfrm>
          <a:prstGeom prst="rect">
            <a:avLst/>
          </a:prstGeom>
          <a:noFill/>
        </p:spPr>
      </p:pic>
      <p:pic>
        <p:nvPicPr>
          <p:cNvPr id="1028" name="Picture 4" descr="D:\Desktop\tndtanya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62050" y="4572000"/>
            <a:ext cx="2457450" cy="185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TUGAS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066800" y="1828800"/>
            <a:ext cx="7391400" cy="41148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Tugas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Perorangan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(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Tulis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tangan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) : </a:t>
            </a:r>
          </a:p>
          <a:p>
            <a:pPr marL="514350" indent="-514350">
              <a:buFontTx/>
              <a:buChar char="-"/>
            </a:pP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Cari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3 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buah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algoritma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!</a:t>
            </a:r>
          </a:p>
          <a:p>
            <a:pPr marL="514350" indent="-514350">
              <a:buFontTx/>
              <a:buChar char="-"/>
            </a:pP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Analisis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kompleksitas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setiap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algoritma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tersebut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00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ANALISIS ALGORITMA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3656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819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ANALISIS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marL="0" indent="19050" algn="just">
              <a:lnSpc>
                <a:spcPct val="150000"/>
              </a:lnSpc>
              <a:buNone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Pengkajian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u="sng" dirty="0" err="1" smtClean="0">
                <a:latin typeface="Maiandra GD" pitchFamily="34" charset="0"/>
                <a:ea typeface="Kozuka Gothic Pro H" pitchFamily="34" charset="-128"/>
              </a:rPr>
              <a:t>bagian-bagian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dan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hubungan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u="sng" dirty="0" err="1" smtClean="0">
                <a:latin typeface="Maiandra GD" pitchFamily="34" charset="0"/>
                <a:ea typeface="Kozuka Gothic Pro H" pitchFamily="34" charset="-128"/>
              </a:rPr>
              <a:t>antarbagian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dalam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suatu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hal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untuk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memahaminya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dengan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tepat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secara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menyeluruh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.</a:t>
            </a:r>
            <a:endParaRPr lang="en-US" sz="2800" dirty="0" smtClean="0">
              <a:latin typeface="Maiandra GD" pitchFamily="34" charset="0"/>
              <a:ea typeface="Kozuka Gothic Pro H" pitchFamily="34" charset="-12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ALGORITMA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marL="0" indent="19050" algn="just">
              <a:lnSpc>
                <a:spcPct val="150000"/>
              </a:lnSpc>
              <a:buNone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Langkah-Langkah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Penyelesaian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Masalah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.</a:t>
            </a:r>
            <a:endParaRPr lang="en-US" sz="2800" dirty="0" smtClean="0">
              <a:latin typeface="Maiandra GD" pitchFamily="34" charset="0"/>
              <a:ea typeface="Kozuka Gothic Pro H" pitchFamily="34" charset="-128"/>
            </a:endParaRPr>
          </a:p>
          <a:p>
            <a:pPr algn="just">
              <a:lnSpc>
                <a:spcPct val="150000"/>
              </a:lnSpc>
              <a:buNone/>
            </a:pPr>
            <a:endParaRPr lang="en-US" sz="3000" dirty="0">
              <a:latin typeface="Maiandra GD" pitchFamily="34" charset="0"/>
              <a:ea typeface="Kozuka Gothic Pro H" pitchFamily="34" charset="-12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ANALISIS ALGORITMA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marL="0" indent="19050" algn="just">
              <a:lnSpc>
                <a:spcPct val="150000"/>
              </a:lnSpc>
              <a:buNone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Penguraian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&amp;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Pengkajian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Langkah-langkah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penyelesaian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masalah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,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untuk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memahaminya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dengan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tepat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secara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menyeluruh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.</a:t>
            </a:r>
            <a:endParaRPr lang="en-US" sz="2800" dirty="0" smtClean="0">
              <a:latin typeface="Maiandra GD" pitchFamily="34" charset="0"/>
              <a:ea typeface="Kozuka Gothic Pro H" pitchFamily="34" charset="-128"/>
            </a:endParaRPr>
          </a:p>
          <a:p>
            <a:pPr algn="just">
              <a:lnSpc>
                <a:spcPct val="150000"/>
              </a:lnSpc>
              <a:buNone/>
            </a:pPr>
            <a:endParaRPr lang="en-US" sz="3000" dirty="0">
              <a:latin typeface="Maiandra GD" pitchFamily="34" charset="0"/>
              <a:ea typeface="Kozuka Gothic Pro H" pitchFamily="34" charset="-12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MENGAPA DIANALISIS ?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marL="0" indent="19050" algn="just">
              <a:lnSpc>
                <a:spcPct val="150000"/>
              </a:lnSpc>
              <a:buNone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Algoritma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dianalisis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untuk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melihat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seberapa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dirty="0" err="1" smtClean="0">
                <a:latin typeface="Maiandra GD" pitchFamily="34" charset="0"/>
                <a:ea typeface="Kozuka Gothic Pro H" pitchFamily="34" charset="-128"/>
              </a:rPr>
              <a:t>efisien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suatu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algoritma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menggunakan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i="1" dirty="0" smtClean="0">
                <a:latin typeface="Maiandra GD" pitchFamily="34" charset="0"/>
                <a:ea typeface="Kozuka Gothic Pro H" pitchFamily="34" charset="-128"/>
              </a:rPr>
              <a:t>resource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(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waktu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&amp;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memori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).</a:t>
            </a:r>
            <a:endParaRPr lang="en-US" sz="3000" dirty="0">
              <a:latin typeface="Maiandra GD" pitchFamily="34" charset="0"/>
              <a:ea typeface="Kozuka Gothic Pro H" pitchFamily="34" charset="-12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00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KOMPLEKSITAS ALGORITMA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990600" y="3656012"/>
            <a:ext cx="7315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990600" y="2819400"/>
            <a:ext cx="7315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Mengapa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Harus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Efisien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?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219200" y="2273300"/>
          <a:ext cx="6781800" cy="4279900"/>
        </p:xfrm>
        <a:graphic>
          <a:graphicData uri="http://schemas.openxmlformats.org/presentationml/2006/ole">
            <p:oleObj spid="_x0000_s6146" name="Visio" r:id="rId4" imgW="3512471" imgH="2623484" progId="">
              <p:embed/>
            </p:oleObj>
          </a:graphicData>
        </a:graphic>
      </p:graphicFrame>
      <p:sp>
        <p:nvSpPr>
          <p:cNvPr id="9" name="Content Placeholder 14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876800"/>
          </a:xfrm>
        </p:spPr>
        <p:txBody>
          <a:bodyPr>
            <a:normAutofit/>
          </a:bodyPr>
          <a:lstStyle/>
          <a:p>
            <a:pPr marL="0" indent="19050" algn="ctr">
              <a:lnSpc>
                <a:spcPct val="150000"/>
              </a:lnSpc>
              <a:buNone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Pengaruh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signifikan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dari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efisiensi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algoritma</a:t>
            </a:r>
            <a:endParaRPr lang="en-US" dirty="0"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1755</TotalTime>
  <Words>602</Words>
  <Application>Microsoft Office PowerPoint</Application>
  <PresentationFormat>On-screen Show (4:3)</PresentationFormat>
  <Paragraphs>236</Paragraphs>
  <Slides>28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Visio</vt:lpstr>
      <vt:lpstr>MATERI PERKULIAHAN ANALISIS ALGORITMA</vt:lpstr>
      <vt:lpstr>Slide 2</vt:lpstr>
      <vt:lpstr>ANALISIS ALGORITMA</vt:lpstr>
      <vt:lpstr>ANALISIS</vt:lpstr>
      <vt:lpstr>ALGORITMA</vt:lpstr>
      <vt:lpstr>ANALISIS ALGORITMA</vt:lpstr>
      <vt:lpstr>MENGAPA DIANALISIS ?</vt:lpstr>
      <vt:lpstr>KOMPLEKSITAS ALGORITMA</vt:lpstr>
      <vt:lpstr>Mengapa Harus Efisien ?</vt:lpstr>
      <vt:lpstr>EFISIENSI ALGORITMA</vt:lpstr>
      <vt:lpstr>EFISIENSI ALGORITMA</vt:lpstr>
      <vt:lpstr>UKURAN INPUT</vt:lpstr>
      <vt:lpstr>PERHITUNGAN WAKTU</vt:lpstr>
      <vt:lpstr>CONTOH KASUS (Menghitung Rata-Rata)</vt:lpstr>
      <vt:lpstr>Slide 15</vt:lpstr>
      <vt:lpstr>Slide 16</vt:lpstr>
      <vt:lpstr>Slide 17</vt:lpstr>
      <vt:lpstr>KOMPLEKSITAS WAKTU &amp; RUANG</vt:lpstr>
      <vt:lpstr>WAKTU &amp; RUANG</vt:lpstr>
      <vt:lpstr>RUNNING TIME</vt:lpstr>
      <vt:lpstr>RUNNING TIME</vt:lpstr>
      <vt:lpstr>CONTOH KASUS (Menghitung Rata-Rata)</vt:lpstr>
      <vt:lpstr>Slide 23</vt:lpstr>
      <vt:lpstr>WORST, BEST, AVERAGE</vt:lpstr>
      <vt:lpstr>CONTOH KASUS (Sequential Search)</vt:lpstr>
      <vt:lpstr>Slide 26</vt:lpstr>
      <vt:lpstr>Slide 27</vt:lpstr>
      <vt:lpstr>TUGAS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asus</cp:lastModifiedBy>
  <cp:revision>252</cp:revision>
  <dcterms:created xsi:type="dcterms:W3CDTF">2012-02-22T14:18:32Z</dcterms:created>
  <dcterms:modified xsi:type="dcterms:W3CDTF">2013-09-27T11:08:12Z</dcterms:modified>
</cp:coreProperties>
</file>