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56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80" autoAdjust="0"/>
  </p:normalViewPr>
  <p:slideViewPr>
    <p:cSldViewPr>
      <p:cViewPr varScale="1">
        <p:scale>
          <a:sx n="48" d="100"/>
          <a:sy n="48" d="100"/>
        </p:scale>
        <p:origin x="-11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F9933-2EDE-4D01-8729-402E073C397E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76C99-65E7-40CA-82AF-4A24AA5E9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531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F9933-2EDE-4D01-8729-402E073C397E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76C99-65E7-40CA-82AF-4A24AA5E9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075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F9933-2EDE-4D01-8729-402E073C397E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76C99-65E7-40CA-82AF-4A24AA5E9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948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F9933-2EDE-4D01-8729-402E073C397E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76C99-65E7-40CA-82AF-4A24AA5E9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745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F9933-2EDE-4D01-8729-402E073C397E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76C99-65E7-40CA-82AF-4A24AA5E9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409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F9933-2EDE-4D01-8729-402E073C397E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76C99-65E7-40CA-82AF-4A24AA5E9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613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F9933-2EDE-4D01-8729-402E073C397E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76C99-65E7-40CA-82AF-4A24AA5E9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878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F9933-2EDE-4D01-8729-402E073C397E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76C99-65E7-40CA-82AF-4A24AA5E9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041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F9933-2EDE-4D01-8729-402E073C397E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76C99-65E7-40CA-82AF-4A24AA5E9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085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F9933-2EDE-4D01-8729-402E073C397E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76C99-65E7-40CA-82AF-4A24AA5E9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322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F9933-2EDE-4D01-8729-402E073C397E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76C99-65E7-40CA-82AF-4A24AA5E9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702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5F9933-2EDE-4D01-8729-402E073C397E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76C99-65E7-40CA-82AF-4A24AA5E9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177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5300" y="1758303"/>
            <a:ext cx="7924800" cy="1470025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latin typeface="Bauhaus 93" pitchFamily="82" charset="0"/>
              </a:rPr>
              <a:t>IDENTITAS, CITRA DAN REPUTASI PERUSAHAAN</a:t>
            </a:r>
            <a:endParaRPr lang="en-US" sz="5400" b="1" dirty="0">
              <a:latin typeface="Bauhaus 93" pitchFamily="8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3536232"/>
            <a:ext cx="678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latin typeface="Bauhaus 93" pitchFamily="82" charset="0"/>
              </a:rPr>
              <a:t>Oleh</a:t>
            </a:r>
            <a:r>
              <a:rPr lang="en-US" sz="3200" b="1" dirty="0" smtClean="0">
                <a:latin typeface="Bauhaus 93" pitchFamily="82" charset="0"/>
              </a:rPr>
              <a:t> : </a:t>
            </a:r>
            <a:r>
              <a:rPr lang="en-US" sz="3200" b="1" dirty="0" err="1" smtClean="0">
                <a:latin typeface="Bauhaus 93" pitchFamily="82" charset="0"/>
              </a:rPr>
              <a:t>Melly</a:t>
            </a:r>
            <a:r>
              <a:rPr lang="en-US" sz="3200" b="1" dirty="0" smtClean="0">
                <a:latin typeface="Bauhaus 93" pitchFamily="82" charset="0"/>
              </a:rPr>
              <a:t> </a:t>
            </a:r>
            <a:r>
              <a:rPr lang="en-US" sz="3200" b="1" dirty="0" err="1" smtClean="0">
                <a:latin typeface="Bauhaus 93" pitchFamily="82" charset="0"/>
              </a:rPr>
              <a:t>Maulin</a:t>
            </a:r>
            <a:r>
              <a:rPr lang="en-US" sz="3200" b="1" dirty="0" smtClean="0">
                <a:latin typeface="Bauhaus 93" pitchFamily="82" charset="0"/>
              </a:rPr>
              <a:t> P., </a:t>
            </a:r>
            <a:r>
              <a:rPr lang="en-US" sz="3200" b="1" dirty="0" err="1" smtClean="0">
                <a:latin typeface="Bauhaus 93" pitchFamily="82" charset="0"/>
              </a:rPr>
              <a:t>S.Sos</a:t>
            </a:r>
            <a:r>
              <a:rPr lang="en-US" sz="3200" b="1" dirty="0" smtClean="0">
                <a:latin typeface="Bauhaus 93" pitchFamily="82" charset="0"/>
              </a:rPr>
              <a:t>., </a:t>
            </a:r>
            <a:r>
              <a:rPr lang="en-US" sz="3200" b="1" dirty="0" err="1" smtClean="0">
                <a:latin typeface="Bauhaus 93" pitchFamily="82" charset="0"/>
              </a:rPr>
              <a:t>M.Si</a:t>
            </a:r>
            <a:endParaRPr lang="en-US" sz="3200" b="1" dirty="0">
              <a:latin typeface="Bauhaus 93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97984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33400"/>
            <a:ext cx="7772400" cy="5715000"/>
          </a:xfrm>
        </p:spPr>
        <p:txBody>
          <a:bodyPr>
            <a:normAutofit fontScale="92500" lnSpcReduction="2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Reputasi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terdiri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dari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sejumlah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komponen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yakni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: </a:t>
            </a:r>
            <a:r>
              <a:rPr lang="en-US" i="1" dirty="0" smtClean="0">
                <a:solidFill>
                  <a:schemeClr val="tx1"/>
                </a:solidFill>
                <a:latin typeface="Adobe Garamond Pro Bold" pitchFamily="18" charset="0"/>
              </a:rPr>
              <a:t>care values 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(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nilai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–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nilai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dasar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), </a:t>
            </a:r>
            <a:r>
              <a:rPr lang="en-US" i="1" dirty="0" smtClean="0">
                <a:solidFill>
                  <a:schemeClr val="tx1"/>
                </a:solidFill>
                <a:latin typeface="Adobe Garamond Pro Bold" pitchFamily="18" charset="0"/>
              </a:rPr>
              <a:t>Values 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(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nilai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–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nilai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), </a:t>
            </a:r>
            <a:r>
              <a:rPr lang="en-US" i="1" dirty="0" smtClean="0">
                <a:solidFill>
                  <a:schemeClr val="tx1"/>
                </a:solidFill>
                <a:latin typeface="Adobe Garamond Pro Bold" pitchFamily="18" charset="0"/>
              </a:rPr>
              <a:t>Identity (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Identitas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), </a:t>
            </a:r>
            <a:r>
              <a:rPr lang="en-US" i="1" dirty="0" smtClean="0">
                <a:solidFill>
                  <a:schemeClr val="tx1"/>
                </a:solidFill>
                <a:latin typeface="Adobe Garamond Pro Bold" pitchFamily="18" charset="0"/>
              </a:rPr>
              <a:t>projection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(</a:t>
            </a:r>
            <a:r>
              <a:rPr lang="en-US" dirty="0" err="1">
                <a:solidFill>
                  <a:schemeClr val="tx1"/>
                </a:solidFill>
                <a:latin typeface="Adobe Garamond Pro Bold" pitchFamily="18" charset="0"/>
              </a:rPr>
              <a:t>p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royeksi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), </a:t>
            </a:r>
            <a:r>
              <a:rPr lang="en-US" i="1" dirty="0" smtClean="0">
                <a:solidFill>
                  <a:schemeClr val="tx1"/>
                </a:solidFill>
                <a:latin typeface="Adobe Garamond Pro Bold" pitchFamily="18" charset="0"/>
              </a:rPr>
              <a:t>Image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(Citra)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i="1" dirty="0" smtClean="0">
                <a:solidFill>
                  <a:schemeClr val="tx1"/>
                </a:solidFill>
                <a:latin typeface="Adobe Garamond Pro Bold" pitchFamily="18" charset="0"/>
              </a:rPr>
              <a:t>reputation 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(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Reputasi</a:t>
            </a:r>
            <a:r>
              <a:rPr lang="en-US" i="1" dirty="0" smtClean="0">
                <a:solidFill>
                  <a:schemeClr val="tx1"/>
                </a:solidFill>
                <a:latin typeface="Adobe Garamond Pro Bold" pitchFamily="18" charset="0"/>
              </a:rPr>
              <a:t>)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Menurut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van Riel (2004),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suatu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kekuatan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reputasi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adalah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sebuah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sumber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–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sumber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dorongan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keuntungan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kompetitif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,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terdapat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tiga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pengelolaan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reputasi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: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i="1" dirty="0" smtClean="0">
                <a:solidFill>
                  <a:schemeClr val="tx1"/>
                </a:solidFill>
                <a:latin typeface="Adobe Garamond Pro Bold" pitchFamily="18" charset="0"/>
              </a:rPr>
              <a:t>Reputation matter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(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pentingnya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reputasi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)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i="1" dirty="0" smtClean="0">
                <a:solidFill>
                  <a:schemeClr val="tx1"/>
                </a:solidFill>
                <a:latin typeface="Adobe Garamond Pro Bold" pitchFamily="18" charset="0"/>
              </a:rPr>
              <a:t>Reputation can be measured 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(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reputasi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bisa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diukur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)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i="1" dirty="0" smtClean="0">
                <a:solidFill>
                  <a:schemeClr val="tx1"/>
                </a:solidFill>
                <a:latin typeface="Adobe Garamond Pro Bold" pitchFamily="18" charset="0"/>
              </a:rPr>
              <a:t>Reputation has to be managed 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(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Reputasi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bisa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dikelola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)</a:t>
            </a:r>
          </a:p>
          <a:p>
            <a:pPr algn="l"/>
            <a:endParaRPr lang="en-US" i="1" dirty="0">
              <a:solidFill>
                <a:schemeClr val="tx1"/>
              </a:solidFill>
              <a:latin typeface="Adobe Garamond Pro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35510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81000"/>
            <a:ext cx="7772400" cy="5638800"/>
          </a:xfrm>
        </p:spPr>
        <p:txBody>
          <a:bodyPr/>
          <a:lstStyle/>
          <a:p>
            <a:pPr algn="l"/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Menurut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Fomburn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van Riel  ( 2004 : 5 ),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reputasi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dobe Garamond Pro Bold" pitchFamily="18" charset="0"/>
              </a:rPr>
              <a:t>adalah</a:t>
            </a:r>
            <a:r>
              <a:rPr lang="en-US" dirty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Adobe Garamond Pro Bold" pitchFamily="18" charset="0"/>
              </a:rPr>
              <a:t>:</a:t>
            </a:r>
          </a:p>
          <a:p>
            <a:pPr algn="l"/>
            <a:endParaRPr lang="en-US" dirty="0">
              <a:solidFill>
                <a:schemeClr val="tx1"/>
              </a:solidFill>
              <a:latin typeface="Adobe Garamond Pro Bold" pitchFamily="18" charset="0"/>
            </a:endParaRPr>
          </a:p>
        </p:txBody>
      </p:sp>
      <p:sp>
        <p:nvSpPr>
          <p:cNvPr id="4" name="Flowchart: Alternate Process 3"/>
          <p:cNvSpPr/>
          <p:nvPr/>
        </p:nvSpPr>
        <p:spPr>
          <a:xfrm>
            <a:off x="76200" y="3469344"/>
            <a:ext cx="1752600" cy="609600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latin typeface="Adobe Garamond Pro Bold" pitchFamily="18" charset="0"/>
              </a:rPr>
              <a:t>Reputation</a:t>
            </a:r>
            <a:endParaRPr lang="en-US" sz="2400" i="1" dirty="0">
              <a:latin typeface="Adobe Garamond Pro Bold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85247" y="1447800"/>
            <a:ext cx="1828800" cy="762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latin typeface="Adobe Garamond Pro Bold" pitchFamily="18" charset="0"/>
              </a:rPr>
              <a:t>Employees</a:t>
            </a:r>
            <a:endParaRPr lang="en-US" sz="2000" b="1" i="1" dirty="0">
              <a:latin typeface="Adobe Garamond Pro Bold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71800" y="2400300"/>
            <a:ext cx="1828800" cy="838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i="1" dirty="0" err="1" smtClean="0">
                <a:latin typeface="Adobe Garamond Pro Bold" pitchFamily="18" charset="0"/>
              </a:rPr>
              <a:t>Custumer</a:t>
            </a:r>
            <a:endParaRPr lang="en-US" sz="2000" b="1" i="1" dirty="0">
              <a:latin typeface="Adobe Garamond Pro Bold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71800" y="3458136"/>
            <a:ext cx="1828800" cy="838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latin typeface="Adobe Garamond Pro Bold" pitchFamily="18" charset="0"/>
              </a:rPr>
              <a:t>Investors</a:t>
            </a:r>
            <a:endParaRPr lang="en-US" sz="2000" b="1" i="1" dirty="0">
              <a:latin typeface="Adobe Garamond Pro Bold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71800" y="5562600"/>
            <a:ext cx="1828800" cy="838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latin typeface="Adobe Garamond Pro Bold" pitchFamily="18" charset="0"/>
              </a:rPr>
              <a:t>Financial Analysis</a:t>
            </a:r>
            <a:endParaRPr lang="en-US" sz="2000" b="1" i="1" dirty="0">
              <a:latin typeface="Adobe Garamond Pro Bold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71800" y="4549589"/>
            <a:ext cx="1828800" cy="838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latin typeface="Adobe Garamond Pro Bold" pitchFamily="18" charset="0"/>
              </a:rPr>
              <a:t>Media Journalists</a:t>
            </a:r>
            <a:endParaRPr lang="en-US" sz="2000" b="1" i="1" dirty="0">
              <a:latin typeface="Adobe Garamond Pro Bold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562600" y="1456765"/>
            <a:ext cx="3048000" cy="75303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latin typeface="Adobe Garamond Pro Bold" pitchFamily="18" charset="0"/>
              </a:rPr>
              <a:t>Makes jobs More </a:t>
            </a:r>
            <a:r>
              <a:rPr lang="en-US" sz="2000" b="1" i="1" dirty="0" err="1" smtClean="0">
                <a:latin typeface="Adobe Garamond Pro Bold" pitchFamily="18" charset="0"/>
              </a:rPr>
              <a:t>attrative</a:t>
            </a:r>
            <a:r>
              <a:rPr lang="en-US" sz="2000" b="1" i="1" dirty="0" smtClean="0">
                <a:latin typeface="Adobe Garamond Pro Bold" pitchFamily="18" charset="0"/>
              </a:rPr>
              <a:t> </a:t>
            </a:r>
            <a:endParaRPr lang="en-US" sz="2000" b="1" i="1" dirty="0">
              <a:latin typeface="Adobe Garamond Pro Bold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562600" y="2418229"/>
            <a:ext cx="3048000" cy="82027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latin typeface="Adobe Garamond Pro Bold" pitchFamily="18" charset="0"/>
              </a:rPr>
              <a:t>Encourages repeat purchase</a:t>
            </a:r>
            <a:endParaRPr lang="en-US" sz="2000" b="1" i="1" dirty="0">
              <a:latin typeface="Adobe Garamond Pro Bold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553636" y="3458136"/>
            <a:ext cx="3048000" cy="838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latin typeface="Adobe Garamond Pro Bold" pitchFamily="18" charset="0"/>
              </a:rPr>
              <a:t>Lowers capital costs &amp; attracts new </a:t>
            </a:r>
            <a:r>
              <a:rPr lang="en-US" sz="2000" b="1" i="1" dirty="0" err="1" smtClean="0">
                <a:latin typeface="Adobe Garamond Pro Bold" pitchFamily="18" charset="0"/>
              </a:rPr>
              <a:t>Investimen</a:t>
            </a:r>
            <a:endParaRPr lang="en-US" sz="2000" b="1" i="1" dirty="0">
              <a:latin typeface="Adobe Garamond Pro Bold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562600" y="4504765"/>
            <a:ext cx="3048000" cy="838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latin typeface="Adobe Garamond Pro Bold" pitchFamily="18" charset="0"/>
              </a:rPr>
              <a:t>Generates more of </a:t>
            </a:r>
            <a:r>
              <a:rPr lang="en-US" sz="2000" b="1" i="1" dirty="0" err="1" smtClean="0">
                <a:latin typeface="Adobe Garamond Pro Bold" pitchFamily="18" charset="0"/>
              </a:rPr>
              <a:t>fovarable</a:t>
            </a:r>
            <a:r>
              <a:rPr lang="en-US" sz="2000" b="1" i="1" dirty="0" smtClean="0">
                <a:latin typeface="Adobe Garamond Pro Bold" pitchFamily="18" charset="0"/>
              </a:rPr>
              <a:t> Press </a:t>
            </a:r>
            <a:r>
              <a:rPr lang="en-US" sz="2000" b="1" i="1" dirty="0" err="1" smtClean="0">
                <a:latin typeface="Adobe Garamond Pro Bold" pitchFamily="18" charset="0"/>
              </a:rPr>
              <a:t>Coverege</a:t>
            </a:r>
            <a:endParaRPr lang="en-US" sz="2000" b="1" i="1" dirty="0">
              <a:latin typeface="Adobe Garamond Pro Bold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562600" y="5562600"/>
            <a:ext cx="3048000" cy="838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i="1" dirty="0" smtClean="0">
                <a:latin typeface="Adobe Garamond Pro Bold" pitchFamily="18" charset="0"/>
              </a:rPr>
              <a:t>Affect </a:t>
            </a:r>
            <a:r>
              <a:rPr lang="en-US" sz="2000" i="1" dirty="0" err="1" smtClean="0">
                <a:latin typeface="Adobe Garamond Pro Bold" pitchFamily="18" charset="0"/>
              </a:rPr>
              <a:t>Coutent</a:t>
            </a:r>
            <a:r>
              <a:rPr lang="en-US" sz="2000" i="1" dirty="0" smtClean="0">
                <a:latin typeface="Adobe Garamond Pro Bold" pitchFamily="18" charset="0"/>
              </a:rPr>
              <a:t> of coverage and </a:t>
            </a:r>
            <a:r>
              <a:rPr lang="en-US" sz="2000" i="1" dirty="0" err="1" smtClean="0">
                <a:latin typeface="Adobe Garamond Pro Bold" pitchFamily="18" charset="0"/>
              </a:rPr>
              <a:t>recomendations</a:t>
            </a:r>
            <a:endParaRPr lang="en-US" sz="2000" i="1" dirty="0">
              <a:latin typeface="Adobe Garamond Pro Bold" pitchFamily="18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1828800" y="1657349"/>
            <a:ext cx="1143000" cy="173131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1888191" y="2796991"/>
            <a:ext cx="1024218" cy="97715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1888191" y="3877236"/>
            <a:ext cx="102421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1828800" y="4078944"/>
            <a:ext cx="990600" cy="84492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1600200" y="4078944"/>
            <a:ext cx="1371600" cy="209325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4890247" y="1828800"/>
            <a:ext cx="672353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4876800" y="2796991"/>
            <a:ext cx="672353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4858871" y="3881719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4876800" y="4968689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4876800" y="5981700"/>
            <a:ext cx="6096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520950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1000"/>
            <a:ext cx="8153400" cy="5791200"/>
          </a:xfrm>
        </p:spPr>
        <p:txBody>
          <a:bodyPr>
            <a:noAutofit/>
          </a:bodyPr>
          <a:lstStyle/>
          <a:p>
            <a:pPr algn="l"/>
            <a:r>
              <a:rPr lang="en-US" sz="2700" dirty="0" err="1" smtClean="0">
                <a:solidFill>
                  <a:schemeClr val="tx1"/>
                </a:solidFill>
                <a:latin typeface="Adobe Garamond Pro Bold" pitchFamily="18" charset="0"/>
              </a:rPr>
              <a:t>Reputasi</a:t>
            </a:r>
            <a:r>
              <a:rPr lang="en-US" sz="27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Adobe Garamond Pro Bold" pitchFamily="18" charset="0"/>
              </a:rPr>
              <a:t>mempengaruhi</a:t>
            </a:r>
            <a:r>
              <a:rPr lang="en-US" sz="27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Adobe Garamond Pro Bold" pitchFamily="18" charset="0"/>
              </a:rPr>
              <a:t>opini</a:t>
            </a:r>
            <a:r>
              <a:rPr lang="en-US" sz="27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Adobe Garamond Pro Bold" pitchFamily="18" charset="0"/>
              </a:rPr>
              <a:t>para</a:t>
            </a:r>
            <a:r>
              <a:rPr lang="en-US" sz="27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Adobe Garamond Pro Bold" pitchFamily="18" charset="0"/>
              </a:rPr>
              <a:t>jurnalis</a:t>
            </a:r>
            <a:r>
              <a:rPr lang="en-US" sz="2700" dirty="0" smtClean="0">
                <a:solidFill>
                  <a:schemeClr val="tx1"/>
                </a:solidFill>
                <a:latin typeface="Adobe Garamond Pro Bold" pitchFamily="18" charset="0"/>
              </a:rPr>
              <a:t> media </a:t>
            </a:r>
            <a:r>
              <a:rPr lang="en-US" sz="2700" dirty="0" err="1" smtClean="0">
                <a:solidFill>
                  <a:schemeClr val="tx1"/>
                </a:solidFill>
                <a:latin typeface="Adobe Garamond Pro Bold" pitchFamily="18" charset="0"/>
              </a:rPr>
              <a:t>dan</a:t>
            </a:r>
            <a:r>
              <a:rPr lang="en-US" sz="27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Adobe Garamond Pro Bold" pitchFamily="18" charset="0"/>
              </a:rPr>
              <a:t>para</a:t>
            </a:r>
            <a:r>
              <a:rPr lang="en-US" sz="27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Adobe Garamond Pro Bold" pitchFamily="18" charset="0"/>
              </a:rPr>
              <a:t>analis</a:t>
            </a:r>
            <a:r>
              <a:rPr lang="en-US" sz="27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Adobe Garamond Pro Bold" pitchFamily="18" charset="0"/>
              </a:rPr>
              <a:t>keuangan</a:t>
            </a:r>
            <a:r>
              <a:rPr lang="en-US" sz="2700" dirty="0" smtClean="0">
                <a:solidFill>
                  <a:schemeClr val="tx1"/>
                </a:solidFill>
                <a:latin typeface="Adobe Garamond Pro Bold" pitchFamily="18" charset="0"/>
              </a:rPr>
              <a:t>.</a:t>
            </a:r>
          </a:p>
          <a:p>
            <a:pPr algn="l"/>
            <a:r>
              <a:rPr lang="en-US" sz="27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Adobe Garamond Pro Bold" pitchFamily="18" charset="0"/>
              </a:rPr>
              <a:t>Bukti</a:t>
            </a:r>
            <a:r>
              <a:rPr lang="en-US" sz="2700" dirty="0" smtClean="0">
                <a:solidFill>
                  <a:schemeClr val="tx1"/>
                </a:solidFill>
                <a:latin typeface="Adobe Garamond Pro Bold" pitchFamily="18" charset="0"/>
              </a:rPr>
              <a:t> – </a:t>
            </a:r>
            <a:r>
              <a:rPr lang="en-US" sz="2700" dirty="0" err="1" smtClean="0">
                <a:solidFill>
                  <a:schemeClr val="tx1"/>
                </a:solidFill>
                <a:latin typeface="Adobe Garamond Pro Bold" pitchFamily="18" charset="0"/>
              </a:rPr>
              <a:t>bukti</a:t>
            </a:r>
            <a:r>
              <a:rPr lang="en-US" sz="27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Adobe Garamond Pro Bold" pitchFamily="18" charset="0"/>
              </a:rPr>
              <a:t>juga</a:t>
            </a:r>
            <a:r>
              <a:rPr lang="en-US" sz="27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Adobe Garamond Pro Bold" pitchFamily="18" charset="0"/>
              </a:rPr>
              <a:t>menunjukkan</a:t>
            </a:r>
            <a:r>
              <a:rPr lang="en-US" sz="27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Adobe Garamond Pro Bold" pitchFamily="18" charset="0"/>
              </a:rPr>
              <a:t>bahwa</a:t>
            </a:r>
            <a:r>
              <a:rPr lang="en-US" sz="27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Adobe Garamond Pro Bold" pitchFamily="18" charset="0"/>
              </a:rPr>
              <a:t>para</a:t>
            </a:r>
            <a:r>
              <a:rPr lang="en-US" sz="27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Adobe Garamond Pro Bold" pitchFamily="18" charset="0"/>
              </a:rPr>
              <a:t>analis</a:t>
            </a:r>
            <a:r>
              <a:rPr lang="en-US" sz="27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Adobe Garamond Pro Bold" pitchFamily="18" charset="0"/>
              </a:rPr>
              <a:t>keuangan</a:t>
            </a:r>
            <a:r>
              <a:rPr lang="en-US" sz="27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Adobe Garamond Pro Bold" pitchFamily="18" charset="0"/>
              </a:rPr>
              <a:t>memiliki</a:t>
            </a:r>
            <a:r>
              <a:rPr lang="en-US" sz="27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Adobe Garamond Pro Bold" pitchFamily="18" charset="0"/>
              </a:rPr>
              <a:t>sebuah</a:t>
            </a:r>
            <a:r>
              <a:rPr lang="en-US" sz="2700" dirty="0" smtClean="0">
                <a:solidFill>
                  <a:schemeClr val="tx1"/>
                </a:solidFill>
                <a:latin typeface="Adobe Garamond Pro Bold" pitchFamily="18" charset="0"/>
              </a:rPr>
              <a:t> “</a:t>
            </a:r>
            <a:r>
              <a:rPr lang="en-US" sz="2700" i="1" dirty="0" smtClean="0">
                <a:solidFill>
                  <a:schemeClr val="tx1"/>
                </a:solidFill>
                <a:latin typeface="Adobe Garamond Pro Bold" pitchFamily="18" charset="0"/>
              </a:rPr>
              <a:t>herd mentality</a:t>
            </a:r>
            <a:r>
              <a:rPr lang="en-US" sz="2700" dirty="0" smtClean="0">
                <a:solidFill>
                  <a:schemeClr val="tx1"/>
                </a:solidFill>
                <a:latin typeface="Adobe Garamond Pro Bold" pitchFamily="18" charset="0"/>
              </a:rPr>
              <a:t>” (</a:t>
            </a:r>
            <a:r>
              <a:rPr lang="en-US" sz="2700" dirty="0" err="1" smtClean="0">
                <a:solidFill>
                  <a:schemeClr val="tx1"/>
                </a:solidFill>
                <a:latin typeface="Adobe Garamond Pro Bold" pitchFamily="18" charset="0"/>
              </a:rPr>
              <a:t>mentalitas</a:t>
            </a:r>
            <a:r>
              <a:rPr lang="en-US" sz="27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Adobe Garamond Pro Bold" pitchFamily="18" charset="0"/>
              </a:rPr>
              <a:t>pertemanan</a:t>
            </a:r>
            <a:r>
              <a:rPr lang="en-US" sz="2700" dirty="0" smtClean="0">
                <a:solidFill>
                  <a:schemeClr val="tx1"/>
                </a:solidFill>
                <a:latin typeface="Adobe Garamond Pro Bold" pitchFamily="18" charset="0"/>
              </a:rPr>
              <a:t>) yang </a:t>
            </a:r>
            <a:r>
              <a:rPr lang="en-US" sz="2700" dirty="0" err="1" smtClean="0">
                <a:solidFill>
                  <a:schemeClr val="tx1"/>
                </a:solidFill>
                <a:latin typeface="Adobe Garamond Pro Bold" pitchFamily="18" charset="0"/>
              </a:rPr>
              <a:t>kemudian</a:t>
            </a:r>
            <a:r>
              <a:rPr lang="en-US" sz="27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Adobe Garamond Pro Bold" pitchFamily="18" charset="0"/>
              </a:rPr>
              <a:t>dianggap</a:t>
            </a:r>
            <a:r>
              <a:rPr lang="en-US" sz="27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Adobe Garamond Pro Bold" pitchFamily="18" charset="0"/>
              </a:rPr>
              <a:t>penting</a:t>
            </a:r>
            <a:r>
              <a:rPr lang="en-US" sz="27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Adobe Garamond Pro Bold" pitchFamily="18" charset="0"/>
              </a:rPr>
              <a:t>oleh</a:t>
            </a:r>
            <a:r>
              <a:rPr lang="en-US" sz="27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Adobe Garamond Pro Bold" pitchFamily="18" charset="0"/>
              </a:rPr>
              <a:t>mereka</a:t>
            </a:r>
            <a:r>
              <a:rPr lang="en-US" sz="27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Adobe Garamond Pro Bold" pitchFamily="18" charset="0"/>
              </a:rPr>
              <a:t>sendiri</a:t>
            </a:r>
            <a:r>
              <a:rPr lang="en-US" sz="2700" dirty="0" smtClean="0">
                <a:solidFill>
                  <a:schemeClr val="tx1"/>
                </a:solidFill>
                <a:latin typeface="Adobe Garamond Pro Bold" pitchFamily="18" charset="0"/>
              </a:rPr>
              <a:t> yang </a:t>
            </a:r>
            <a:r>
              <a:rPr lang="en-US" sz="2700" dirty="0" err="1" smtClean="0">
                <a:solidFill>
                  <a:schemeClr val="tx1"/>
                </a:solidFill>
                <a:latin typeface="Adobe Garamond Pro Bold" pitchFamily="18" charset="0"/>
              </a:rPr>
              <a:t>dipengaruhi</a:t>
            </a:r>
            <a:r>
              <a:rPr lang="en-US" sz="27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Adobe Garamond Pro Bold" pitchFamily="18" charset="0"/>
              </a:rPr>
              <a:t>oleh</a:t>
            </a:r>
            <a:r>
              <a:rPr lang="en-US" sz="27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Adobe Garamond Pro Bold" pitchFamily="18" charset="0"/>
              </a:rPr>
              <a:t>jarak</a:t>
            </a:r>
            <a:r>
              <a:rPr lang="en-US" sz="27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Adobe Garamond Pro Bold" pitchFamily="18" charset="0"/>
              </a:rPr>
              <a:t>pandang</a:t>
            </a:r>
            <a:r>
              <a:rPr lang="en-US" sz="2700" dirty="0" smtClean="0">
                <a:solidFill>
                  <a:schemeClr val="tx1"/>
                </a:solidFill>
                <a:latin typeface="Adobe Garamond Pro Bold" pitchFamily="18" charset="0"/>
              </a:rPr>
              <a:t>, </a:t>
            </a:r>
            <a:r>
              <a:rPr lang="en-US" sz="2700" dirty="0" err="1" smtClean="0">
                <a:solidFill>
                  <a:schemeClr val="tx1"/>
                </a:solidFill>
                <a:latin typeface="Adobe Garamond Pro Bold" pitchFamily="18" charset="0"/>
              </a:rPr>
              <a:t>keterkenalan</a:t>
            </a:r>
            <a:r>
              <a:rPr lang="en-US" sz="27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Adobe Garamond Pro Bold" pitchFamily="18" charset="0"/>
              </a:rPr>
              <a:t>dan</a:t>
            </a:r>
            <a:r>
              <a:rPr lang="en-US" sz="27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Adobe Garamond Pro Bold" pitchFamily="18" charset="0"/>
              </a:rPr>
              <a:t>reputasi</a:t>
            </a:r>
            <a:r>
              <a:rPr lang="en-US" sz="2700" dirty="0" smtClean="0">
                <a:solidFill>
                  <a:schemeClr val="tx1"/>
                </a:solidFill>
                <a:latin typeface="Adobe Garamond Pro Bold" pitchFamily="18" charset="0"/>
              </a:rPr>
              <a:t> yang </a:t>
            </a:r>
            <a:r>
              <a:rPr lang="en-US" sz="2700" dirty="0" err="1" smtClean="0">
                <a:solidFill>
                  <a:schemeClr val="tx1"/>
                </a:solidFill>
                <a:latin typeface="Adobe Garamond Pro Bold" pitchFamily="18" charset="0"/>
              </a:rPr>
              <a:t>memapankan</a:t>
            </a:r>
            <a:r>
              <a:rPr lang="en-US" sz="27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Adobe Garamond Pro Bold" pitchFamily="18" charset="0"/>
              </a:rPr>
              <a:t>perusahaan</a:t>
            </a:r>
            <a:r>
              <a:rPr lang="en-US" sz="2700" dirty="0" smtClean="0">
                <a:solidFill>
                  <a:schemeClr val="tx1"/>
                </a:solidFill>
                <a:latin typeface="Adobe Garamond Pro Bold" pitchFamily="18" charset="0"/>
              </a:rPr>
              <a:t>. </a:t>
            </a:r>
            <a:r>
              <a:rPr lang="en-US" sz="2700" dirty="0" err="1" smtClean="0">
                <a:solidFill>
                  <a:schemeClr val="tx1"/>
                </a:solidFill>
                <a:latin typeface="Adobe Garamond Pro Bold" pitchFamily="18" charset="0"/>
              </a:rPr>
              <a:t>Kelemahan</a:t>
            </a:r>
            <a:r>
              <a:rPr lang="en-US" sz="27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Adobe Garamond Pro Bold" pitchFamily="18" charset="0"/>
              </a:rPr>
              <a:t>pembuatan</a:t>
            </a:r>
            <a:r>
              <a:rPr lang="en-US" sz="27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Adobe Garamond Pro Bold" pitchFamily="18" charset="0"/>
              </a:rPr>
              <a:t>opini</a:t>
            </a:r>
            <a:r>
              <a:rPr lang="en-US" sz="27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Adobe Garamond Pro Bold" pitchFamily="18" charset="0"/>
              </a:rPr>
              <a:t>oleh</a:t>
            </a:r>
            <a:r>
              <a:rPr lang="en-US" sz="27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Adobe Garamond Pro Bold" pitchFamily="18" charset="0"/>
              </a:rPr>
              <a:t>analis</a:t>
            </a:r>
            <a:r>
              <a:rPr lang="en-US" sz="27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Adobe Garamond Pro Bold" pitchFamily="18" charset="0"/>
              </a:rPr>
              <a:t>keuangan</a:t>
            </a:r>
            <a:r>
              <a:rPr lang="en-US" sz="2700" dirty="0" smtClean="0">
                <a:solidFill>
                  <a:schemeClr val="tx1"/>
                </a:solidFill>
                <a:latin typeface="Adobe Garamond Pro Bold" pitchFamily="18" charset="0"/>
              </a:rPr>
              <a:t>, </a:t>
            </a:r>
            <a:r>
              <a:rPr lang="en-US" sz="2700" dirty="0" err="1" smtClean="0">
                <a:solidFill>
                  <a:schemeClr val="tx1"/>
                </a:solidFill>
                <a:latin typeface="Adobe Garamond Pro Bold" pitchFamily="18" charset="0"/>
              </a:rPr>
              <a:t>yaitu</a:t>
            </a:r>
            <a:r>
              <a:rPr lang="en-US" sz="27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Adobe Garamond Pro Bold" pitchFamily="18" charset="0"/>
              </a:rPr>
              <a:t>dapat</a:t>
            </a:r>
            <a:r>
              <a:rPr lang="en-US" sz="27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Adobe Garamond Pro Bold" pitchFamily="18" charset="0"/>
              </a:rPr>
              <a:t>dilihat</a:t>
            </a:r>
            <a:r>
              <a:rPr lang="en-US" sz="27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Adobe Garamond Pro Bold" pitchFamily="18" charset="0"/>
              </a:rPr>
              <a:t>dari</a:t>
            </a:r>
            <a:r>
              <a:rPr lang="en-US" sz="27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Adobe Garamond Pro Bold" pitchFamily="18" charset="0"/>
              </a:rPr>
              <a:t>inheren</a:t>
            </a:r>
            <a:r>
              <a:rPr lang="en-US" sz="27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Adobe Garamond Pro Bold" pitchFamily="18" charset="0"/>
              </a:rPr>
              <a:t>manusiawi</a:t>
            </a:r>
            <a:r>
              <a:rPr lang="en-US" sz="2700" dirty="0" smtClean="0">
                <a:solidFill>
                  <a:schemeClr val="tx1"/>
                </a:solidFill>
                <a:latin typeface="Adobe Garamond Pro Bold" pitchFamily="18" charset="0"/>
              </a:rPr>
              <a:t>, </a:t>
            </a:r>
            <a:r>
              <a:rPr lang="en-US" sz="2700" dirty="0" err="1" smtClean="0">
                <a:solidFill>
                  <a:schemeClr val="tx1"/>
                </a:solidFill>
                <a:latin typeface="Adobe Garamond Pro Bold" pitchFamily="18" charset="0"/>
              </a:rPr>
              <a:t>bisa</a:t>
            </a:r>
            <a:r>
              <a:rPr lang="en-US" sz="27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Adobe Garamond Pro Bold" pitchFamily="18" charset="0"/>
              </a:rPr>
              <a:t>sosial</a:t>
            </a:r>
            <a:r>
              <a:rPr lang="en-US" sz="2700" dirty="0" smtClean="0">
                <a:solidFill>
                  <a:schemeClr val="tx1"/>
                </a:solidFill>
                <a:latin typeface="Adobe Garamond Pro Bold" pitchFamily="18" charset="0"/>
              </a:rPr>
              <a:t> yang </a:t>
            </a:r>
            <a:r>
              <a:rPr lang="en-US" sz="2700" dirty="0" err="1" smtClean="0">
                <a:solidFill>
                  <a:schemeClr val="tx1"/>
                </a:solidFill>
                <a:latin typeface="Adobe Garamond Pro Bold" pitchFamily="18" charset="0"/>
              </a:rPr>
              <a:t>kemudian</a:t>
            </a:r>
            <a:r>
              <a:rPr lang="en-US" sz="2700" dirty="0" smtClean="0">
                <a:solidFill>
                  <a:schemeClr val="tx1"/>
                </a:solidFill>
                <a:latin typeface="Adobe Garamond Pro Bold" pitchFamily="18" charset="0"/>
              </a:rPr>
              <a:t> di </a:t>
            </a:r>
            <a:r>
              <a:rPr lang="en-US" sz="2700" dirty="0" err="1" smtClean="0">
                <a:solidFill>
                  <a:schemeClr val="tx1"/>
                </a:solidFill>
                <a:latin typeface="Adobe Garamond Pro Bold" pitchFamily="18" charset="0"/>
              </a:rPr>
              <a:t>saring</a:t>
            </a:r>
            <a:r>
              <a:rPr lang="en-US" sz="27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Adobe Garamond Pro Bold" pitchFamily="18" charset="0"/>
              </a:rPr>
              <a:t>oleh</a:t>
            </a:r>
            <a:r>
              <a:rPr lang="en-US" sz="2700" dirty="0" smtClean="0">
                <a:solidFill>
                  <a:schemeClr val="tx1"/>
                </a:solidFill>
                <a:latin typeface="Adobe Garamond Pro Bold" pitchFamily="18" charset="0"/>
              </a:rPr>
              <a:t> reporter </a:t>
            </a:r>
            <a:r>
              <a:rPr lang="en-US" sz="2700" dirty="0" err="1" smtClean="0">
                <a:solidFill>
                  <a:schemeClr val="tx1"/>
                </a:solidFill>
                <a:latin typeface="Adobe Garamond Pro Bold" pitchFamily="18" charset="0"/>
              </a:rPr>
              <a:t>dan</a:t>
            </a:r>
            <a:r>
              <a:rPr lang="en-US" sz="27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Adobe Garamond Pro Bold" pitchFamily="18" charset="0"/>
              </a:rPr>
              <a:t>analis</a:t>
            </a:r>
            <a:r>
              <a:rPr lang="en-US" sz="2700" dirty="0" smtClean="0">
                <a:solidFill>
                  <a:schemeClr val="tx1"/>
                </a:solidFill>
                <a:latin typeface="Adobe Garamond Pro Bold" pitchFamily="18" charset="0"/>
              </a:rPr>
              <a:t> yang </a:t>
            </a:r>
            <a:r>
              <a:rPr lang="en-US" sz="2700" dirty="0" err="1" smtClean="0">
                <a:solidFill>
                  <a:schemeClr val="tx1"/>
                </a:solidFill>
                <a:latin typeface="Adobe Garamond Pro Bold" pitchFamily="18" charset="0"/>
              </a:rPr>
              <a:t>digunakan</a:t>
            </a:r>
            <a:r>
              <a:rPr lang="en-US" sz="27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Adobe Garamond Pro Bold" pitchFamily="18" charset="0"/>
              </a:rPr>
              <a:t>sebagai</a:t>
            </a:r>
            <a:r>
              <a:rPr lang="en-US" sz="27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Adobe Garamond Pro Bold" pitchFamily="18" charset="0"/>
              </a:rPr>
              <a:t>penilaian</a:t>
            </a:r>
            <a:r>
              <a:rPr lang="en-US" sz="27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Adobe Garamond Pro Bold" pitchFamily="18" charset="0"/>
              </a:rPr>
              <a:t>terhadap</a:t>
            </a:r>
            <a:r>
              <a:rPr lang="en-US" sz="27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Adobe Garamond Pro Bold" pitchFamily="18" charset="0"/>
              </a:rPr>
              <a:t>perusahaan</a:t>
            </a:r>
            <a:r>
              <a:rPr lang="en-US" sz="27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endParaRPr lang="en-US" sz="2700" dirty="0" smtClean="0">
              <a:solidFill>
                <a:schemeClr val="tx1"/>
              </a:solidFill>
              <a:latin typeface="Adobe Garamond Pro Bold" pitchFamily="18" charset="0"/>
            </a:endParaRPr>
          </a:p>
          <a:p>
            <a:pPr algn="l"/>
            <a:r>
              <a:rPr lang="en-US" sz="2700" dirty="0" smtClean="0">
                <a:solidFill>
                  <a:schemeClr val="tx1"/>
                </a:solidFill>
                <a:latin typeface="Adobe Garamond Pro Bold" pitchFamily="18" charset="0"/>
              </a:rPr>
              <a:t>( </a:t>
            </a:r>
            <a:r>
              <a:rPr lang="en-US" sz="2700" dirty="0" err="1" smtClean="0">
                <a:solidFill>
                  <a:schemeClr val="tx1"/>
                </a:solidFill>
                <a:latin typeface="Adobe Garamond Pro Bold" pitchFamily="18" charset="0"/>
              </a:rPr>
              <a:t>Fomburn</a:t>
            </a:r>
            <a:r>
              <a:rPr lang="en-US" sz="27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700" dirty="0" err="1" smtClean="0">
                <a:solidFill>
                  <a:schemeClr val="tx1"/>
                </a:solidFill>
                <a:latin typeface="Adobe Garamond Pro Bold" pitchFamily="18" charset="0"/>
              </a:rPr>
              <a:t>dan</a:t>
            </a:r>
            <a:r>
              <a:rPr lang="en-US" sz="2700" dirty="0" smtClean="0">
                <a:solidFill>
                  <a:schemeClr val="tx1"/>
                </a:solidFill>
                <a:latin typeface="Adobe Garamond Pro Bold" pitchFamily="18" charset="0"/>
              </a:rPr>
              <a:t> Van Riel, 2004:5).</a:t>
            </a:r>
            <a:endParaRPr lang="en-US" sz="2700" dirty="0">
              <a:solidFill>
                <a:schemeClr val="tx1"/>
              </a:solidFill>
              <a:latin typeface="Adobe Garamond Pro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412869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609600"/>
            <a:ext cx="7848600" cy="53340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Sementara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itu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, Davies,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dkk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. (2003)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mengatakan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paragdigma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reputasi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adalah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:</a:t>
            </a:r>
          </a:p>
          <a:p>
            <a:pPr marL="514350" indent="-514350" algn="l">
              <a:buAutoNum type="arabicPeriod"/>
            </a:pP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Para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pemegang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saham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harus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di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pertimbangkan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</a:p>
          <a:p>
            <a:pPr marL="514350" indent="-514350" algn="l"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Elemen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–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elemen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utama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reputasi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saling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terkait</a:t>
            </a:r>
            <a:endParaRPr lang="en-US" sz="2800" dirty="0" smtClean="0">
              <a:solidFill>
                <a:schemeClr val="tx1"/>
              </a:solidFill>
              <a:latin typeface="Adobe Garamond Pro Bold" pitchFamily="18" charset="0"/>
            </a:endParaRPr>
          </a:p>
          <a:p>
            <a:pPr marL="514350" indent="-514350" algn="l"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Reputasi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melalui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diciptakan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melalui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interaksi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bertingkat</a:t>
            </a:r>
            <a:endParaRPr lang="en-US" sz="2800" dirty="0">
              <a:solidFill>
                <a:schemeClr val="tx1"/>
              </a:solidFill>
              <a:latin typeface="Adobe Garamond Pro Bold" pitchFamily="18" charset="0"/>
            </a:endParaRPr>
          </a:p>
          <a:p>
            <a:pPr marL="514350" indent="-514350" algn="l"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Reputasi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berharga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dan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bernilai</a:t>
            </a:r>
            <a:endParaRPr lang="en-US" sz="2800" dirty="0" smtClean="0">
              <a:solidFill>
                <a:schemeClr val="tx1"/>
              </a:solidFill>
              <a:latin typeface="Adobe Garamond Pro Bold" pitchFamily="18" charset="0"/>
            </a:endParaRPr>
          </a:p>
          <a:p>
            <a:pPr marL="514350" indent="-514350" algn="l"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Reputasi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dapat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dikelola</a:t>
            </a:r>
            <a:endParaRPr lang="en-US" sz="2800" dirty="0" smtClean="0">
              <a:solidFill>
                <a:schemeClr val="tx1"/>
              </a:solidFill>
              <a:latin typeface="Adobe Garamond Pro Bold" pitchFamily="18" charset="0"/>
            </a:endParaRPr>
          </a:p>
          <a:p>
            <a:pPr marL="514350" indent="-514350" algn="l"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Reputasi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dan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kinerja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keuangan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saling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terkait</a:t>
            </a:r>
            <a:endParaRPr lang="en-US" sz="2800" dirty="0" smtClean="0">
              <a:solidFill>
                <a:schemeClr val="tx1"/>
              </a:solidFill>
              <a:latin typeface="Adobe Garamond Pro Bold" pitchFamily="18" charset="0"/>
            </a:endParaRPr>
          </a:p>
          <a:p>
            <a:pPr marL="514350" indent="-514350" algn="l"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Secara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relatif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reputasi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mendorong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kinerja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keuangan</a:t>
            </a:r>
            <a:endParaRPr lang="en-US" sz="2800" dirty="0" smtClean="0">
              <a:solidFill>
                <a:schemeClr val="tx1"/>
              </a:solidFill>
              <a:latin typeface="Adobe Garamond Pro Bold" pitchFamily="18" charset="0"/>
            </a:endParaRPr>
          </a:p>
          <a:p>
            <a:pPr marL="514350" indent="-514350" algn="l"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Reputasi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dapat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diukur</a:t>
            </a:r>
            <a:endParaRPr lang="en-US" sz="2800" dirty="0" smtClean="0">
              <a:solidFill>
                <a:schemeClr val="tx1"/>
              </a:solidFill>
              <a:latin typeface="Adobe Garamond Pro Bold" pitchFamily="18" charset="0"/>
            </a:endParaRPr>
          </a:p>
          <a:p>
            <a:pPr marL="514350" indent="-514350" algn="l"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Reputasi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lebih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mudah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hilang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daripada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diciptakan</a:t>
            </a:r>
            <a:endParaRPr lang="en-US" sz="2800" dirty="0" smtClean="0">
              <a:solidFill>
                <a:schemeClr val="tx1"/>
              </a:solidFill>
              <a:latin typeface="Adobe Garamond Pro Bold" pitchFamily="18" charset="0"/>
            </a:endParaRPr>
          </a:p>
          <a:p>
            <a:pPr marL="514350" indent="-514350" algn="l"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Reputasi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dikaji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dengan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mengunakan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pendekatan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interdisiplin</a:t>
            </a:r>
            <a:endParaRPr lang="en-US" sz="2800" dirty="0" smtClean="0">
              <a:solidFill>
                <a:schemeClr val="tx1"/>
              </a:solidFill>
              <a:latin typeface="Adobe Garamond Pro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4933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>
                <a:latin typeface="Adobe Garamond Pro Bold" pitchFamily="18" charset="0"/>
              </a:rPr>
              <a:t>Hatur</a:t>
            </a:r>
            <a:r>
              <a:rPr lang="en-US" sz="4800" dirty="0" smtClean="0">
                <a:latin typeface="Adobe Garamond Pro Bold" pitchFamily="18" charset="0"/>
              </a:rPr>
              <a:t> </a:t>
            </a:r>
            <a:r>
              <a:rPr lang="en-US" sz="4800" dirty="0" err="1" smtClean="0">
                <a:latin typeface="Adobe Garamond Pro Bold" pitchFamily="18" charset="0"/>
              </a:rPr>
              <a:t>Nuhun</a:t>
            </a:r>
            <a:endParaRPr lang="en-US" sz="4800" dirty="0">
              <a:latin typeface="Adobe Garamond Pro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022663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33401"/>
            <a:ext cx="6858000" cy="685799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Adobe Garamond Pro Bold" pitchFamily="18" charset="0"/>
              </a:rPr>
              <a:t>Identitas</a:t>
            </a:r>
            <a:r>
              <a:rPr lang="en-US" dirty="0" smtClean="0">
                <a:latin typeface="Adobe Garamond Pro Bold" pitchFamily="18" charset="0"/>
              </a:rPr>
              <a:t> Perusahaan</a:t>
            </a:r>
            <a:endParaRPr lang="en-US" dirty="0">
              <a:latin typeface="Adobe Garamond Pro Bold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295400"/>
            <a:ext cx="8382000" cy="4267200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Citra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perusahaan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adalah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suatu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kesan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dimiliki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suatu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organisasi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secara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total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dan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berasal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dari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perilaku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dan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reputasi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Identitas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perusahaan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adalah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apa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senyatanya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ada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pada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atau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ditampilkan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perusahaan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.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Identitas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manampilkan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jati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diri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perusahaan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.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Sedangkan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citra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adalah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persepsi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masyarakat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terhadap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jati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diri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itu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.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Identitas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merupakan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pernyataan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singkat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perusahaan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kepada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masyarakat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tentang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apa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dan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siapa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mereka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.</a:t>
            </a:r>
          </a:p>
          <a:p>
            <a:pPr algn="l"/>
            <a:endParaRPr lang="en-US" sz="2800" dirty="0">
              <a:solidFill>
                <a:schemeClr val="tx1"/>
              </a:solidFill>
              <a:latin typeface="Adobe Garamond Pro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183579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066800"/>
            <a:ext cx="7772400" cy="4419600"/>
          </a:xfrm>
        </p:spPr>
        <p:txBody>
          <a:bodyPr/>
          <a:lstStyle/>
          <a:p>
            <a:pPr algn="l"/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Sebuah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identitas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perusahaan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memiliki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empat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elemen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dasar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yakni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:</a:t>
            </a:r>
          </a:p>
          <a:p>
            <a:pPr marL="514350" indent="-514350" algn="l"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Nama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dobe Garamond Pro Bold" pitchFamily="18" charset="0"/>
              </a:rPr>
              <a:t>o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rganisasi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atau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perusahaan</a:t>
            </a:r>
            <a:endParaRPr lang="en-US" sz="2800" dirty="0" smtClean="0">
              <a:solidFill>
                <a:schemeClr val="tx1"/>
              </a:solidFill>
              <a:latin typeface="Adobe Garamond Pro Bold" pitchFamily="18" charset="0"/>
            </a:endParaRPr>
          </a:p>
          <a:p>
            <a:pPr marL="514350" indent="-514350" algn="l"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Bentuk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logo</a:t>
            </a:r>
          </a:p>
          <a:p>
            <a:pPr marL="514350" indent="-514350" algn="l"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Bentuk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huruf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dan</a:t>
            </a:r>
            <a:endParaRPr lang="en-US" sz="2800" dirty="0" smtClean="0">
              <a:solidFill>
                <a:schemeClr val="tx1"/>
              </a:solidFill>
              <a:latin typeface="Adobe Garamond Pro Bold" pitchFamily="18" charset="0"/>
            </a:endParaRPr>
          </a:p>
          <a:p>
            <a:pPr marL="514350" indent="-514350" algn="l"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Jenis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warna</a:t>
            </a:r>
            <a:endParaRPr lang="en-US" sz="2800" dirty="0" smtClean="0">
              <a:solidFill>
                <a:schemeClr val="tx1"/>
              </a:solidFill>
              <a:latin typeface="Adobe Garamond Pro Bold" pitchFamily="18" charset="0"/>
            </a:endParaRPr>
          </a:p>
          <a:p>
            <a:pPr algn="l"/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Bentuk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logo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secara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khusus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mewakili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nama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perusahaan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atau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menjadi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tanda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atau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simbol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perusahaan</a:t>
            </a:r>
            <a:endParaRPr lang="en-US" sz="2800" dirty="0" smtClean="0">
              <a:solidFill>
                <a:schemeClr val="tx1"/>
              </a:solidFill>
              <a:latin typeface="Adobe Garamond Pro Bold" pitchFamily="18" charset="0"/>
            </a:endParaRPr>
          </a:p>
          <a:p>
            <a:pPr marL="514350" indent="-514350" algn="l">
              <a:buAutoNum type="arabicPeriod"/>
            </a:pPr>
            <a:endParaRPr lang="en-US" dirty="0">
              <a:solidFill>
                <a:schemeClr val="tx1"/>
              </a:solidFill>
              <a:latin typeface="Adobe Garamond Pro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357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6477000" cy="6096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latin typeface="Adobe Garamond Pro Bold" pitchFamily="18" charset="0"/>
              </a:rPr>
              <a:t>Citra Perusahaan</a:t>
            </a:r>
            <a:endParaRPr lang="en-US" sz="4000" b="1" dirty="0">
              <a:latin typeface="Adobe Garamond Pro Bold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914400"/>
            <a:ext cx="7467600" cy="5715000"/>
          </a:xfrm>
        </p:spPr>
        <p:txBody>
          <a:bodyPr>
            <a:normAutofit fontScale="92500"/>
          </a:bodyPr>
          <a:lstStyle/>
          <a:p>
            <a:pPr algn="l"/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Citra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adalah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perasaan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gambaran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diri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publik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terhadap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perusahaan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organisasi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atau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lembaga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;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kesan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dengan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sengaja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diciptakan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dari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suatu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objek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, orang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atau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organisasi</a:t>
            </a:r>
            <a:endParaRPr lang="en-US" sz="2800" dirty="0" smtClean="0">
              <a:solidFill>
                <a:schemeClr val="tx1"/>
              </a:solidFill>
              <a:latin typeface="Adobe Garamond Pro Bold" pitchFamily="18" charset="0"/>
            </a:endParaRPr>
          </a:p>
          <a:p>
            <a:pPr algn="l"/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Dalam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kamus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besar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dobe Garamond Pro Bold" pitchFamily="18" charset="0"/>
              </a:rPr>
              <a:t>B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ahasa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Indonesia,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pengertian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citra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adalah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: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Kata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benda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gambar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rupa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gambaran</a:t>
            </a:r>
            <a:endParaRPr lang="en-US" sz="2800" dirty="0" smtClean="0">
              <a:solidFill>
                <a:schemeClr val="tx1"/>
              </a:solidFill>
              <a:latin typeface="Adobe Garamond Pro Bold" pitchFamily="18" charset="0"/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Gambaran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yang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dimiliki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orang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banyak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mengenai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pribadi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perusahaan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organisasi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atau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produk</a:t>
            </a:r>
            <a:endParaRPr lang="en-US" sz="2800" dirty="0" smtClean="0">
              <a:solidFill>
                <a:schemeClr val="tx1"/>
              </a:solidFill>
              <a:latin typeface="Adobe Garamond Pro Bold" pitchFamily="18" charset="0"/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sz="2800" dirty="0" err="1">
                <a:solidFill>
                  <a:schemeClr val="tx1"/>
                </a:solidFill>
                <a:latin typeface="Adobe Garamond Pro Bold" pitchFamily="18" charset="0"/>
              </a:rPr>
              <a:t>Kesan</a:t>
            </a:r>
            <a:r>
              <a:rPr lang="en-US" sz="2800" dirty="0">
                <a:solidFill>
                  <a:schemeClr val="tx1"/>
                </a:solidFill>
                <a:latin typeface="Adobe Garamond Pro Bold" pitchFamily="18" charset="0"/>
              </a:rPr>
              <a:t> mental </a:t>
            </a:r>
            <a:r>
              <a:rPr lang="en-US" sz="2800" dirty="0" err="1">
                <a:solidFill>
                  <a:schemeClr val="tx1"/>
                </a:solidFill>
                <a:latin typeface="Adobe Garamond Pro Bold" pitchFamily="18" charset="0"/>
              </a:rPr>
              <a:t>atau</a:t>
            </a:r>
            <a:r>
              <a:rPr lang="en-US" sz="2800" dirty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dobe Garamond Pro Bold" pitchFamily="18" charset="0"/>
              </a:rPr>
              <a:t>bayangan</a:t>
            </a:r>
            <a:r>
              <a:rPr lang="en-US" sz="2800" dirty="0">
                <a:solidFill>
                  <a:schemeClr val="tx1"/>
                </a:solidFill>
                <a:latin typeface="Adobe Garamond Pro Bold" pitchFamily="18" charset="0"/>
              </a:rPr>
              <a:t> visual yang </a:t>
            </a:r>
            <a:r>
              <a:rPr lang="en-US" sz="2800" dirty="0" err="1">
                <a:solidFill>
                  <a:schemeClr val="tx1"/>
                </a:solidFill>
                <a:latin typeface="Adobe Garamond Pro Bold" pitchFamily="18" charset="0"/>
              </a:rPr>
              <a:t>ditimbulkan</a:t>
            </a:r>
            <a:r>
              <a:rPr lang="en-US" sz="2800" dirty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dobe Garamond Pro Bold" pitchFamily="18" charset="0"/>
              </a:rPr>
              <a:t>oleh</a:t>
            </a:r>
            <a:r>
              <a:rPr lang="en-US" sz="2800" dirty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dobe Garamond Pro Bold" pitchFamily="18" charset="0"/>
              </a:rPr>
              <a:t>sebuah</a:t>
            </a:r>
            <a:r>
              <a:rPr lang="en-US" sz="2800" dirty="0">
                <a:solidFill>
                  <a:schemeClr val="tx1"/>
                </a:solidFill>
                <a:latin typeface="Adobe Garamond Pro Bold" pitchFamily="18" charset="0"/>
              </a:rPr>
              <a:t> kata, </a:t>
            </a:r>
            <a:r>
              <a:rPr lang="en-US" sz="2800" dirty="0" err="1">
                <a:solidFill>
                  <a:schemeClr val="tx1"/>
                </a:solidFill>
                <a:latin typeface="Adobe Garamond Pro Bold" pitchFamily="18" charset="0"/>
              </a:rPr>
              <a:t>frase</a:t>
            </a:r>
            <a:r>
              <a:rPr lang="en-US" sz="2800" dirty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dobe Garamond Pro Bold" pitchFamily="18" charset="0"/>
              </a:rPr>
              <a:t>atau</a:t>
            </a:r>
            <a:r>
              <a:rPr lang="en-US" sz="2800" dirty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dobe Garamond Pro Bold" pitchFamily="18" charset="0"/>
              </a:rPr>
              <a:t>kalimat</a:t>
            </a:r>
            <a:r>
              <a:rPr lang="en-US" sz="2800" dirty="0">
                <a:solidFill>
                  <a:schemeClr val="tx1"/>
                </a:solidFill>
                <a:latin typeface="Adobe Garamond Pro Bold" pitchFamily="18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Adobe Garamond Pro Bold" pitchFamily="18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dobe Garamond Pro Bold" pitchFamily="18" charset="0"/>
              </a:rPr>
              <a:t>merupakan</a:t>
            </a:r>
            <a:r>
              <a:rPr lang="en-US" sz="2800" dirty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dobe Garamond Pro Bold" pitchFamily="18" charset="0"/>
              </a:rPr>
              <a:t>unsur</a:t>
            </a:r>
            <a:r>
              <a:rPr lang="en-US" sz="2800" dirty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dobe Garamond Pro Bold" pitchFamily="18" charset="0"/>
              </a:rPr>
              <a:t>dasar</a:t>
            </a:r>
            <a:r>
              <a:rPr lang="en-US" sz="2800" dirty="0">
                <a:solidFill>
                  <a:schemeClr val="tx1"/>
                </a:solidFill>
                <a:latin typeface="Adobe Garamond Pro Bold" pitchFamily="18" charset="0"/>
              </a:rPr>
              <a:t> yang </a:t>
            </a:r>
            <a:r>
              <a:rPr lang="en-US" sz="2800" dirty="0" err="1">
                <a:solidFill>
                  <a:schemeClr val="tx1"/>
                </a:solidFill>
                <a:latin typeface="Adobe Garamond Pro Bold" pitchFamily="18" charset="0"/>
              </a:rPr>
              <a:t>khas</a:t>
            </a:r>
            <a:r>
              <a:rPr lang="en-US" sz="2800" dirty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dobe Garamond Pro Bold" pitchFamily="18" charset="0"/>
              </a:rPr>
              <a:t>dalam</a:t>
            </a:r>
            <a:r>
              <a:rPr lang="en-US" sz="2800" dirty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dobe Garamond Pro Bold" pitchFamily="18" charset="0"/>
              </a:rPr>
              <a:t>karya</a:t>
            </a:r>
            <a:r>
              <a:rPr lang="en-US" sz="2800" dirty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dobe Garamond Pro Bold" pitchFamily="18" charset="0"/>
              </a:rPr>
              <a:t>prosa</a:t>
            </a:r>
            <a:r>
              <a:rPr lang="en-US" sz="2800" dirty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dobe Garamond Pro Bold" pitchFamily="18" charset="0"/>
              </a:rPr>
              <a:t>atau</a:t>
            </a:r>
            <a:r>
              <a:rPr lang="en-US" sz="2800" dirty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dobe Garamond Pro Bold" pitchFamily="18" charset="0"/>
              </a:rPr>
              <a:t>puisi</a:t>
            </a:r>
            <a:endParaRPr lang="en-US" sz="2800" dirty="0">
              <a:solidFill>
                <a:schemeClr val="tx1"/>
              </a:solidFill>
              <a:latin typeface="Adobe Garamond Pro Bold" pitchFamily="18" charset="0"/>
            </a:endParaRPr>
          </a:p>
          <a:p>
            <a:pPr algn="l"/>
            <a:endParaRPr lang="en-US" sz="2800" dirty="0">
              <a:solidFill>
                <a:schemeClr val="tx1"/>
              </a:solidFill>
              <a:latin typeface="Adobe Garamond Pro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76577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838200"/>
            <a:ext cx="8534400" cy="3733800"/>
          </a:xfrm>
        </p:spPr>
        <p:txBody>
          <a:bodyPr>
            <a:normAutofit/>
          </a:bodyPr>
          <a:lstStyle/>
          <a:p>
            <a:pPr algn="l"/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Jenis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–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jenis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Citra :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Citra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Bayangan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(</a:t>
            </a:r>
            <a:r>
              <a:rPr lang="en-US" sz="2800" i="1" dirty="0" smtClean="0">
                <a:solidFill>
                  <a:schemeClr val="tx1"/>
                </a:solidFill>
                <a:latin typeface="Adobe Garamond Pro Bold" pitchFamily="18" charset="0"/>
              </a:rPr>
              <a:t>Mirror Image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)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Citra yang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berlaku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(</a:t>
            </a:r>
            <a:r>
              <a:rPr lang="en-US" sz="2800" i="1" dirty="0" smtClean="0">
                <a:solidFill>
                  <a:schemeClr val="tx1"/>
                </a:solidFill>
                <a:latin typeface="Adobe Garamond Pro Bold" pitchFamily="18" charset="0"/>
              </a:rPr>
              <a:t>Current Image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)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Citra yang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diharapkan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(</a:t>
            </a:r>
            <a:r>
              <a:rPr lang="en-US" sz="2800" i="1" dirty="0" smtClean="0">
                <a:solidFill>
                  <a:schemeClr val="tx1"/>
                </a:solidFill>
                <a:latin typeface="Adobe Garamond Pro Bold" pitchFamily="18" charset="0"/>
              </a:rPr>
              <a:t>Wish Image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)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Citra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perusahaan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atau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citra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lembaga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(</a:t>
            </a:r>
            <a:r>
              <a:rPr lang="en-US" sz="2800" i="1" dirty="0" smtClean="0">
                <a:solidFill>
                  <a:schemeClr val="tx1"/>
                </a:solidFill>
                <a:latin typeface="Adobe Garamond Pro Bold" pitchFamily="18" charset="0"/>
              </a:rPr>
              <a:t>Corporate Image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)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Citra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Majemuk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(</a:t>
            </a:r>
            <a:r>
              <a:rPr lang="en-US" sz="2800" i="1" dirty="0" smtClean="0">
                <a:solidFill>
                  <a:schemeClr val="tx1"/>
                </a:solidFill>
                <a:latin typeface="Adobe Garamond Pro Bold" pitchFamily="18" charset="0"/>
              </a:rPr>
              <a:t>Multiple Image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)</a:t>
            </a:r>
            <a:endParaRPr lang="en-US" sz="2800" dirty="0">
              <a:solidFill>
                <a:schemeClr val="tx1"/>
              </a:solidFill>
              <a:latin typeface="Adobe Garamond Pro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745651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7848600" cy="59436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Menurut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Siswanto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Sutojo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(2004),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dalam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bukunya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latin typeface="Adobe Garamond Pro Bold" pitchFamily="18" charset="0"/>
              </a:rPr>
              <a:t>Membangun</a:t>
            </a:r>
            <a:r>
              <a:rPr lang="en-US" sz="2800" i="1" dirty="0" smtClean="0">
                <a:solidFill>
                  <a:schemeClr val="tx1"/>
                </a:solidFill>
                <a:latin typeface="Adobe Garamond Pro Bold" pitchFamily="18" charset="0"/>
              </a:rPr>
              <a:t> Citra Perusahaan, 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Citra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sebagai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pancaran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atau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reproduksi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jati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diri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atau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bentuk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orang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persorangan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benda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atau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organisasi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. Citra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sebagai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persepsi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masyarakat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terhadap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jati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diri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perusahaan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atau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organisasi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.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Persepsi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seseorang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terhadap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perusahaan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didasari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atas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apa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mereka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ketahui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atau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mereka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kira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tentang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perusahaan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bersangkutan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.</a:t>
            </a:r>
          </a:p>
          <a:p>
            <a:pPr algn="l"/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Menurut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Siswanto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Sutojo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, Citra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perusahaan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baik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dan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kuat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mempunyai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manfaat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: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Daya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saing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jangka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menengah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dan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panjang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mantap</a:t>
            </a:r>
            <a:endParaRPr lang="en-US" sz="2800" dirty="0" smtClean="0">
              <a:solidFill>
                <a:schemeClr val="tx1"/>
              </a:solidFill>
              <a:latin typeface="Adobe Garamond Pro Bold" pitchFamily="18" charset="0"/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Menjadi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perisai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selama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masa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krisis</a:t>
            </a:r>
            <a:endParaRPr lang="en-US" sz="2800" dirty="0" smtClean="0">
              <a:solidFill>
                <a:schemeClr val="tx1"/>
              </a:solidFill>
              <a:latin typeface="Adobe Garamond Pro Bold" pitchFamily="18" charset="0"/>
            </a:endParaRPr>
          </a:p>
          <a:p>
            <a:pPr algn="l"/>
            <a:endParaRPr lang="en-US" sz="2800" dirty="0" smtClean="0">
              <a:solidFill>
                <a:schemeClr val="tx1"/>
              </a:solidFill>
              <a:latin typeface="Adobe Garamond Pro Bold" pitchFamily="18" charset="0"/>
            </a:endParaRPr>
          </a:p>
          <a:p>
            <a:pPr algn="l"/>
            <a:endParaRPr lang="en-US" i="1" dirty="0">
              <a:solidFill>
                <a:schemeClr val="tx1"/>
              </a:solidFill>
              <a:latin typeface="Adobe Garamond Pro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0031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990600"/>
            <a:ext cx="7162800" cy="4800600"/>
          </a:xfrm>
        </p:spPr>
        <p:txBody>
          <a:bodyPr>
            <a:normAutofit fontScale="92500" lnSpcReduction="20000"/>
          </a:bodyPr>
          <a:lstStyle/>
          <a:p>
            <a:pPr marL="514350" indent="-514350" algn="l">
              <a:buFont typeface="+mj-lt"/>
              <a:buAutoNum type="arabicPeriod" startAt="3"/>
            </a:pPr>
            <a:r>
              <a:rPr lang="en-US" sz="3000" dirty="0" err="1" smtClean="0">
                <a:solidFill>
                  <a:schemeClr val="tx1"/>
                </a:solidFill>
                <a:latin typeface="Adobe Garamond Pro Bold" pitchFamily="18" charset="0"/>
              </a:rPr>
              <a:t>Menjadi</a:t>
            </a:r>
            <a:r>
              <a:rPr lang="en-US" sz="30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dobe Garamond Pro Bold" pitchFamily="18" charset="0"/>
              </a:rPr>
              <a:t>daya</a:t>
            </a:r>
            <a:r>
              <a:rPr lang="en-US" sz="30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dobe Garamond Pro Bold" pitchFamily="18" charset="0"/>
              </a:rPr>
              <a:t>tarik</a:t>
            </a:r>
            <a:r>
              <a:rPr lang="en-US" sz="30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dobe Garamond Pro Bold" pitchFamily="18" charset="0"/>
              </a:rPr>
              <a:t>eksekutif</a:t>
            </a:r>
            <a:r>
              <a:rPr lang="en-US" sz="30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dobe Garamond Pro Bold" pitchFamily="18" charset="0"/>
              </a:rPr>
              <a:t>handal</a:t>
            </a:r>
            <a:r>
              <a:rPr lang="en-US" sz="3000" dirty="0" smtClean="0">
                <a:solidFill>
                  <a:schemeClr val="tx1"/>
                </a:solidFill>
                <a:latin typeface="Adobe Garamond Pro Bold" pitchFamily="18" charset="0"/>
              </a:rPr>
              <a:t>, yang </a:t>
            </a:r>
            <a:r>
              <a:rPr lang="en-US" sz="3000" dirty="0" err="1" smtClean="0">
                <a:solidFill>
                  <a:schemeClr val="tx1"/>
                </a:solidFill>
                <a:latin typeface="Adobe Garamond Pro Bold" pitchFamily="18" charset="0"/>
              </a:rPr>
              <a:t>mana</a:t>
            </a:r>
            <a:r>
              <a:rPr lang="en-US" sz="30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dobe Garamond Pro Bold" pitchFamily="18" charset="0"/>
              </a:rPr>
              <a:t>eksekutif</a:t>
            </a:r>
            <a:r>
              <a:rPr lang="en-US" sz="30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dobe Garamond Pro Bold" pitchFamily="18" charset="0"/>
              </a:rPr>
              <a:t>handal</a:t>
            </a:r>
            <a:r>
              <a:rPr lang="en-US" sz="30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dobe Garamond Pro Bold" pitchFamily="18" charset="0"/>
              </a:rPr>
              <a:t>adalah</a:t>
            </a:r>
            <a:r>
              <a:rPr lang="en-US" sz="30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dobe Garamond Pro Bold" pitchFamily="18" charset="0"/>
              </a:rPr>
              <a:t>aset</a:t>
            </a:r>
            <a:r>
              <a:rPr lang="en-US" sz="30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dobe Garamond Pro Bold" pitchFamily="18" charset="0"/>
              </a:rPr>
              <a:t>perusahaan</a:t>
            </a:r>
            <a:endParaRPr lang="en-US" sz="3000" dirty="0" smtClean="0">
              <a:solidFill>
                <a:schemeClr val="tx1"/>
              </a:solidFill>
              <a:latin typeface="Adobe Garamond Pro Bold" pitchFamily="18" charset="0"/>
            </a:endParaRPr>
          </a:p>
          <a:p>
            <a:pPr marL="514350" indent="-514350" algn="l">
              <a:buFont typeface="+mj-lt"/>
              <a:buAutoNum type="arabicPeriod" startAt="3"/>
            </a:pPr>
            <a:r>
              <a:rPr lang="en-US" sz="3000" dirty="0" err="1" smtClean="0">
                <a:solidFill>
                  <a:schemeClr val="tx1"/>
                </a:solidFill>
                <a:latin typeface="Adobe Garamond Pro Bold" pitchFamily="18" charset="0"/>
              </a:rPr>
              <a:t>Meningkatkan</a:t>
            </a:r>
            <a:r>
              <a:rPr lang="en-US" sz="30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dobe Garamond Pro Bold" pitchFamily="18" charset="0"/>
              </a:rPr>
              <a:t>efektifitas</a:t>
            </a:r>
            <a:r>
              <a:rPr lang="en-US" sz="30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dobe Garamond Pro Bold" pitchFamily="18" charset="0"/>
              </a:rPr>
              <a:t>strategi</a:t>
            </a:r>
            <a:r>
              <a:rPr lang="en-US" sz="30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dobe Garamond Pro Bold" pitchFamily="18" charset="0"/>
              </a:rPr>
              <a:t>pemasaran</a:t>
            </a:r>
            <a:endParaRPr lang="en-US" sz="3000" dirty="0" smtClean="0">
              <a:solidFill>
                <a:schemeClr val="tx1"/>
              </a:solidFill>
              <a:latin typeface="Adobe Garamond Pro Bold" pitchFamily="18" charset="0"/>
            </a:endParaRPr>
          </a:p>
          <a:p>
            <a:pPr marL="514350" indent="-514350" algn="l">
              <a:buFont typeface="+mj-lt"/>
              <a:buAutoNum type="arabicPeriod" startAt="3"/>
            </a:pPr>
            <a:r>
              <a:rPr lang="en-US" sz="3000" dirty="0" err="1" smtClean="0">
                <a:solidFill>
                  <a:schemeClr val="tx1"/>
                </a:solidFill>
                <a:latin typeface="Adobe Garamond Pro Bold" pitchFamily="18" charset="0"/>
              </a:rPr>
              <a:t>Menghemat</a:t>
            </a:r>
            <a:r>
              <a:rPr lang="en-US" sz="30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dobe Garamond Pro Bold" pitchFamily="18" charset="0"/>
              </a:rPr>
              <a:t>biaya</a:t>
            </a:r>
            <a:r>
              <a:rPr lang="en-US" sz="30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dobe Garamond Pro Bold" pitchFamily="18" charset="0"/>
              </a:rPr>
              <a:t>operasional</a:t>
            </a:r>
            <a:r>
              <a:rPr lang="en-US" sz="30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dobe Garamond Pro Bold" pitchFamily="18" charset="0"/>
              </a:rPr>
              <a:t>karena</a:t>
            </a:r>
            <a:r>
              <a:rPr lang="en-US" sz="30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dobe Garamond Pro Bold" pitchFamily="18" charset="0"/>
              </a:rPr>
              <a:t>citranya</a:t>
            </a:r>
            <a:r>
              <a:rPr lang="en-US" sz="30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dobe Garamond Pro Bold" pitchFamily="18" charset="0"/>
              </a:rPr>
              <a:t>baik</a:t>
            </a:r>
            <a:r>
              <a:rPr lang="en-US" sz="3000" dirty="0" smtClean="0">
                <a:solidFill>
                  <a:schemeClr val="tx1"/>
                </a:solidFill>
                <a:latin typeface="Adobe Garamond Pro Bold" pitchFamily="18" charset="0"/>
              </a:rPr>
              <a:t>.</a:t>
            </a:r>
          </a:p>
          <a:p>
            <a:pPr algn="l"/>
            <a:r>
              <a:rPr lang="en-US" sz="3000" dirty="0" err="1" smtClean="0">
                <a:solidFill>
                  <a:schemeClr val="tx1"/>
                </a:solidFill>
                <a:latin typeface="Adobe Garamond Pro Bold" pitchFamily="18" charset="0"/>
              </a:rPr>
              <a:t>Menurut</a:t>
            </a:r>
            <a:r>
              <a:rPr lang="en-US" sz="30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dobe Garamond Pro Bold" pitchFamily="18" charset="0"/>
              </a:rPr>
              <a:t>Siswanto</a:t>
            </a:r>
            <a:r>
              <a:rPr lang="en-US" sz="30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dobe Garamond Pro Bold" pitchFamily="18" charset="0"/>
              </a:rPr>
              <a:t>Sutojo</a:t>
            </a:r>
            <a:r>
              <a:rPr lang="en-US" sz="3000" dirty="0" smtClean="0">
                <a:solidFill>
                  <a:schemeClr val="tx1"/>
                </a:solidFill>
                <a:latin typeface="Adobe Garamond Pro Bold" pitchFamily="18" charset="0"/>
              </a:rPr>
              <a:t> (2004 : 42), </a:t>
            </a:r>
            <a:r>
              <a:rPr lang="en-US" sz="3000" dirty="0" err="1" smtClean="0">
                <a:solidFill>
                  <a:schemeClr val="tx1"/>
                </a:solidFill>
                <a:latin typeface="Adobe Garamond Pro Bold" pitchFamily="18" charset="0"/>
              </a:rPr>
              <a:t>ada</a:t>
            </a:r>
            <a:r>
              <a:rPr lang="en-US" sz="30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dobe Garamond Pro Bold" pitchFamily="18" charset="0"/>
              </a:rPr>
              <a:t>tiga</a:t>
            </a:r>
            <a:r>
              <a:rPr lang="en-US" sz="30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dobe Garamond Pro Bold" pitchFamily="18" charset="0"/>
              </a:rPr>
              <a:t>jenis</a:t>
            </a:r>
            <a:r>
              <a:rPr lang="en-US" sz="30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dobe Garamond Pro Bold" pitchFamily="18" charset="0"/>
              </a:rPr>
              <a:t>citra</a:t>
            </a:r>
            <a:r>
              <a:rPr lang="en-US" sz="3000" dirty="0" smtClean="0">
                <a:solidFill>
                  <a:schemeClr val="tx1"/>
                </a:solidFill>
                <a:latin typeface="Adobe Garamond Pro Bold" pitchFamily="18" charset="0"/>
              </a:rPr>
              <a:t> yang </a:t>
            </a:r>
            <a:r>
              <a:rPr lang="en-US" sz="3000" dirty="0" err="1" smtClean="0">
                <a:solidFill>
                  <a:schemeClr val="tx1"/>
                </a:solidFill>
                <a:latin typeface="Adobe Garamond Pro Bold" pitchFamily="18" charset="0"/>
              </a:rPr>
              <a:t>dapat</a:t>
            </a:r>
            <a:r>
              <a:rPr lang="en-US" sz="30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dobe Garamond Pro Bold" pitchFamily="18" charset="0"/>
              </a:rPr>
              <a:t>ditonjolkan</a:t>
            </a:r>
            <a:r>
              <a:rPr lang="en-US" sz="30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dobe Garamond Pro Bold" pitchFamily="18" charset="0"/>
              </a:rPr>
              <a:t>diperusahaan</a:t>
            </a:r>
            <a:r>
              <a:rPr lang="en-US" sz="3000" dirty="0" smtClean="0">
                <a:solidFill>
                  <a:schemeClr val="tx1"/>
                </a:solidFill>
                <a:latin typeface="Adobe Garamond Pro Bold" pitchFamily="18" charset="0"/>
              </a:rPr>
              <a:t> :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3000" dirty="0" smtClean="0">
                <a:solidFill>
                  <a:schemeClr val="tx1"/>
                </a:solidFill>
                <a:latin typeface="Adobe Garamond Pro Bold" pitchFamily="18" charset="0"/>
              </a:rPr>
              <a:t>Citra </a:t>
            </a:r>
            <a:r>
              <a:rPr lang="en-US" sz="3000" dirty="0" err="1" smtClean="0">
                <a:solidFill>
                  <a:schemeClr val="tx1"/>
                </a:solidFill>
                <a:latin typeface="Adobe Garamond Pro Bold" pitchFamily="18" charset="0"/>
              </a:rPr>
              <a:t>Eksklusif</a:t>
            </a:r>
            <a:endParaRPr lang="en-US" sz="3000" dirty="0" smtClean="0">
              <a:solidFill>
                <a:schemeClr val="tx1"/>
              </a:solidFill>
              <a:latin typeface="Adobe Garamond Pro Bold" pitchFamily="18" charset="0"/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sz="3000" dirty="0" smtClean="0">
                <a:solidFill>
                  <a:schemeClr val="tx1"/>
                </a:solidFill>
                <a:latin typeface="Adobe Garamond Pro Bold" pitchFamily="18" charset="0"/>
              </a:rPr>
              <a:t>Citra </a:t>
            </a:r>
            <a:r>
              <a:rPr lang="en-US" sz="3000" dirty="0" err="1" smtClean="0">
                <a:solidFill>
                  <a:schemeClr val="tx1"/>
                </a:solidFill>
                <a:latin typeface="Adobe Garamond Pro Bold" pitchFamily="18" charset="0"/>
              </a:rPr>
              <a:t>Inovatif</a:t>
            </a:r>
            <a:endParaRPr lang="en-US" sz="3000" dirty="0" smtClean="0">
              <a:solidFill>
                <a:schemeClr val="tx1"/>
              </a:solidFill>
              <a:latin typeface="Adobe Garamond Pro Bold" pitchFamily="18" charset="0"/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sz="3000" dirty="0" smtClean="0">
                <a:solidFill>
                  <a:schemeClr val="tx1"/>
                </a:solidFill>
                <a:latin typeface="Adobe Garamond Pro Bold" pitchFamily="18" charset="0"/>
              </a:rPr>
              <a:t>Citra </a:t>
            </a:r>
            <a:r>
              <a:rPr lang="en-US" sz="3000" dirty="0" err="1" smtClean="0">
                <a:solidFill>
                  <a:schemeClr val="tx1"/>
                </a:solidFill>
                <a:latin typeface="Adobe Garamond Pro Bold" pitchFamily="18" charset="0"/>
              </a:rPr>
              <a:t>Murah</a:t>
            </a:r>
            <a:r>
              <a:rPr lang="en-US" sz="30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dobe Garamond Pro Bold" pitchFamily="18" charset="0"/>
              </a:rPr>
              <a:t>Meriah</a:t>
            </a:r>
            <a:endParaRPr lang="en-US" sz="3000" dirty="0" smtClean="0">
              <a:solidFill>
                <a:schemeClr val="tx1"/>
              </a:solidFill>
              <a:latin typeface="Adobe Garamond Pro Bold" pitchFamily="18" charset="0"/>
            </a:endParaRPr>
          </a:p>
          <a:p>
            <a:pPr algn="l"/>
            <a:endParaRPr lang="en-US" dirty="0" smtClean="0">
              <a:solidFill>
                <a:schemeClr val="tx1"/>
              </a:solidFill>
              <a:latin typeface="Adobe Garamond Pro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05813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1294" y="959224"/>
            <a:ext cx="7364506" cy="5517776"/>
          </a:xfrm>
        </p:spPr>
        <p:txBody>
          <a:bodyPr>
            <a:normAutofit/>
          </a:bodyPr>
          <a:lstStyle/>
          <a:p>
            <a:pPr algn="l"/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Reputasi</a:t>
            </a:r>
            <a:r>
              <a:rPr lang="en-US" sz="2800" dirty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memiliki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sejumlah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elemen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.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Elemen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yang paling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penting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adalah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pandangan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–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pandangan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dari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dua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pemegang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saham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utama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(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saham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di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perusahaan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dan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saham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publik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),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para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pekerja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dan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para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pelanggan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karena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studi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reputasi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perusahaan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/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lembaga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relatif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baru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beberapa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terminologinya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belum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distandardisasikan</a:t>
            </a:r>
            <a:endParaRPr lang="en-US" sz="2800" dirty="0" smtClean="0">
              <a:solidFill>
                <a:schemeClr val="tx1"/>
              </a:solidFill>
              <a:latin typeface="Adobe Garamond Pro Bold" pitchFamily="18" charset="0"/>
            </a:endParaRPr>
          </a:p>
          <a:p>
            <a:pPr algn="l"/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Menurut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K.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Bhavani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(2004),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pengertian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citra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adalah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i="1" dirty="0" smtClean="0">
                <a:solidFill>
                  <a:schemeClr val="tx1"/>
                </a:solidFill>
                <a:latin typeface="Adobe Garamond Pro Bold" pitchFamily="18" charset="0"/>
              </a:rPr>
              <a:t>mental picture 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(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gambaran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mental),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sedangkan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reputasi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adalah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i="1" dirty="0" smtClean="0">
                <a:solidFill>
                  <a:schemeClr val="tx1"/>
                </a:solidFill>
                <a:latin typeface="Adobe Garamond Pro Bold" pitchFamily="18" charset="0"/>
              </a:rPr>
              <a:t>track record 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(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rekam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Adobe Garamond Pro Bold" pitchFamily="18" charset="0"/>
              </a:rPr>
              <a:t>jejak</a:t>
            </a:r>
            <a:r>
              <a:rPr lang="en-US" sz="2800" dirty="0" smtClean="0">
                <a:solidFill>
                  <a:schemeClr val="tx1"/>
                </a:solidFill>
                <a:latin typeface="Adobe Garamond Pro Bold" pitchFamily="18" charset="0"/>
              </a:rPr>
              <a:t>).   </a:t>
            </a:r>
            <a:endParaRPr lang="en-US" sz="2800" dirty="0">
              <a:solidFill>
                <a:schemeClr val="tx1"/>
              </a:solidFill>
              <a:latin typeface="Adobe Garamond Pro Bold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278232"/>
            <a:ext cx="609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Adobe Garamond Pro Bold" pitchFamily="18" charset="0"/>
              </a:rPr>
              <a:t>Reputasi</a:t>
            </a:r>
            <a:r>
              <a:rPr lang="en-US" sz="4000" dirty="0" smtClean="0">
                <a:latin typeface="Adobe Garamond Pro Bold" pitchFamily="18" charset="0"/>
              </a:rPr>
              <a:t> Perusahaan </a:t>
            </a:r>
            <a:endParaRPr lang="en-US" sz="4000" dirty="0">
              <a:latin typeface="Adobe Garamond Pro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43220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33013" y="96833"/>
            <a:ext cx="6525187" cy="665167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4000" dirty="0" err="1" smtClean="0">
                <a:solidFill>
                  <a:schemeClr val="tx1"/>
                </a:solidFill>
                <a:latin typeface="Adobe Garamond Pro Bold" pitchFamily="18" charset="0"/>
              </a:rPr>
              <a:t>Reputasi</a:t>
            </a:r>
            <a:r>
              <a:rPr lang="en-US" sz="4000" dirty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4000" dirty="0" smtClean="0">
                <a:solidFill>
                  <a:schemeClr val="tx1"/>
                </a:solidFill>
                <a:latin typeface="Adobe Garamond Pro Bold" pitchFamily="18" charset="0"/>
              </a:rPr>
              <a:t>yang </a:t>
            </a:r>
            <a:r>
              <a:rPr lang="en-US" sz="4000" dirty="0" err="1" smtClean="0">
                <a:solidFill>
                  <a:schemeClr val="tx1"/>
                </a:solidFill>
                <a:latin typeface="Adobe Garamond Pro Bold" pitchFamily="18" charset="0"/>
              </a:rPr>
              <a:t>baik</a:t>
            </a:r>
            <a:r>
              <a:rPr lang="en-US" sz="4000" dirty="0" smtClean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Adobe Garamond Pro Bold" pitchFamily="18" charset="0"/>
              </a:rPr>
              <a:t>adalah</a:t>
            </a:r>
            <a:r>
              <a:rPr lang="en-US" sz="4000" dirty="0">
                <a:solidFill>
                  <a:schemeClr val="tx1"/>
                </a:solidFill>
                <a:latin typeface="Adobe Garamond Pro Bold" pitchFamily="18" charset="0"/>
              </a:rPr>
              <a:t> </a:t>
            </a:r>
            <a:r>
              <a:rPr lang="en-US" sz="4000" dirty="0" smtClean="0">
                <a:solidFill>
                  <a:schemeClr val="tx1"/>
                </a:solidFill>
                <a:latin typeface="Adobe Garamond Pro Bold" pitchFamily="18" charset="0"/>
              </a:rPr>
              <a:t>:</a:t>
            </a:r>
          </a:p>
        </p:txBody>
      </p:sp>
      <p:sp>
        <p:nvSpPr>
          <p:cNvPr id="4" name="Oval 3"/>
          <p:cNvSpPr/>
          <p:nvPr/>
        </p:nvSpPr>
        <p:spPr>
          <a:xfrm>
            <a:off x="609600" y="762000"/>
            <a:ext cx="3124200" cy="14478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i="1" dirty="0" smtClean="0">
                <a:latin typeface="Adobe Garamond Pro Bold" pitchFamily="18" charset="0"/>
              </a:rPr>
              <a:t>Credibility</a:t>
            </a:r>
            <a:endParaRPr lang="en-US" sz="3200" i="1" dirty="0">
              <a:latin typeface="Adobe Garamond Pro Bold" pitchFamily="18" charset="0"/>
            </a:endParaRPr>
          </a:p>
        </p:txBody>
      </p:sp>
      <p:cxnSp>
        <p:nvCxnSpPr>
          <p:cNvPr id="6" name="Straight Arrow Connector 5"/>
          <p:cNvCxnSpPr>
            <a:stCxn id="4" idx="6"/>
          </p:cNvCxnSpPr>
          <p:nvPr/>
        </p:nvCxnSpPr>
        <p:spPr>
          <a:xfrm>
            <a:off x="3733800" y="1485900"/>
            <a:ext cx="2017059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5750859" y="788894"/>
            <a:ext cx="2935941" cy="15240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i="1" dirty="0" smtClean="0">
                <a:latin typeface="Adobe Garamond Pro Bold" pitchFamily="18" charset="0"/>
              </a:rPr>
              <a:t>Reliability</a:t>
            </a:r>
            <a:endParaRPr lang="en-US" sz="3200" i="1" dirty="0">
              <a:latin typeface="Adobe Garamond Pro Bold" pitchFamily="18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590800" y="2209800"/>
            <a:ext cx="990600" cy="609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3619499" y="2667000"/>
            <a:ext cx="2245659" cy="10668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i="1" dirty="0" smtClean="0">
                <a:latin typeface="Adobe Garamond Pro Bold" pitchFamily="18" charset="0"/>
              </a:rPr>
              <a:t>Corporate Reputation</a:t>
            </a:r>
            <a:endParaRPr lang="en-US" sz="3200" i="1" dirty="0">
              <a:latin typeface="Adobe Garamond Pro Bold" pitchFamily="18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5865158" y="2277035"/>
            <a:ext cx="611842" cy="58270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905000" y="2209800"/>
            <a:ext cx="0" cy="1752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0" y="4114800"/>
            <a:ext cx="3581400" cy="1010771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i="1" dirty="0" smtClean="0">
                <a:latin typeface="Adobe Garamond Pro Bold" pitchFamily="18" charset="0"/>
              </a:rPr>
              <a:t>Trustworthiness</a:t>
            </a:r>
            <a:endParaRPr lang="en-US" sz="2800" i="1" dirty="0">
              <a:latin typeface="Adobe Garamond Pro Bold" pitchFamily="18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3198158" y="3733800"/>
            <a:ext cx="457200" cy="533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8" idx="6"/>
          </p:cNvCxnSpPr>
          <p:nvPr/>
        </p:nvCxnSpPr>
        <p:spPr>
          <a:xfrm>
            <a:off x="3581400" y="4620186"/>
            <a:ext cx="1828800" cy="2801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5419165" y="4175312"/>
            <a:ext cx="3671048" cy="1317811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i="1" dirty="0" smtClean="0">
                <a:latin typeface="Adobe Garamond Pro Bold" pitchFamily="18" charset="0"/>
              </a:rPr>
              <a:t>Responsibility</a:t>
            </a:r>
            <a:endParaRPr lang="en-US" sz="3200" i="1" dirty="0">
              <a:latin typeface="Adobe Garamond Pro Bold" pitchFamily="18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7066429" y="2339788"/>
            <a:ext cx="0" cy="183552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5750859" y="3733800"/>
            <a:ext cx="420220" cy="533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871182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741</Words>
  <Application>Microsoft Office PowerPoint</Application>
  <PresentationFormat>On-screen Show (4:3)</PresentationFormat>
  <Paragraphs>75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IDENTITAS, CITRA DAN REPUTASI PERUSAHAAN</vt:lpstr>
      <vt:lpstr>Identitas Perusahaan</vt:lpstr>
      <vt:lpstr>PowerPoint Presentation</vt:lpstr>
      <vt:lpstr>Citra Perusahaan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Hatur Nuhun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 hen</dc:creator>
  <cp:lastModifiedBy>Valued Acer Customer</cp:lastModifiedBy>
  <cp:revision>21</cp:revision>
  <dcterms:created xsi:type="dcterms:W3CDTF">2013-07-16T14:26:22Z</dcterms:created>
  <dcterms:modified xsi:type="dcterms:W3CDTF">2013-09-30T00:18:51Z</dcterms:modified>
</cp:coreProperties>
</file>