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5-9590-40B4-8170-E7A1AD906E1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C6D-D705-4B27-B651-D83158F1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9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5-9590-40B4-8170-E7A1AD906E1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C6D-D705-4B27-B651-D83158F1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8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5-9590-40B4-8170-E7A1AD906E1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C6D-D705-4B27-B651-D83158F1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5-9590-40B4-8170-E7A1AD906E1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C6D-D705-4B27-B651-D83158F1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5-9590-40B4-8170-E7A1AD906E1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C6D-D705-4B27-B651-D83158F1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4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5-9590-40B4-8170-E7A1AD906E1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C6D-D705-4B27-B651-D83158F1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2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5-9590-40B4-8170-E7A1AD906E1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C6D-D705-4B27-B651-D83158F1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5-9590-40B4-8170-E7A1AD906E1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C6D-D705-4B27-B651-D83158F1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3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5-9590-40B4-8170-E7A1AD906E1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C6D-D705-4B27-B651-D83158F1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2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5-9590-40B4-8170-E7A1AD906E1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C6D-D705-4B27-B651-D83158F1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3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CDA5-9590-40B4-8170-E7A1AD906E1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C6D-D705-4B27-B651-D83158F1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6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8CDA5-9590-40B4-8170-E7A1AD906E1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08C6D-D705-4B27-B651-D83158F1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0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Hobo Std" pitchFamily="50" charset="0"/>
              </a:rPr>
              <a:t>PUBLIC RELATIONS SEBAGAI ILMU DAN PROFESI</a:t>
            </a:r>
            <a:endParaRPr lang="en-US" sz="4800" b="1" dirty="0">
              <a:latin typeface="Hobo Std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8439" y="40386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Hobo Std" pitchFamily="50" charset="0"/>
              </a:rPr>
              <a:t>Oleh</a:t>
            </a:r>
            <a:r>
              <a:rPr lang="en-US" sz="2000" b="1" dirty="0">
                <a:latin typeface="Hobo Std" pitchFamily="50" charset="0"/>
              </a:rPr>
              <a:t> </a:t>
            </a:r>
            <a:r>
              <a:rPr lang="en-US" sz="2000" b="1" dirty="0" smtClean="0">
                <a:latin typeface="Hobo Std" pitchFamily="50" charset="0"/>
              </a:rPr>
              <a:t>: </a:t>
            </a:r>
            <a:r>
              <a:rPr lang="en-US" sz="2000" b="1" dirty="0" err="1" smtClean="0">
                <a:latin typeface="Hobo Std" pitchFamily="50" charset="0"/>
              </a:rPr>
              <a:t>Melly</a:t>
            </a:r>
            <a:r>
              <a:rPr lang="en-US" sz="2000" b="1" dirty="0" smtClean="0">
                <a:latin typeface="Hobo Std" pitchFamily="50" charset="0"/>
              </a:rPr>
              <a:t> </a:t>
            </a:r>
            <a:r>
              <a:rPr lang="en-US" sz="2000" b="1" dirty="0" err="1" smtClean="0">
                <a:latin typeface="Hobo Std" pitchFamily="50" charset="0"/>
              </a:rPr>
              <a:t>Maulin</a:t>
            </a:r>
            <a:r>
              <a:rPr lang="en-US" sz="2000" b="1" dirty="0" smtClean="0">
                <a:latin typeface="Hobo Std" pitchFamily="50" charset="0"/>
              </a:rPr>
              <a:t> P.,S.</a:t>
            </a:r>
            <a:r>
              <a:rPr lang="en-US" sz="2000" b="1" dirty="0" err="1" smtClean="0">
                <a:latin typeface="Hobo Std" pitchFamily="50" charset="0"/>
              </a:rPr>
              <a:t>Sos</a:t>
            </a:r>
            <a:r>
              <a:rPr lang="en-US" sz="2000" b="1" dirty="0" smtClean="0">
                <a:latin typeface="Hobo Std" pitchFamily="50" charset="0"/>
              </a:rPr>
              <a:t>.,</a:t>
            </a:r>
            <a:r>
              <a:rPr lang="en-US" sz="2000" b="1" dirty="0" err="1" smtClean="0">
                <a:latin typeface="Hobo Std" pitchFamily="50" charset="0"/>
              </a:rPr>
              <a:t>M.Si</a:t>
            </a:r>
            <a:endParaRPr lang="en-US" sz="2000" b="1" dirty="0">
              <a:latin typeface="Hobo St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0445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76200"/>
            <a:ext cx="6781800" cy="1470025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latin typeface="Adobe Garamond Pro Bold" pitchFamily="18" charset="0"/>
              </a:rPr>
              <a:t>The ‘Relationship Management’ Approach</a:t>
            </a:r>
            <a:endParaRPr lang="en-US" sz="4000" i="1" dirty="0">
              <a:latin typeface="Adobe Garamond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600200"/>
            <a:ext cx="6934200" cy="4876800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PR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penting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lainnya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berasala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dobe Garamond Pro Bold" pitchFamily="18" charset="0"/>
              </a:rPr>
              <a:t>L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edingham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dobe Garamond Pro Bold" pitchFamily="18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unning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buku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mereka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sunting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berjudul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on relationship management.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Tujuan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pendekatan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hubungan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manajemen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mendorong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para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akademisi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praktisi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menguraikan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relationship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hubungan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) PR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terhadap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bagian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bagian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komponen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menemukan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sejumlah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cara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pengukuran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setiap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aspek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933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676400"/>
            <a:ext cx="7162800" cy="49530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contoh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mereka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reguler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memprotes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pertemuan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organisasi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dunia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ini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di Seattle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Amarika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serikat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(1999), di Melbourne Australia (2000), di Sydney Australia (2002),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di Davos Swiss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Penentangan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Korporat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ini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mengunakan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internet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mengomunikasikan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pesan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mereka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. Para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aktivis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mikro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kelompok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penekan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membuktikan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penyampaian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pesan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melalui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internet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lebih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cepat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lebih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sensitif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.  </a:t>
            </a:r>
            <a:endParaRPr lang="en-US" sz="2800" i="1" dirty="0">
              <a:solidFill>
                <a:schemeClr val="tx1"/>
              </a:solidFill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7122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5687"/>
            <a:ext cx="6019800" cy="1137313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latin typeface="Adobe Caslon Pro Bold" pitchFamily="18" charset="0"/>
              </a:rPr>
              <a:t>Situational Theory </a:t>
            </a:r>
            <a:endParaRPr lang="en-US" sz="4000" i="1" dirty="0">
              <a:latin typeface="Adobe Caslon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762000"/>
            <a:ext cx="6705600" cy="5562600"/>
          </a:xfrm>
        </p:spPr>
        <p:txBody>
          <a:bodyPr>
            <a:noAutofit/>
          </a:bodyPr>
          <a:lstStyle/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Teori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mengemukakan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bahwa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apakah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orang – orang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mempengaruhinya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mereka</a:t>
            </a:r>
            <a:r>
              <a:rPr lang="en-US" sz="2400" dirty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akan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memprotes</a:t>
            </a:r>
            <a:r>
              <a:rPr lang="en-US" sz="2400" dirty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mencoba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mempengaruhi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opini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mereka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dengar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Teori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digunakan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organisasi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mengklasifikasikan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publiknya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: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Publik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aktif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semua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isu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menjadi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perhatian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publiknya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Publik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apatis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semua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isu</a:t>
            </a:r>
            <a:endParaRPr lang="en-US" sz="2400" dirty="0" smtClean="0">
              <a:solidFill>
                <a:schemeClr val="tx1"/>
              </a:solidFill>
              <a:latin typeface="Adobe Caslon Pro Bold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Publik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aktif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hanya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isu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isu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melibatkan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kedekatan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seseorang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populasi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tertentu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seperti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mengendarai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mobil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sambil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mabuk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Publik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isu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tanggal</a:t>
            </a:r>
            <a:r>
              <a:rPr lang="en-US" sz="2400" dirty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seperti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para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aktivis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lingkungan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tempat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tinggalnya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dobe Caslon Pro Bold" pitchFamily="18" charset="0"/>
              </a:rPr>
              <a:t>protes</a:t>
            </a:r>
            <a:endParaRPr lang="en-US" sz="2400" dirty="0" smtClean="0">
              <a:solidFill>
                <a:schemeClr val="tx1"/>
              </a:solidFill>
              <a:latin typeface="Adobe Caslon Pro Bold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endParaRPr lang="en-US" sz="2400" dirty="0">
              <a:solidFill>
                <a:schemeClr val="tx1"/>
              </a:solidFill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0402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1" y="76200"/>
            <a:ext cx="6400800" cy="609599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>
                <a:latin typeface="Adobe Caslon Pro Bold" pitchFamily="18" charset="0"/>
              </a:rPr>
              <a:t>Opinion, Attitude, and Belief</a:t>
            </a:r>
            <a:endParaRPr lang="en-US" sz="4000" i="1" dirty="0">
              <a:latin typeface="Adobe Caslon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1066800"/>
            <a:ext cx="6597555" cy="52578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menyebutkan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orang – orang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membuat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pilihan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opini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ketika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mereka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berhadapan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isu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spesifik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Kemudian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opini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–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opini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dilawan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argumentasi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meyakinkan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.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Akan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tetapi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sekalipun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pemikiran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sikap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perasaan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mereka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sering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bergantung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Adobe Caslon Pro Bold" pitchFamily="18" charset="0"/>
              </a:rPr>
              <a:t>belief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(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keyakinan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–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keyakinan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). </a:t>
            </a:r>
            <a:endParaRPr lang="en-US" dirty="0">
              <a:solidFill>
                <a:schemeClr val="tx1"/>
              </a:solidFill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1906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7531"/>
            <a:ext cx="6705600" cy="1084997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latin typeface="Adobe Caslon Pro Bold" pitchFamily="18" charset="0"/>
              </a:rPr>
              <a:t>Audiences And Media Effect </a:t>
            </a:r>
            <a:endParaRPr lang="en-US" sz="4000" i="1" dirty="0">
              <a:latin typeface="Adobe Caslon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914400"/>
            <a:ext cx="6400800" cy="56388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Sejumlah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teori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ini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digunakan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untuk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mengkaji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bagaimana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proses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penyampaian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pesan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–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pesan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media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massa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kepada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khalayak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–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khalayak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mereka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: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i="1" dirty="0" smtClean="0">
                <a:solidFill>
                  <a:schemeClr val="tx1"/>
                </a:solidFill>
                <a:latin typeface="Adobe Caslon Pro Bold" pitchFamily="18" charset="0"/>
              </a:rPr>
              <a:t>Magic bullet theory 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(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teori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peluru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)</a:t>
            </a:r>
            <a:r>
              <a:rPr lang="en-US" sz="2800" b="1" dirty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yaitu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pengiriman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pesan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–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pesan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satu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arah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Adobe Caslon Pro Bold" pitchFamily="18" charset="0"/>
              </a:rPr>
              <a:t>single point origin 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(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sumber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pelaku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tunggal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terhadap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target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khalayak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yang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mereka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inginkan</a:t>
            </a:r>
            <a:endParaRPr lang="en-US" sz="2800" b="1" dirty="0" smtClean="0">
              <a:solidFill>
                <a:schemeClr val="tx1"/>
              </a:solidFill>
              <a:latin typeface="Adobe Caslon Pro Bold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b="1" i="1" dirty="0" smtClean="0">
                <a:solidFill>
                  <a:schemeClr val="tx1"/>
                </a:solidFill>
                <a:latin typeface="Adobe Caslon Pro Bold" pitchFamily="18" charset="0"/>
              </a:rPr>
              <a:t>Two step flow theory 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(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teori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komunikasi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dua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tahap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)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yaitu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mengunakan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pemuka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pendapat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dalam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komunikasi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pesan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–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pesan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media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i="1" dirty="0" smtClean="0">
                <a:solidFill>
                  <a:schemeClr val="tx1"/>
                </a:solidFill>
                <a:latin typeface="Adobe Caslon Pro Bold" pitchFamily="18" charset="0"/>
              </a:rPr>
              <a:t>Use and gratifications 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(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teori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kegunaan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kepuasan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)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yaitu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penggunaan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media yang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berbeda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bagi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orang – orang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untuk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tujuan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–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tujuan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yang </a:t>
            </a:r>
            <a:r>
              <a:rPr lang="en-US" sz="2800" b="1" dirty="0" err="1" smtClean="0">
                <a:solidFill>
                  <a:schemeClr val="tx1"/>
                </a:solidFill>
                <a:latin typeface="Adobe Caslon Pro Bold" pitchFamily="18" charset="0"/>
              </a:rPr>
              <a:t>berbeda</a:t>
            </a:r>
            <a:r>
              <a:rPr lang="en-US" sz="2800" b="1" dirty="0" smtClean="0">
                <a:solidFill>
                  <a:schemeClr val="tx1"/>
                </a:solidFill>
                <a:latin typeface="Adobe Caslon Pro Bold" pitchFamily="18" charset="0"/>
              </a:rPr>
              <a:t> pula.</a:t>
            </a:r>
            <a:endParaRPr lang="en-US" sz="2800" b="1" dirty="0">
              <a:solidFill>
                <a:schemeClr val="tx1"/>
              </a:solidFill>
              <a:latin typeface="Adobe Caslon Pro Bold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en-US" sz="2800" b="1" dirty="0" smtClean="0">
              <a:solidFill>
                <a:schemeClr val="tx1"/>
              </a:solidFill>
              <a:latin typeface="Adobe Caslon Pro Bold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en-US" sz="2800" b="1" dirty="0" smtClean="0">
              <a:solidFill>
                <a:schemeClr val="tx1"/>
              </a:solidFill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6720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152400"/>
            <a:ext cx="6400800" cy="64770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Edward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Bernays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menyebutkan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tiga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unsur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efek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media yang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diaplikasikan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PR 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Para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praktisi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PR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harus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mau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mempelajari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media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seksama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mengetahui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orang –orang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mengembangkan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gambaran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pemikiran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dunia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mereka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Para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praktisi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PR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harus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memiliki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pengetahuan</a:t>
            </a:r>
            <a:r>
              <a:rPr lang="en-US" dirty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sosiologi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antropologi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mengetahui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bagaimana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sikap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–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sikap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bagaimana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dibentuk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melalui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struktur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–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struktur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budaya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sosial</a:t>
            </a:r>
            <a:endParaRPr lang="en-US" dirty="0" smtClean="0">
              <a:solidFill>
                <a:schemeClr val="tx1"/>
              </a:solidFill>
              <a:latin typeface="Adobe Caslon Pro Bold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Para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praktisi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PR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harus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memiliki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pengetahuan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proses – proses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individu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psikologis</a:t>
            </a:r>
            <a:endParaRPr lang="en-US" dirty="0">
              <a:solidFill>
                <a:schemeClr val="tx1"/>
              </a:solidFill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3859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3649"/>
            <a:ext cx="6400800" cy="672151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>
                <a:latin typeface="Adobe Caslon Pro Bold" pitchFamily="18" charset="0"/>
              </a:rPr>
              <a:t>Social Learning Theory</a:t>
            </a:r>
            <a:endParaRPr lang="en-US" sz="4000" i="1" dirty="0">
              <a:latin typeface="Adobe Caslon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1371600"/>
            <a:ext cx="6400800" cy="41910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Teori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ini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mengemukakan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bahwa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orang – orang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memodifikasi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sikap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perilaku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berusaha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melebihi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mengimbangi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sikap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tindakan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ditunjukkan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orang lain.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Teori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ini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menjelaskan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bagaimana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orang – orang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bersikap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berperilaku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serta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bereaksi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dipengaruhi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orang lain. </a:t>
            </a:r>
            <a:endParaRPr lang="en-US" sz="2800" dirty="0">
              <a:solidFill>
                <a:schemeClr val="tx1"/>
              </a:solidFill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6281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52400"/>
            <a:ext cx="6479275" cy="9144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latin typeface="Adobe Caslon Pro Bold" pitchFamily="18" charset="0"/>
              </a:rPr>
              <a:t>Social Exchange Theory </a:t>
            </a:r>
            <a:endParaRPr lang="en-US" sz="4000" i="1" dirty="0">
              <a:latin typeface="Adobe Caslon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990600"/>
            <a:ext cx="6324600" cy="5334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cerminan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sosial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sebuah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pertukaran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–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pertukaran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serial. Kita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memberi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menerima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pengaruh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penghormatan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pekerjaan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barang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jasa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memperoleh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ganjaran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balasan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kita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mengeluarkan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uang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membeli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barang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jasa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Hasilnya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interaksi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kombinasi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mencakup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biaya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interaksi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: orang – orang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berupaya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meminimalkan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biaya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memaksimalkan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ganjaran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ekonomi</a:t>
            </a:r>
            <a:endParaRPr lang="en-US" dirty="0">
              <a:solidFill>
                <a:schemeClr val="tx1"/>
              </a:solidFill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63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52401"/>
            <a:ext cx="6553200" cy="1295400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>
                <a:latin typeface="Adobe Caslon Pro Bold" pitchFamily="18" charset="0"/>
              </a:rPr>
              <a:t>Public Relations</a:t>
            </a:r>
            <a:r>
              <a:rPr lang="en-US" sz="4000" dirty="0" smtClean="0">
                <a:latin typeface="Adobe Caslon Pro Bold" pitchFamily="18" charset="0"/>
              </a:rPr>
              <a:t> </a:t>
            </a:r>
            <a:r>
              <a:rPr lang="en-US" sz="4000" dirty="0" err="1" smtClean="0">
                <a:latin typeface="Adobe Caslon Pro Bold" pitchFamily="18" charset="0"/>
              </a:rPr>
              <a:t>Sebagai</a:t>
            </a:r>
            <a:r>
              <a:rPr lang="en-US" sz="4000" dirty="0" smtClean="0">
                <a:latin typeface="Adobe Caslon Pro Bold" pitchFamily="18" charset="0"/>
              </a:rPr>
              <a:t> </a:t>
            </a:r>
            <a:r>
              <a:rPr lang="en-US" sz="4000" dirty="0" err="1" smtClean="0">
                <a:latin typeface="Adobe Caslon Pro Bold" pitchFamily="18" charset="0"/>
              </a:rPr>
              <a:t>Profesi</a:t>
            </a:r>
            <a:r>
              <a:rPr lang="en-US" sz="4000" dirty="0" smtClean="0">
                <a:latin typeface="Adobe Caslon Pro Bold" pitchFamily="18" charset="0"/>
              </a:rPr>
              <a:t> </a:t>
            </a:r>
            <a:endParaRPr lang="en-US" sz="4000" dirty="0">
              <a:latin typeface="Adobe Caslon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1524000"/>
            <a:ext cx="6400800" cy="4953000"/>
          </a:xfrm>
        </p:spPr>
        <p:txBody>
          <a:bodyPr>
            <a:normAutofit/>
          </a:bodyPr>
          <a:lstStyle/>
          <a:p>
            <a:pPr algn="l"/>
            <a:r>
              <a:rPr lang="en-US" sz="2800" i="1" dirty="0" smtClean="0">
                <a:solidFill>
                  <a:schemeClr val="tx1"/>
                </a:solidFill>
                <a:latin typeface="Adobe Caslon Pro Bold" pitchFamily="18" charset="0"/>
              </a:rPr>
              <a:t>Public Relations 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(PR) </a:t>
            </a:r>
            <a:r>
              <a:rPr lang="en-US" sz="2800" i="1" dirty="0" smtClean="0">
                <a:solidFill>
                  <a:schemeClr val="tx1"/>
                </a:solidFill>
                <a:latin typeface="Adobe Caslon Pro Bold" pitchFamily="18" charset="0"/>
              </a:rPr>
              <a:t>as profession or art 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(PR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profesi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seni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sebuah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profesi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bidang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PR,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seperti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halnya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dokter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pengacara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akuntan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publik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insinyur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arsitektur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lain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sebagainya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.</a:t>
            </a:r>
          </a:p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pakar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Inggris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, Frank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Jefkins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,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sejumlah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bukunya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menulis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persyaratan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kualifikasi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dasar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menjalan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profesi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suatu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lembaga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konsultan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yakni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: </a:t>
            </a:r>
            <a:endParaRPr lang="en-US" sz="2800" dirty="0">
              <a:solidFill>
                <a:schemeClr val="tx1"/>
              </a:solidFill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0194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81000"/>
            <a:ext cx="6400800" cy="56388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Kemampuan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berkomunikasi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(</a:t>
            </a:r>
            <a:r>
              <a:rPr lang="en-US" i="1" dirty="0" smtClean="0">
                <a:solidFill>
                  <a:schemeClr val="tx1"/>
                </a:solidFill>
                <a:latin typeface="Adobe Caslon Pro Bold" pitchFamily="18" charset="0"/>
              </a:rPr>
              <a:t>ability to communicate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Kemampuan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Manajerial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( </a:t>
            </a:r>
            <a:r>
              <a:rPr lang="en-US" i="1" dirty="0" smtClean="0">
                <a:solidFill>
                  <a:schemeClr val="tx1"/>
                </a:solidFill>
                <a:latin typeface="Adobe Caslon Pro Bold" pitchFamily="18" charset="0"/>
              </a:rPr>
              <a:t>ability to organize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Kemampuan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memperluas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jaringan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( </a:t>
            </a:r>
            <a:r>
              <a:rPr lang="en-US" i="1" dirty="0" smtClean="0">
                <a:solidFill>
                  <a:schemeClr val="tx1"/>
                </a:solidFill>
                <a:latin typeface="Adobe Caslon Pro Bold" pitchFamily="18" charset="0"/>
              </a:rPr>
              <a:t>ability get on with people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Integritas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personal ( </a:t>
            </a:r>
            <a:r>
              <a:rPr lang="en-US" i="1" dirty="0">
                <a:solidFill>
                  <a:schemeClr val="tx1"/>
                </a:solidFill>
                <a:latin typeface="Adobe Caslon Pro Bold" pitchFamily="18" charset="0"/>
              </a:rPr>
              <a:t>p</a:t>
            </a:r>
            <a:r>
              <a:rPr lang="en-US" i="1" dirty="0" smtClean="0">
                <a:solidFill>
                  <a:schemeClr val="tx1"/>
                </a:solidFill>
                <a:latin typeface="Adobe Caslon Pro Bold" pitchFamily="18" charset="0"/>
              </a:rPr>
              <a:t>ersonality integrity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Banyak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ide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kreatif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( </a:t>
            </a:r>
            <a:r>
              <a:rPr lang="en-US" i="1" dirty="0" smtClean="0">
                <a:solidFill>
                  <a:schemeClr val="tx1"/>
                </a:solidFill>
                <a:latin typeface="Adobe Caslon Pro Bold" pitchFamily="18" charset="0"/>
              </a:rPr>
              <a:t>imagination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 smtClean="0">
              <a:latin typeface="Adobe Caslon Pro Bold" pitchFamily="18" charset="0"/>
            </a:endParaRPr>
          </a:p>
          <a:p>
            <a:pPr algn="l"/>
            <a:endParaRPr lang="en-US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1155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04801"/>
            <a:ext cx="6781800" cy="10668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latin typeface="Adobe Garamond Pro Bold" pitchFamily="18" charset="0"/>
              </a:rPr>
              <a:t>Public Relations </a:t>
            </a:r>
            <a:r>
              <a:rPr lang="en-US" dirty="0" err="1" smtClean="0">
                <a:latin typeface="Adobe Garamond Pro Bold" pitchFamily="18" charset="0"/>
              </a:rPr>
              <a:t>Sebagai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Ilmu</a:t>
            </a:r>
            <a:r>
              <a:rPr lang="en-US" dirty="0" smtClean="0">
                <a:latin typeface="Adobe Garamond Pro Bold" pitchFamily="18" charset="0"/>
              </a:rPr>
              <a:t> </a:t>
            </a:r>
            <a:endParaRPr lang="en-US" dirty="0">
              <a:latin typeface="Adobe Garamond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600200"/>
            <a:ext cx="6934200" cy="48006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kajian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ilmu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, PR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melahirkan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berbagai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teori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paragdigma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konsepsi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ilmu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PR.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Sedangkan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profesi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, PR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alat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fungsi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kegiatan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bersifat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praktis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. </a:t>
            </a:r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PR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ilmu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tentunya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banyak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berbicara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tentang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berbagai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penelitian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PR, yang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menguji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teori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verifikatif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),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pemecahan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masalah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menemukan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PR.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Termasuk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penelitian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membuat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program-program yang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tepat</a:t>
            </a:r>
            <a:endParaRPr lang="en-US" sz="2800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9629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52401"/>
            <a:ext cx="6553200" cy="533399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Adobe Caslon Pro Bold" pitchFamily="18" charset="0"/>
              </a:rPr>
              <a:t>Etika</a:t>
            </a:r>
            <a:r>
              <a:rPr lang="en-US" sz="3600" dirty="0" smtClean="0">
                <a:latin typeface="Adobe Caslon Pro Bold" pitchFamily="18" charset="0"/>
              </a:rPr>
              <a:t> </a:t>
            </a:r>
            <a:r>
              <a:rPr lang="en-US" sz="3600" dirty="0" err="1" smtClean="0">
                <a:latin typeface="Adobe Caslon Pro Bold" pitchFamily="18" charset="0"/>
              </a:rPr>
              <a:t>Profesi</a:t>
            </a:r>
            <a:r>
              <a:rPr lang="en-US" sz="3600" dirty="0" smtClean="0">
                <a:latin typeface="Adobe Caslon Pro Bold" pitchFamily="18" charset="0"/>
              </a:rPr>
              <a:t> </a:t>
            </a:r>
            <a:r>
              <a:rPr lang="en-US" sz="3600" i="1" dirty="0" smtClean="0">
                <a:latin typeface="Adobe Caslon Pro Bold" pitchFamily="18" charset="0"/>
              </a:rPr>
              <a:t>Public Relations</a:t>
            </a:r>
            <a:endParaRPr lang="en-US" sz="3600" i="1" dirty="0">
              <a:latin typeface="Adobe Caslon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685800"/>
            <a:ext cx="6477000" cy="5715000"/>
          </a:xfrm>
        </p:spPr>
        <p:txBody>
          <a:bodyPr>
            <a:noAutofit/>
          </a:bodyPr>
          <a:lstStyle/>
          <a:p>
            <a:pPr algn="l"/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Lvy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Ledbetter Lee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telah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memikirkan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mempraktikan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PR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secara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konsepsional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ia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berhasil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mengembangkan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PR yang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oleh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para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cendikiawan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PR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kemudian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dijadikan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landasan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untuk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di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kembangkan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dijadikan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obyek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studi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ilmiah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.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Kegiatannya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di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bidang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PR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dimulai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pada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tahun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1906,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pada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waktu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industri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batu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bara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dinegara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“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Paman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Sam”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itu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mengalami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kesulitan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akibat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pemogokan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buruh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.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Ketika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itu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Lee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sebagai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seorang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wartawan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surat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kabar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.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Timbulnya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pemogokan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para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pekerja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yang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mengancam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kelumpuan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industri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batubata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menyebabkan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munculnya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gagasan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Lee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menengahi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bagi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keuntungan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kedua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belah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pihak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yakni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para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industriawan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para</a:t>
            </a:r>
            <a:r>
              <a:rPr lang="en-US" sz="25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dobe Caslon Pro Bold" pitchFamily="18" charset="0"/>
              </a:rPr>
              <a:t>pekerja</a:t>
            </a:r>
            <a:endParaRPr lang="en-US" sz="2500" dirty="0">
              <a:solidFill>
                <a:schemeClr val="tx1"/>
              </a:solidFill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1564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990600"/>
            <a:ext cx="6400800" cy="44958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Gagasan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lvy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lee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ditawarkan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kepada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pimpinan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industri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batu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bara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persyaratan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berikut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Ia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diberi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kedudukan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manajemen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puncak</a:t>
            </a:r>
            <a:endParaRPr lang="en-US" dirty="0" smtClean="0">
              <a:solidFill>
                <a:schemeClr val="tx1"/>
              </a:solidFill>
              <a:latin typeface="Adobe Caslon Pro Bold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Ia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diberi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wewenang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penuh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menyebarkan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semua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informasi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faktual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patut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diketahui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rakyat</a:t>
            </a:r>
            <a:endParaRPr lang="en-US" dirty="0">
              <a:solidFill>
                <a:schemeClr val="tx1"/>
              </a:solidFill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929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76201"/>
            <a:ext cx="6629400" cy="914399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Adobe Caslon Pro Bold" pitchFamily="18" charset="0"/>
              </a:rPr>
              <a:t>Jenis</a:t>
            </a:r>
            <a:r>
              <a:rPr lang="en-US" sz="4000" dirty="0" smtClean="0">
                <a:latin typeface="Adobe Caslon Pro Bold" pitchFamily="18" charset="0"/>
              </a:rPr>
              <a:t> – </a:t>
            </a:r>
            <a:r>
              <a:rPr lang="en-US" sz="4000" dirty="0" err="1" smtClean="0">
                <a:latin typeface="Adobe Caslon Pro Bold" pitchFamily="18" charset="0"/>
              </a:rPr>
              <a:t>jenis</a:t>
            </a:r>
            <a:r>
              <a:rPr lang="en-US" sz="4000" dirty="0" smtClean="0">
                <a:latin typeface="Adobe Caslon Pro Bold" pitchFamily="18" charset="0"/>
              </a:rPr>
              <a:t> </a:t>
            </a:r>
            <a:r>
              <a:rPr lang="en-US" sz="4000" dirty="0" err="1">
                <a:latin typeface="Adobe Caslon Pro Bold" pitchFamily="18" charset="0"/>
              </a:rPr>
              <a:t>E</a:t>
            </a:r>
            <a:r>
              <a:rPr lang="en-US" sz="4000" dirty="0" err="1" smtClean="0">
                <a:latin typeface="Adobe Caslon Pro Bold" pitchFamily="18" charset="0"/>
              </a:rPr>
              <a:t>tika</a:t>
            </a:r>
            <a:r>
              <a:rPr lang="en-US" sz="4000" dirty="0" smtClean="0">
                <a:latin typeface="Adobe Caslon Pro Bold" pitchFamily="18" charset="0"/>
              </a:rPr>
              <a:t> </a:t>
            </a:r>
            <a:endParaRPr lang="en-US" sz="4000" dirty="0">
              <a:latin typeface="Adobe Caslon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838200"/>
            <a:ext cx="6096000" cy="55626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Etika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yaitu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tindakan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etis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sesuai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pedoman</a:t>
            </a:r>
            <a:r>
              <a:rPr lang="en-US" sz="2800" dirty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berperilaku</a:t>
            </a:r>
            <a:r>
              <a:rPr lang="en-US" sz="2800" dirty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bertindak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sebagi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profesional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mengambil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keputusan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prosedur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apa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dilakukannya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objektif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serta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dipertanggungjawabkan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Disamping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harus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memiliki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keahlian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kemampuan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keterampilan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tinggi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, yang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bersangkutan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dituntut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berperilaku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baik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mempunyai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budi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luhur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akhlaqul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karimah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(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perilaku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mulia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) (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Ruslan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, 2001 : 47)</a:t>
            </a:r>
            <a:endParaRPr lang="en-US" sz="2800" dirty="0">
              <a:solidFill>
                <a:schemeClr val="tx1"/>
              </a:solidFill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99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228600"/>
            <a:ext cx="6400800" cy="6096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Lebih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jauh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Ruslan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(2001)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mengatakan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pada</a:t>
            </a:r>
            <a:r>
              <a:rPr lang="en-US" sz="2800" dirty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praktiknya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dikenal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2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jenis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profesi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Profesi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khusus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ialah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para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profesional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melaksanakan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profesi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khusus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mendapatkan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nafkah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penghasilan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tertentu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tujuan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pokoknya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.</a:t>
            </a:r>
            <a:r>
              <a:rPr lang="en-US" sz="2800" dirty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Misalnya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profesi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dibidang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ekonomi,politik,hukum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kedokteran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pendidikan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,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teknik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humas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( PR)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jasa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konsultan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Profesi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luhur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ialah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para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profesional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melaksanakan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profesinya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tidak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lagi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mendapatkan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nafkah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tujuan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utamanya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tetapi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sudah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merupakan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dedikasi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jiwa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pengabdiannya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semata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misalnya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profesi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dibidang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keagamaan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pendidikan,sosial,budaya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Caslon Pro Bold" pitchFamily="18" charset="0"/>
              </a:rPr>
              <a:t>seni</a:t>
            </a:r>
            <a:endParaRPr lang="en-US" sz="2800" dirty="0" smtClean="0">
              <a:solidFill>
                <a:schemeClr val="tx1"/>
              </a:solidFill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4933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228600"/>
            <a:ext cx="6477000" cy="64770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seorang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profesional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harus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memiliki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ciri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–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ciri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khusus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melekat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profesi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ditekenuninya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.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Khususnya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profesianal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PR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umum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memiliki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ciri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–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ciri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berikut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Memiliki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kemapuan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pengetahuan</a:t>
            </a:r>
            <a:r>
              <a:rPr lang="en-US" dirty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tinggi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di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miliki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orang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umumnya</a:t>
            </a:r>
            <a:endParaRPr lang="en-US" dirty="0" smtClean="0">
              <a:solidFill>
                <a:schemeClr val="tx1"/>
              </a:solidFill>
              <a:latin typeface="Adobe Caslon Pro Bold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Mempunyai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kode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etik</a:t>
            </a:r>
            <a:endParaRPr lang="en-US" dirty="0" smtClean="0">
              <a:solidFill>
                <a:schemeClr val="tx1"/>
              </a:solidFill>
              <a:latin typeface="Adobe Caslon Pro Bold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Memiliki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tanggung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jawab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profesi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integritas</a:t>
            </a:r>
            <a:r>
              <a:rPr lang="en-US" dirty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pribadi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tinggi</a:t>
            </a:r>
            <a:endParaRPr lang="en-US" dirty="0" smtClean="0">
              <a:solidFill>
                <a:schemeClr val="tx1"/>
              </a:solidFill>
              <a:latin typeface="Adobe Caslon Pro Bold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Memiliki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jiwa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pengabdian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kepada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publik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masyarakat</a:t>
            </a:r>
            <a:endParaRPr lang="en-US" dirty="0" smtClean="0">
              <a:solidFill>
                <a:schemeClr val="tx1"/>
              </a:solidFill>
              <a:latin typeface="Adobe Caslon Pro Bold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Otonominasi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organisasi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profesional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anggota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salah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organisasi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profesi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wadah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menjaga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eksistensinya</a:t>
            </a:r>
            <a:r>
              <a:rPr lang="en-US" dirty="0" smtClean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endParaRPr lang="en-US" dirty="0">
              <a:solidFill>
                <a:schemeClr val="tx1"/>
              </a:solidFill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3893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993775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Adobe Caslon Pro Bold" pitchFamily="18" charset="0"/>
              </a:rPr>
              <a:t>Terima</a:t>
            </a:r>
            <a:r>
              <a:rPr lang="en-US" sz="5400" dirty="0" smtClean="0">
                <a:latin typeface="Adobe Caslon Pro Bold" pitchFamily="18" charset="0"/>
              </a:rPr>
              <a:t> </a:t>
            </a:r>
            <a:r>
              <a:rPr lang="en-US" sz="5400" dirty="0" err="1" smtClean="0">
                <a:latin typeface="Adobe Caslon Pro Bold" pitchFamily="18" charset="0"/>
              </a:rPr>
              <a:t>Kasih</a:t>
            </a:r>
            <a:endParaRPr lang="en-US" sz="54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7494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3278" y="1828800"/>
            <a:ext cx="7924800" cy="491205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PR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profesi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seniyang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digunakan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praktis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PR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praktis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melahirkan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profesi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PR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seperti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halnya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profesi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lainnya</a:t>
            </a:r>
            <a:r>
              <a:rPr lang="en-US" dirty="0">
                <a:solidFill>
                  <a:schemeClr val="tx1"/>
                </a:solidFill>
                <a:latin typeface="Adobe Garamond Pro Bold" pitchFamily="18" charset="0"/>
              </a:rPr>
              <a:t>.</a:t>
            </a:r>
            <a:endParaRPr lang="en-US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PR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sebuah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payung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mencakup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berbagai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area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fungsi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: 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Communication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komunikasi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), 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Community Relations 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Hubungan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Komunitas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), </a:t>
            </a:r>
            <a:r>
              <a:rPr lang="en-US" i="1" dirty="0" err="1" smtClean="0">
                <a:solidFill>
                  <a:schemeClr val="tx1"/>
                </a:solidFill>
                <a:latin typeface="Adobe Garamond Pro Bold" pitchFamily="18" charset="0"/>
              </a:rPr>
              <a:t>Custumer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 relations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Hubungan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pelanggan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), </a:t>
            </a:r>
            <a:r>
              <a:rPr lang="en-US" i="1" dirty="0">
                <a:solidFill>
                  <a:schemeClr val="tx1"/>
                </a:solidFill>
                <a:latin typeface="Adobe Garamond Pro Bold" pitchFamily="18" charset="0"/>
              </a:rPr>
              <a:t>C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onsumer 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affairs 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Hubungan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konsumen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), 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Employee relations 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hubungan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karyawan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), 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Industrial relations 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hubungan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industrial)</a:t>
            </a:r>
            <a:endParaRPr lang="en-US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3385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67056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Adobe Garamond Pro Bold" pitchFamily="18" charset="0"/>
              </a:rPr>
              <a:t>Teori</a:t>
            </a:r>
            <a:r>
              <a:rPr lang="en-US" sz="4000" dirty="0" smtClean="0">
                <a:latin typeface="Adobe Garamond Pro Bold" pitchFamily="18" charset="0"/>
              </a:rPr>
              <a:t> </a:t>
            </a:r>
            <a:r>
              <a:rPr lang="en-US" sz="4000" dirty="0" err="1" smtClean="0">
                <a:latin typeface="Adobe Garamond Pro Bold" pitchFamily="18" charset="0"/>
              </a:rPr>
              <a:t>Perspektif</a:t>
            </a:r>
            <a:r>
              <a:rPr lang="en-US" sz="4000" dirty="0" smtClean="0">
                <a:latin typeface="Adobe Garamond Pro Bold" pitchFamily="18" charset="0"/>
              </a:rPr>
              <a:t> PR</a:t>
            </a:r>
            <a:endParaRPr lang="en-US" sz="4000" dirty="0">
              <a:latin typeface="Adobe Garamond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7239000" cy="4800600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Agenda Setting Theory</a:t>
            </a:r>
          </a:p>
          <a:p>
            <a:pPr algn="l"/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Agenda Setting Theory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mengambarkan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perhatian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terhadap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hubungan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antara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media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berita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praktik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PR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konstruksi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sosial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berita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memberikan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pemahaman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peranan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kekuatan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media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masyarakat</a:t>
            </a:r>
            <a:endParaRPr lang="en-US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General System Theory </a:t>
            </a:r>
          </a:p>
          <a:p>
            <a:pPr algn="l"/>
            <a:r>
              <a:rPr lang="en-US" dirty="0" err="1">
                <a:solidFill>
                  <a:schemeClr val="tx1"/>
                </a:solidFill>
                <a:latin typeface="Adobe Garamond Pro Bold" pitchFamily="18" charset="0"/>
              </a:rPr>
              <a:t>T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eori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berawal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tahun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1930-an,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menjelaskan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organisasi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digambarkan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operasi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salah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tertutup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terbuka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tertutup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menunjukan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organisasi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tertutup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faktor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–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faktor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pengaruh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ekternal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jika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disebut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vakum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sementara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terbuka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ada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ketergantungan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yang lain</a:t>
            </a:r>
          </a:p>
          <a:p>
            <a:pPr algn="l"/>
            <a:endParaRPr lang="en-US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8343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600200"/>
            <a:ext cx="7086600" cy="44958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Teori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sistem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terbuka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mengemukakan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bahwa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kita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melihat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sebuah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gambaran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komunikasi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membantu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memetakan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PR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proses – proses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informasi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lain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sebuah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organisasi</a:t>
            </a:r>
            <a:endParaRPr lang="en-US" sz="2800" dirty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Teori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sistem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tertutup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menunjukan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komunikasi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hanya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berputar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di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departemen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berbeda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sebuah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algn="l"/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0860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600200"/>
            <a:ext cx="7162800" cy="47244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tx1"/>
                </a:solidFill>
                <a:latin typeface="Adobe Garamond Pro Bold" pitchFamily="18" charset="0"/>
              </a:rPr>
              <a:t>Semiotics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semiotika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digunakan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menjelaskan</a:t>
            </a:r>
            <a:r>
              <a:rPr lang="en-US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bagaimana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pemikiran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kita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dimanipulasi</a:t>
            </a:r>
            <a:r>
              <a:rPr lang="en-US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melalui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penggunaan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simbol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–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simbol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penting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contoh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jika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sebuah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produk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diwarnai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emas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kata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emas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digunakan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penataan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penggambaran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memunculkan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pemikiran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produk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mewah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tingkatan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yang top,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kualitas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tinggi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sebagainya</a:t>
            </a:r>
            <a:endParaRPr lang="en-US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endParaRPr lang="en-US" b="1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46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81001"/>
            <a:ext cx="6629400" cy="1143000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i="1" dirty="0" err="1" smtClean="0">
                <a:latin typeface="Adobe Garamond Pro Bold" pitchFamily="18" charset="0"/>
              </a:rPr>
              <a:t>Habermas</a:t>
            </a:r>
            <a:r>
              <a:rPr lang="en-US" i="1" dirty="0" smtClean="0">
                <a:latin typeface="Adobe Garamond Pro Bold" pitchFamily="18" charset="0"/>
              </a:rPr>
              <a:t>, Critical Theory and Notion Of Public Relations </a:t>
            </a:r>
            <a:endParaRPr lang="en-US" i="1" dirty="0">
              <a:latin typeface="Adobe Garamond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7543800" cy="4572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kritis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mulai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berkembang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kajian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–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kajian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sosiologi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budaya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mengkritisi</a:t>
            </a:r>
            <a:r>
              <a:rPr lang="en-US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bagaimana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para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warga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dipengaruhi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pemikiran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yang di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kepung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budaya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kapitalis</a:t>
            </a:r>
            <a:endParaRPr lang="en-US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Habermas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seorang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tokoh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penting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school of thought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(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lebih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dikenal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istilah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Frankfurt School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Adobe Garamond Pro Bold" pitchFamily="18" charset="0"/>
              </a:rPr>
              <a:t>Mazhab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 Frankfurt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ia</a:t>
            </a:r>
            <a:r>
              <a:rPr lang="en-US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mengemukakan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kualitas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sipil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terpelihara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jika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dibebaskan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membentuk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pikiran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mereka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sendiri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sesuatu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rasional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9545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52400"/>
            <a:ext cx="7086600" cy="1459173"/>
          </a:xfrm>
        </p:spPr>
        <p:txBody>
          <a:bodyPr/>
          <a:lstStyle/>
          <a:p>
            <a:r>
              <a:rPr lang="en-US" sz="3200" i="1" dirty="0" err="1" smtClean="0">
                <a:latin typeface="Adobe Garamond Pro Bold" pitchFamily="18" charset="0"/>
              </a:rPr>
              <a:t>Grunig’s</a:t>
            </a:r>
            <a:r>
              <a:rPr lang="en-US" sz="3200" i="1" dirty="0" smtClean="0">
                <a:latin typeface="Adobe Garamond Pro Bold" pitchFamily="18" charset="0"/>
              </a:rPr>
              <a:t> Model and the’ symmetrical Debate</a:t>
            </a:r>
            <a:r>
              <a:rPr lang="en-US" i="1" dirty="0" smtClean="0">
                <a:latin typeface="Adobe Garamond Pro Bold" pitchFamily="18" charset="0"/>
              </a:rPr>
              <a:t>’</a:t>
            </a:r>
            <a:endParaRPr lang="en-US" i="1" dirty="0">
              <a:latin typeface="Adobe Garamond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600200"/>
            <a:ext cx="7391400" cy="48768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PR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sangat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dikenal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istilah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pendekatan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‘Four model’ yang di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kaji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Grunig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Hunt 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Mereka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menjelaskan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perkembangan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PR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sejak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akhir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abad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19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mulai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abad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20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dipraktikan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sampai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sekarang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Grunig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Hunt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mengemukakan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4 model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PR :</a:t>
            </a:r>
          </a:p>
          <a:p>
            <a:pPr marL="514350" indent="-514350" algn="l">
              <a:buAutoNum type="arabicPeriod"/>
            </a:pP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Press </a:t>
            </a:r>
            <a:r>
              <a:rPr lang="en-US" i="1" dirty="0" err="1" smtClean="0">
                <a:solidFill>
                  <a:schemeClr val="tx1"/>
                </a:solidFill>
                <a:latin typeface="Adobe Garamond Pro Bold" pitchFamily="18" charset="0"/>
              </a:rPr>
              <a:t>agentry</a:t>
            </a:r>
            <a:endParaRPr lang="en-US" i="1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AutoNum type="arabicPeriod"/>
            </a:pP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Public Information</a:t>
            </a:r>
          </a:p>
          <a:p>
            <a:pPr marL="514350" indent="-514350" algn="l">
              <a:buAutoNum type="arabicPeriod"/>
            </a:pP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Two way asymmetric</a:t>
            </a:r>
          </a:p>
          <a:p>
            <a:pPr marL="514350" indent="-514350" algn="l">
              <a:buAutoNum type="arabicPeriod"/>
            </a:pP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Two way </a:t>
            </a:r>
            <a:r>
              <a:rPr lang="en-US" i="1" dirty="0" err="1" smtClean="0">
                <a:solidFill>
                  <a:schemeClr val="tx1"/>
                </a:solidFill>
                <a:latin typeface="Adobe Garamond Pro Bold" pitchFamily="18" charset="0"/>
              </a:rPr>
              <a:t>symetric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 model</a:t>
            </a:r>
            <a:endParaRPr lang="en-US" i="1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2558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304800"/>
            <a:ext cx="6400800" cy="914400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>
                <a:latin typeface="Adobe Garamond Pro Bold" pitchFamily="18" charset="0"/>
              </a:rPr>
              <a:t>Heath and ‘</a:t>
            </a:r>
            <a:r>
              <a:rPr lang="en-US" sz="4000" i="1" dirty="0" err="1" smtClean="0">
                <a:latin typeface="Adobe Garamond Pro Bold" pitchFamily="18" charset="0"/>
              </a:rPr>
              <a:t>Rethorical</a:t>
            </a:r>
            <a:r>
              <a:rPr lang="en-US" sz="4000" i="1" dirty="0" smtClean="0">
                <a:latin typeface="Adobe Garamond Pro Bold" pitchFamily="18" charset="0"/>
              </a:rPr>
              <a:t> Theo</a:t>
            </a:r>
            <a:r>
              <a:rPr lang="en-US" sz="4000" dirty="0" smtClean="0">
                <a:latin typeface="Adobe Garamond Pro Bold" pitchFamily="18" charset="0"/>
              </a:rPr>
              <a:t>ry’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914400"/>
            <a:ext cx="6477000" cy="5638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Retorika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seperti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halnya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PR,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kini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memiliki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konotasi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negatif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bagi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banyak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orang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walaupun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teminologi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asalnya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sangat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netral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diterima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cara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melakukan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komunikasi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persuasif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, yang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kemunculannya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diikuti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relatif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bersamaan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lahirnya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demokrasi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sipil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. 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Heat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menyebutkan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retorika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simentrik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karena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setiap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ide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ditempatkan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market place 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tempat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berbelanja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kebijakan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public stand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(arena) yang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baik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. </a:t>
            </a:r>
            <a:endParaRPr lang="en-US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1674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1532</Words>
  <Application>Microsoft Office PowerPoint</Application>
  <PresentationFormat>On-screen Show (4:3)</PresentationFormat>
  <Paragraphs>80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PUBLIC RELATIONS SEBAGAI ILMU DAN PROFESI</vt:lpstr>
      <vt:lpstr>Public Relations Sebagai Ilmu </vt:lpstr>
      <vt:lpstr>PowerPoint Presentation</vt:lpstr>
      <vt:lpstr>Teori Perspektif PR</vt:lpstr>
      <vt:lpstr>PowerPoint Presentation</vt:lpstr>
      <vt:lpstr>PowerPoint Presentation</vt:lpstr>
      <vt:lpstr>Habermas, Critical Theory and Notion Of Public Relations </vt:lpstr>
      <vt:lpstr>Grunig’s Model and the’ symmetrical Debate’</vt:lpstr>
      <vt:lpstr>Heath and ‘Rethorical Theory’ </vt:lpstr>
      <vt:lpstr>The ‘Relationship Management’ Approach</vt:lpstr>
      <vt:lpstr>PowerPoint Presentation</vt:lpstr>
      <vt:lpstr>Situational Theory </vt:lpstr>
      <vt:lpstr>Opinion, Attitude, and Belief</vt:lpstr>
      <vt:lpstr>Audiences And Media Effect </vt:lpstr>
      <vt:lpstr>PowerPoint Presentation</vt:lpstr>
      <vt:lpstr>Social Learning Theory</vt:lpstr>
      <vt:lpstr>Social Exchange Theory </vt:lpstr>
      <vt:lpstr>Public Relations Sebagai Profesi </vt:lpstr>
      <vt:lpstr>PowerPoint Presentation</vt:lpstr>
      <vt:lpstr>Etika Profesi Public Relations</vt:lpstr>
      <vt:lpstr>PowerPoint Presentation</vt:lpstr>
      <vt:lpstr>Jenis – jenis Etika 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 hen</dc:creator>
  <cp:lastModifiedBy>Valued Acer Customer</cp:lastModifiedBy>
  <cp:revision>32</cp:revision>
  <dcterms:created xsi:type="dcterms:W3CDTF">2013-07-16T15:02:32Z</dcterms:created>
  <dcterms:modified xsi:type="dcterms:W3CDTF">2013-10-06T10:03:38Z</dcterms:modified>
</cp:coreProperties>
</file>