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54CB-6158-48D1-9268-17B30DCFB553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C799-39C3-4395-ADFD-C34987A2A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54CB-6158-48D1-9268-17B30DCFB553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C799-39C3-4395-ADFD-C34987A2A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4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54CB-6158-48D1-9268-17B30DCFB553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C799-39C3-4395-ADFD-C34987A2A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54CB-6158-48D1-9268-17B30DCFB553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C799-39C3-4395-ADFD-C34987A2A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1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54CB-6158-48D1-9268-17B30DCFB553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C799-39C3-4395-ADFD-C34987A2A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3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54CB-6158-48D1-9268-17B30DCFB553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C799-39C3-4395-ADFD-C34987A2A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5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54CB-6158-48D1-9268-17B30DCFB553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C799-39C3-4395-ADFD-C34987A2A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54CB-6158-48D1-9268-17B30DCFB553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C799-39C3-4395-ADFD-C34987A2A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5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54CB-6158-48D1-9268-17B30DCFB553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C799-39C3-4395-ADFD-C34987A2A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8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54CB-6158-48D1-9268-17B30DCFB553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C799-39C3-4395-ADFD-C34987A2A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1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54CB-6158-48D1-9268-17B30DCFB553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C799-39C3-4395-ADFD-C34987A2A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354CB-6158-48D1-9268-17B30DCFB553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BC799-39C3-4395-ADFD-C34987A2A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239000" cy="25908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Bernard MT Condensed" pitchFamily="18" charset="0"/>
              </a:rPr>
              <a:t>HUBUNGAN INTERNAL DAN </a:t>
            </a:r>
            <a:r>
              <a:rPr lang="en-US" dirty="0" smtClean="0">
                <a:latin typeface="Bernard MT Condensed" pitchFamily="18" charset="0"/>
              </a:rPr>
              <a:t>EKTERNAL </a:t>
            </a:r>
            <a:r>
              <a:rPr lang="en-US" i="1" dirty="0" smtClean="0">
                <a:latin typeface="Bernard MT Condensed" pitchFamily="18" charset="0"/>
              </a:rPr>
              <a:t>PUBLIC RELATIONS</a:t>
            </a:r>
            <a:endParaRPr lang="en-US" i="1" dirty="0">
              <a:latin typeface="Bernard MT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4172634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Bernard MT Condensed" pitchFamily="18" charset="0"/>
              </a:rPr>
              <a:t>Oleh</a:t>
            </a:r>
            <a:r>
              <a:rPr lang="en-US" sz="3600" dirty="0" smtClean="0">
                <a:latin typeface="Bernard MT Condensed" pitchFamily="18" charset="0"/>
              </a:rPr>
              <a:t> : </a:t>
            </a:r>
            <a:r>
              <a:rPr lang="en-US" sz="3600" dirty="0" err="1" smtClean="0">
                <a:latin typeface="Bernard MT Condensed" pitchFamily="18" charset="0"/>
              </a:rPr>
              <a:t>Melly</a:t>
            </a:r>
            <a:r>
              <a:rPr lang="en-US" sz="3600" dirty="0" smtClean="0">
                <a:latin typeface="Bernard MT Condensed" pitchFamily="18" charset="0"/>
              </a:rPr>
              <a:t> </a:t>
            </a:r>
            <a:r>
              <a:rPr lang="en-US" sz="3600" dirty="0" err="1" smtClean="0">
                <a:latin typeface="Bernard MT Condensed" pitchFamily="18" charset="0"/>
              </a:rPr>
              <a:t>Maulin</a:t>
            </a:r>
            <a:r>
              <a:rPr lang="en-US" sz="3600" dirty="0">
                <a:latin typeface="Bernard MT Condensed" pitchFamily="18" charset="0"/>
              </a:rPr>
              <a:t> </a:t>
            </a:r>
            <a:r>
              <a:rPr lang="en-US" sz="3600" dirty="0" smtClean="0">
                <a:latin typeface="Bernard MT Condensed" pitchFamily="18" charset="0"/>
              </a:rPr>
              <a:t>P., S.</a:t>
            </a:r>
            <a:r>
              <a:rPr lang="en-US" sz="3600" dirty="0" err="1" smtClean="0">
                <a:latin typeface="Bernard MT Condensed" pitchFamily="18" charset="0"/>
              </a:rPr>
              <a:t>Sos</a:t>
            </a:r>
            <a:r>
              <a:rPr lang="en-US" sz="3600" dirty="0" smtClean="0">
                <a:latin typeface="Bernard MT Condensed" pitchFamily="18" charset="0"/>
              </a:rPr>
              <a:t>.,</a:t>
            </a:r>
            <a:r>
              <a:rPr lang="en-US" sz="3600" dirty="0" err="1" smtClean="0">
                <a:latin typeface="Bernard MT Condensed" pitchFamily="18" charset="0"/>
              </a:rPr>
              <a:t>M.Si</a:t>
            </a:r>
            <a:endParaRPr lang="en-US" sz="3600" dirty="0"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6774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38300" y="457200"/>
            <a:ext cx="57531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dobe Caslon Pro Bold" pitchFamily="18" charset="0"/>
              </a:rPr>
              <a:t>Hubungan</a:t>
            </a:r>
            <a:r>
              <a:rPr lang="en-US" sz="3200" dirty="0" smtClean="0">
                <a:latin typeface="Adobe Caslon Pro Bold" pitchFamily="18" charset="0"/>
              </a:rPr>
              <a:t> Distributor – </a:t>
            </a:r>
            <a:r>
              <a:rPr lang="en-US" sz="3200" i="1" dirty="0" smtClean="0">
                <a:latin typeface="Adobe Caslon Pro Bold" pitchFamily="18" charset="0"/>
              </a:rPr>
              <a:t>Dealer </a:t>
            </a:r>
            <a:endParaRPr lang="en-US" sz="3200" i="1" dirty="0">
              <a:latin typeface="Adobe Caslon Pro Bold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19200" y="1600200"/>
            <a:ext cx="6934200" cy="495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 smtClean="0">
              <a:latin typeface="Adobe Caslon Pro Bold" pitchFamily="18" charset="0"/>
            </a:endParaRPr>
          </a:p>
          <a:p>
            <a:r>
              <a:rPr lang="en-US" sz="2400" dirty="0" err="1" smtClean="0">
                <a:latin typeface="Adobe Caslon Pro Bold" pitchFamily="18" charset="0"/>
              </a:rPr>
              <a:t>Tujuan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dari</a:t>
            </a:r>
            <a:r>
              <a:rPr lang="en-US" sz="2400" dirty="0" smtClean="0">
                <a:latin typeface="Adobe Caslon Pro Bold" pitchFamily="18" charset="0"/>
              </a:rPr>
              <a:t> distributor – </a:t>
            </a:r>
            <a:r>
              <a:rPr lang="en-US" sz="2400" i="1" dirty="0" smtClean="0">
                <a:latin typeface="Adobe Caslon Pro Bold" pitchFamily="18" charset="0"/>
              </a:rPr>
              <a:t>dealer</a:t>
            </a:r>
            <a:r>
              <a:rPr lang="en-US" sz="2400" dirty="0" smtClean="0">
                <a:latin typeface="Adobe Caslon Pro Bold" pitchFamily="18" charset="0"/>
              </a:rPr>
              <a:t>, </a:t>
            </a:r>
            <a:r>
              <a:rPr lang="en-US" sz="2400" dirty="0" err="1" smtClean="0">
                <a:latin typeface="Adobe Caslon Pro Bold" pitchFamily="18" charset="0"/>
              </a:rPr>
              <a:t>yakni</a:t>
            </a:r>
            <a:r>
              <a:rPr lang="en-US" sz="2400" dirty="0" smtClean="0">
                <a:latin typeface="Adobe Caslon Pro Bold" pitchFamily="18" charset="0"/>
              </a:rPr>
              <a:t> 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latin typeface="Adobe Caslon Pro Bold" pitchFamily="18" charset="0"/>
              </a:rPr>
              <a:t>Menentukan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sikap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para</a:t>
            </a:r>
            <a:r>
              <a:rPr lang="en-US" sz="2400" dirty="0" smtClean="0">
                <a:latin typeface="Adobe Caslon Pro Bold" pitchFamily="18" charset="0"/>
              </a:rPr>
              <a:t> distributor </a:t>
            </a:r>
            <a:r>
              <a:rPr lang="en-US" sz="2400" dirty="0" err="1" smtClean="0">
                <a:latin typeface="Adobe Caslon Pro Bold" pitchFamily="18" charset="0"/>
              </a:rPr>
              <a:t>dan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i="1" dirty="0" smtClean="0">
                <a:latin typeface="Adobe Caslon Pro Bold" pitchFamily="18" charset="0"/>
              </a:rPr>
              <a:t>deale</a:t>
            </a:r>
            <a:r>
              <a:rPr lang="en-US" sz="2400" dirty="0" smtClean="0">
                <a:latin typeface="Adobe Caslon Pro Bold" pitchFamily="18" charset="0"/>
              </a:rPr>
              <a:t>r </a:t>
            </a:r>
            <a:r>
              <a:rPr lang="en-US" sz="2400" dirty="0" err="1" smtClean="0">
                <a:latin typeface="Adobe Caslon Pro Bold" pitchFamily="18" charset="0"/>
              </a:rPr>
              <a:t>sebagai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dasar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kebijaksanaan</a:t>
            </a:r>
            <a:r>
              <a:rPr lang="en-US" sz="2400" dirty="0" smtClean="0">
                <a:latin typeface="Adobe Caslon Pro Bold" pitchFamily="18" charset="0"/>
              </a:rPr>
              <a:t>, </a:t>
            </a:r>
            <a:r>
              <a:rPr lang="en-US" sz="2400" dirty="0" err="1" smtClean="0">
                <a:latin typeface="Adobe Caslon Pro Bold" pitchFamily="18" charset="0"/>
              </a:rPr>
              <a:t>pelaksanaan</a:t>
            </a:r>
            <a:r>
              <a:rPr lang="en-US" sz="2400" dirty="0" smtClean="0">
                <a:latin typeface="Adobe Caslon Pro Bold" pitchFamily="18" charset="0"/>
              </a:rPr>
              <a:t>, </a:t>
            </a:r>
            <a:r>
              <a:rPr lang="en-US" sz="2400" dirty="0" err="1" smtClean="0">
                <a:latin typeface="Adobe Caslon Pro Bold" pitchFamily="18" charset="0"/>
              </a:rPr>
              <a:t>dan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komunikasi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hubungan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i="1" dirty="0" smtClean="0">
                <a:latin typeface="Adobe Caslon Pro Bold" pitchFamily="18" charset="0"/>
              </a:rPr>
              <a:t>deale</a:t>
            </a:r>
            <a:r>
              <a:rPr lang="en-US" sz="2400" dirty="0" smtClean="0">
                <a:latin typeface="Adobe Caslon Pro Bold" pitchFamily="18" charset="0"/>
              </a:rPr>
              <a:t>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latin typeface="Adobe Caslon Pro Bold" pitchFamily="18" charset="0"/>
              </a:rPr>
              <a:t>Menciptakan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suatu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pengertian</a:t>
            </a:r>
            <a:r>
              <a:rPr lang="en-US" sz="2400" dirty="0" smtClean="0">
                <a:latin typeface="Adobe Caslon Pro Bold" pitchFamily="18" charset="0"/>
              </a:rPr>
              <a:t> yang </a:t>
            </a:r>
            <a:r>
              <a:rPr lang="en-US" sz="2400" dirty="0" err="1" smtClean="0">
                <a:latin typeface="Adobe Caslon Pro Bold" pitchFamily="18" charset="0"/>
              </a:rPr>
              <a:t>lebih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baik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dengan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para</a:t>
            </a:r>
            <a:r>
              <a:rPr lang="en-US" sz="2400" dirty="0" smtClean="0">
                <a:latin typeface="Adobe Caslon Pro Bold" pitchFamily="18" charset="0"/>
              </a:rPr>
              <a:t> distributor </a:t>
            </a:r>
            <a:r>
              <a:rPr lang="en-US" sz="2400" dirty="0" err="1" smtClean="0">
                <a:latin typeface="Adobe Caslon Pro Bold" pitchFamily="18" charset="0"/>
              </a:rPr>
              <a:t>dan</a:t>
            </a:r>
            <a:r>
              <a:rPr lang="en-US" sz="2400" dirty="0" smtClean="0">
                <a:latin typeface="Adobe Caslon Pro Bold" pitchFamily="18" charset="0"/>
              </a:rPr>
              <a:t> dealer </a:t>
            </a:r>
            <a:r>
              <a:rPr lang="en-US" sz="2400" dirty="0" err="1" smtClean="0">
                <a:latin typeface="Adobe Caslon Pro Bold" pitchFamily="18" charset="0"/>
              </a:rPr>
              <a:t>melalui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penjelasan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kebijaksanaan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pelaksanaan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manajemen</a:t>
            </a:r>
            <a:endParaRPr lang="en-US" sz="24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latin typeface="Adobe Caslon Pro Bold" pitchFamily="18" charset="0"/>
              </a:rPr>
              <a:t>Memberikan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kepercayaan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kepada</a:t>
            </a:r>
            <a:r>
              <a:rPr lang="en-US" sz="2400" dirty="0" smtClean="0">
                <a:latin typeface="Adobe Caslon Pro Bold" pitchFamily="18" charset="0"/>
              </a:rPr>
              <a:t> distributor </a:t>
            </a:r>
            <a:r>
              <a:rPr lang="en-US" sz="2400" dirty="0" err="1" smtClean="0">
                <a:latin typeface="Adobe Caslon Pro Bold" pitchFamily="18" charset="0"/>
              </a:rPr>
              <a:t>dan</a:t>
            </a:r>
            <a:r>
              <a:rPr lang="en-US" sz="2400" dirty="0" smtClean="0">
                <a:latin typeface="Adobe Caslon Pro Bold" pitchFamily="18" charset="0"/>
              </a:rPr>
              <a:t> dealer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latin typeface="Adobe Caslon Pro Bold" pitchFamily="18" charset="0"/>
              </a:rPr>
              <a:t>Membantu</a:t>
            </a:r>
            <a:r>
              <a:rPr lang="en-US" sz="2400" dirty="0" smtClean="0">
                <a:latin typeface="Adobe Caslon Pro Bold" pitchFamily="18" charset="0"/>
              </a:rPr>
              <a:t> distributor </a:t>
            </a:r>
            <a:r>
              <a:rPr lang="en-US" sz="2400" dirty="0" err="1" smtClean="0">
                <a:latin typeface="Adobe Caslon Pro Bold" pitchFamily="18" charset="0"/>
              </a:rPr>
              <a:t>dan</a:t>
            </a:r>
            <a:r>
              <a:rPr lang="en-US" sz="2400" dirty="0" smtClean="0">
                <a:latin typeface="Adobe Caslon Pro Bold" pitchFamily="18" charset="0"/>
              </a:rPr>
              <a:t> dealer </a:t>
            </a:r>
            <a:r>
              <a:rPr lang="en-US" sz="2400" dirty="0" err="1" smtClean="0">
                <a:latin typeface="Adobe Caslon Pro Bold" pitchFamily="18" charset="0"/>
              </a:rPr>
              <a:t>meningkatkan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penjualannya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</a:p>
          <a:p>
            <a:r>
              <a:rPr lang="en-US" sz="2400" dirty="0" smtClean="0">
                <a:latin typeface="Adobe Caslon Pro Bold" pitchFamily="18" charset="0"/>
              </a:rPr>
              <a:t> </a:t>
            </a:r>
            <a:endParaRPr lang="en-US" sz="24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3907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50744" y="148987"/>
            <a:ext cx="4800600" cy="8393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Adobe Caslon Pro Bold" pitchFamily="18" charset="0"/>
            </a:endParaRPr>
          </a:p>
          <a:p>
            <a:pPr algn="ctr"/>
            <a:r>
              <a:rPr lang="en-US" sz="3600" dirty="0" err="1" smtClean="0">
                <a:latin typeface="Adobe Caslon Pro Bold" pitchFamily="18" charset="0"/>
              </a:rPr>
              <a:t>Hubungan</a:t>
            </a:r>
            <a:r>
              <a:rPr lang="en-US" sz="3600" dirty="0" smtClean="0">
                <a:latin typeface="Adobe Caslon Pro Bold" pitchFamily="18" charset="0"/>
              </a:rPr>
              <a:t> </a:t>
            </a:r>
            <a:r>
              <a:rPr lang="en-US" sz="3600" dirty="0" err="1">
                <a:latin typeface="Adobe Caslon Pro Bold" pitchFamily="18" charset="0"/>
              </a:rPr>
              <a:t>P</a:t>
            </a:r>
            <a:r>
              <a:rPr lang="en-US" sz="3600" dirty="0" err="1" smtClean="0">
                <a:latin typeface="Adobe Caslon Pro Bold" pitchFamily="18" charset="0"/>
              </a:rPr>
              <a:t>emasok</a:t>
            </a:r>
            <a:endParaRPr lang="en-US" sz="3600" dirty="0" smtClean="0">
              <a:latin typeface="Adobe Caslon Pro Bold" pitchFamily="18" charset="0"/>
            </a:endParaRPr>
          </a:p>
          <a:p>
            <a:pPr algn="ctr"/>
            <a:endParaRPr lang="en-US" sz="3600" dirty="0">
              <a:latin typeface="Adobe Caslon Pro Bold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219200"/>
            <a:ext cx="8382000" cy="487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dirty="0" err="1" smtClean="0">
                <a:latin typeface="Adobe Caslon Pro Bold" pitchFamily="18" charset="0"/>
              </a:rPr>
              <a:t>Tujuan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dari</a:t>
            </a:r>
            <a:r>
              <a:rPr lang="en-US" sz="2600" dirty="0" smtClean="0">
                <a:latin typeface="Adobe Caslon Pro Bold" pitchFamily="18" charset="0"/>
              </a:rPr>
              <a:t> program </a:t>
            </a:r>
            <a:r>
              <a:rPr lang="en-US" sz="2600" dirty="0" err="1" smtClean="0">
                <a:latin typeface="Adobe Caslon Pro Bold" pitchFamily="18" charset="0"/>
              </a:rPr>
              <a:t>hubungan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pemasok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yakni</a:t>
            </a:r>
            <a:r>
              <a:rPr lang="en-US" sz="2600" dirty="0" smtClean="0">
                <a:latin typeface="Adobe Caslon Pro Bold" pitchFamily="18" charset="0"/>
              </a:rPr>
              <a:t>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 err="1" smtClean="0">
                <a:latin typeface="Adobe Caslon Pro Bold" pitchFamily="18" charset="0"/>
              </a:rPr>
              <a:t>Membina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kepentingan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antara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pemasok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dan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pembeli</a:t>
            </a:r>
            <a:endParaRPr lang="en-US" sz="26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600" dirty="0" err="1" smtClean="0">
                <a:latin typeface="Adobe Caslon Pro Bold" pitchFamily="18" charset="0"/>
              </a:rPr>
              <a:t>Menunjukkan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kepada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para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pemasok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bagaimana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mereka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dapat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meningkatkan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metode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produsinya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sehingga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meningkatkan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pengembalian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bersih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mereka</a:t>
            </a:r>
            <a:endParaRPr lang="en-US" sz="26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600" dirty="0" err="1" smtClean="0">
                <a:latin typeface="Adobe Caslon Pro Bold" pitchFamily="18" charset="0"/>
              </a:rPr>
              <a:t>Menentukan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apakah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para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pemasok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memikirkan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kebijaksanaan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dan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kebiasaan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perusahaan</a:t>
            </a:r>
            <a:endParaRPr lang="en-US" sz="26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600" dirty="0" err="1" smtClean="0">
                <a:latin typeface="Adobe Caslon Pro Bold" pitchFamily="18" charset="0"/>
              </a:rPr>
              <a:t>Menjadikan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perusahaan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sebagai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mitra</a:t>
            </a:r>
            <a:r>
              <a:rPr lang="en-US" sz="2600" dirty="0" smtClean="0">
                <a:latin typeface="Adobe Caslon Pro Bold" pitchFamily="18" charset="0"/>
              </a:rPr>
              <a:t> yang </a:t>
            </a:r>
            <a:r>
              <a:rPr lang="en-US" sz="2600" dirty="0" err="1" smtClean="0">
                <a:latin typeface="Adobe Caslon Pro Bold" pitchFamily="18" charset="0"/>
              </a:rPr>
              <a:t>baik,yang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bekerja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sama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dengan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sungguh</a:t>
            </a:r>
            <a:r>
              <a:rPr lang="en-US" sz="2600" dirty="0" smtClean="0">
                <a:latin typeface="Adobe Caslon Pro Bold" pitchFamily="18" charset="0"/>
              </a:rPr>
              <a:t> – </a:t>
            </a:r>
            <a:r>
              <a:rPr lang="en-US" sz="2600" dirty="0" err="1" smtClean="0">
                <a:latin typeface="Adobe Caslon Pro Bold" pitchFamily="18" charset="0"/>
              </a:rPr>
              <a:t>sungguh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dalam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menyelesaikan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masalah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produksi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dan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persediaan</a:t>
            </a:r>
            <a:r>
              <a:rPr lang="en-US" sz="2600" dirty="0" smtClean="0">
                <a:latin typeface="Adobe Caslon Pro Bold" pitchFamily="18" charset="0"/>
              </a:rPr>
              <a:t> .</a:t>
            </a:r>
          </a:p>
          <a:p>
            <a:endParaRPr lang="en-US" sz="28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2030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00200" y="304800"/>
            <a:ext cx="6172200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dobe Caslon Pro Bold" pitchFamily="18" charset="0"/>
              </a:rPr>
              <a:t>Hubungan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Komunitas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endParaRPr lang="en-US" sz="3200" dirty="0">
              <a:latin typeface="Adobe Caslon Pro Bold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1600200"/>
            <a:ext cx="7848600" cy="5029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>
                <a:latin typeface="Adobe Caslon Pro Bold" pitchFamily="18" charset="0"/>
              </a:rPr>
              <a:t>Komunitas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adalah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sekelompok</a:t>
            </a:r>
            <a:r>
              <a:rPr lang="en-US" sz="2400" dirty="0">
                <a:latin typeface="Adobe Caslon Pro Bold" pitchFamily="18" charset="0"/>
              </a:rPr>
              <a:t> orang yang </a:t>
            </a:r>
            <a:r>
              <a:rPr lang="en-US" sz="2400" dirty="0" err="1">
                <a:latin typeface="Adobe Caslon Pro Bold" pitchFamily="18" charset="0"/>
              </a:rPr>
              <a:t>hidup</a:t>
            </a:r>
            <a:r>
              <a:rPr lang="en-US" sz="2400" dirty="0">
                <a:latin typeface="Adobe Caslon Pro Bold" pitchFamily="18" charset="0"/>
              </a:rPr>
              <a:t> di </a:t>
            </a:r>
            <a:r>
              <a:rPr lang="en-US" sz="2400" dirty="0" err="1">
                <a:latin typeface="Adobe Caslon Pro Bold" pitchFamily="18" charset="0"/>
              </a:rPr>
              <a:t>tempat</a:t>
            </a:r>
            <a:r>
              <a:rPr lang="en-US" sz="2400" dirty="0">
                <a:latin typeface="Adobe Caslon Pro Bold" pitchFamily="18" charset="0"/>
              </a:rPr>
              <a:t> yang </a:t>
            </a:r>
            <a:r>
              <a:rPr lang="en-US" sz="2400" dirty="0" err="1">
                <a:latin typeface="Adobe Caslon Pro Bold" pitchFamily="18" charset="0"/>
              </a:rPr>
              <a:t>sama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bepemerintahan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sama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dan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mempunyai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kebudayaan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dan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sejarah</a:t>
            </a:r>
            <a:r>
              <a:rPr lang="en-US" sz="2400" dirty="0">
                <a:latin typeface="Adobe Caslon Pro Bold" pitchFamily="18" charset="0"/>
              </a:rPr>
              <a:t> yang </a:t>
            </a:r>
            <a:r>
              <a:rPr lang="en-US" sz="2400" dirty="0" err="1">
                <a:latin typeface="Adobe Caslon Pro Bold" pitchFamily="18" charset="0"/>
              </a:rPr>
              <a:t>umumnya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turun</a:t>
            </a:r>
            <a:r>
              <a:rPr lang="en-US" sz="2400" dirty="0">
                <a:latin typeface="Adobe Caslon Pro Bold" pitchFamily="18" charset="0"/>
              </a:rPr>
              <a:t> – </a:t>
            </a:r>
            <a:r>
              <a:rPr lang="en-US" sz="2400" dirty="0" err="1">
                <a:latin typeface="Adobe Caslon Pro Bold" pitchFamily="18" charset="0"/>
              </a:rPr>
              <a:t>tumurun</a:t>
            </a:r>
            <a:r>
              <a:rPr lang="en-US" sz="2400" dirty="0">
                <a:latin typeface="Adobe Caslon Pro Bold" pitchFamily="18" charset="0"/>
              </a:rPr>
              <a:t>.</a:t>
            </a:r>
          </a:p>
          <a:p>
            <a:r>
              <a:rPr lang="en-US" sz="2400" dirty="0" err="1">
                <a:latin typeface="Adobe Caslon Pro Bold" pitchFamily="18" charset="0"/>
              </a:rPr>
              <a:t>Tujuan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hubungan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komunitas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yakni</a:t>
            </a:r>
            <a:r>
              <a:rPr lang="en-US" sz="2400" dirty="0">
                <a:latin typeface="Adobe Caslon Pro Bold" pitchFamily="18" charset="0"/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dobe Caslon Pro Bold" pitchFamily="18" charset="0"/>
              </a:rPr>
              <a:t>Memberi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informasi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kepada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komunitas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tentang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kebijaksanaan</a:t>
            </a:r>
            <a:r>
              <a:rPr lang="en-US" sz="2400" dirty="0">
                <a:latin typeface="Adobe Caslon Pro Bold" pitchFamily="18" charset="0"/>
              </a:rPr>
              <a:t>, </a:t>
            </a:r>
            <a:r>
              <a:rPr lang="en-US" sz="2400" dirty="0" err="1">
                <a:latin typeface="Adobe Caslon Pro Bold" pitchFamily="18" charset="0"/>
              </a:rPr>
              <a:t>kegiatan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dan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perusahaan</a:t>
            </a:r>
            <a:endParaRPr lang="en-US" sz="2400" dirty="0">
              <a:latin typeface="Adobe Caslon Pro Bold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dobe Caslon Pro Bold" pitchFamily="18" charset="0"/>
              </a:rPr>
              <a:t>Memberi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informasi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kepada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para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karyawan</a:t>
            </a:r>
            <a:r>
              <a:rPr lang="en-US" sz="2400" dirty="0">
                <a:latin typeface="Adobe Caslon Pro Bold" pitchFamily="18" charset="0"/>
              </a:rPr>
              <a:t> yang </a:t>
            </a:r>
            <a:r>
              <a:rPr lang="en-US" sz="2400" dirty="0" err="1">
                <a:latin typeface="Adobe Caslon Pro Bold" pitchFamily="18" charset="0"/>
              </a:rPr>
              <a:t>berhubungan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dengan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perusahaan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mengenai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jalannya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perusahaan</a:t>
            </a:r>
            <a:endParaRPr lang="en-US" sz="2400" dirty="0">
              <a:latin typeface="Adobe Caslon Pro Bold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dobe Caslon Pro Bold" pitchFamily="18" charset="0"/>
              </a:rPr>
              <a:t>Menjawab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kritik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dan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membantah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serangan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dari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tekanan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kelompok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setempat</a:t>
            </a:r>
            <a:r>
              <a:rPr lang="en-US" sz="2400" dirty="0">
                <a:latin typeface="Adobe Caslon Pro Bold" pitchFamily="18" charset="0"/>
              </a:rPr>
              <a:t> yang </a:t>
            </a:r>
            <a:r>
              <a:rPr lang="en-US" sz="2400" dirty="0" err="1">
                <a:latin typeface="Adobe Caslon Pro Bold" pitchFamily="18" charset="0"/>
              </a:rPr>
              <a:t>salah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paham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mengenai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perusahaan</a:t>
            </a:r>
            <a:endParaRPr lang="en-US" sz="24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133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00200" y="690918"/>
            <a:ext cx="5943600" cy="83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dobe Caslon Pro Bold" pitchFamily="18" charset="0"/>
              </a:rPr>
              <a:t>Hubungan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Pendidikan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endParaRPr lang="en-US" sz="3200" dirty="0">
              <a:latin typeface="Adobe Caslon Pro Bold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35441" y="1676400"/>
            <a:ext cx="7505700" cy="4038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Adobe Caslon Pro Bold" pitchFamily="18" charset="0"/>
              </a:rPr>
              <a:t>Tujuan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hubungan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pendidikan</a:t>
            </a:r>
            <a:r>
              <a:rPr lang="en-US" sz="2800" dirty="0" smtClean="0">
                <a:latin typeface="Adobe Caslon Pro Bold" pitchFamily="18" charset="0"/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Adobe Caslon Pro Bold" pitchFamily="18" charset="0"/>
              </a:rPr>
              <a:t>Menciptakan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hubungan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perseorangan</a:t>
            </a:r>
            <a:r>
              <a:rPr lang="en-US" sz="2800" dirty="0" smtClean="0">
                <a:latin typeface="Adobe Caslon Pro Bold" pitchFamily="18" charset="0"/>
              </a:rPr>
              <a:t> yang </a:t>
            </a:r>
            <a:r>
              <a:rPr lang="en-US" sz="2800" dirty="0" err="1" smtClean="0">
                <a:latin typeface="Adobe Caslon Pro Bold" pitchFamily="18" charset="0"/>
              </a:rPr>
              <a:t>baik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dengan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para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pendidik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sehingga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dapat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lebih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mengetahui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metode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kebutuhan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sekolah</a:t>
            </a:r>
            <a:r>
              <a:rPr lang="en-US" sz="2800" dirty="0" smtClean="0">
                <a:latin typeface="Adobe Caslon Pro Bold" pitchFamily="18" charset="0"/>
              </a:rPr>
              <a:t> yang modern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Adobe Caslon Pro Bold" pitchFamily="18" charset="0"/>
              </a:rPr>
              <a:t>Memberikan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dukungan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aktif</a:t>
            </a:r>
            <a:r>
              <a:rPr lang="en-US" sz="2800" dirty="0" smtClean="0">
                <a:latin typeface="Adobe Caslon Pro Bold" pitchFamily="18" charset="0"/>
              </a:rPr>
              <a:t>  </a:t>
            </a:r>
            <a:r>
              <a:rPr lang="en-US" sz="2800" dirty="0" err="1" smtClean="0">
                <a:latin typeface="Adobe Caslon Pro Bold" pitchFamily="18" charset="0"/>
              </a:rPr>
              <a:t>kepada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para</a:t>
            </a:r>
            <a:r>
              <a:rPr lang="en-US" sz="2800" dirty="0" smtClean="0">
                <a:latin typeface="Adobe Caslon Pro Bold" pitchFamily="18" charset="0"/>
              </a:rPr>
              <a:t> guru </a:t>
            </a:r>
            <a:r>
              <a:rPr lang="en-US" sz="2800" dirty="0" err="1" smtClean="0">
                <a:latin typeface="Adobe Caslon Pro Bold" pitchFamily="18" charset="0"/>
              </a:rPr>
              <a:t>atas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penelitian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proyek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pendidikan</a:t>
            </a:r>
            <a:r>
              <a:rPr lang="en-US" sz="2800" dirty="0" smtClean="0">
                <a:latin typeface="Adobe Caslon Pro Bold" pitchFamily="18" charset="0"/>
              </a:rPr>
              <a:t>  </a:t>
            </a:r>
            <a:endParaRPr lang="en-US" sz="28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872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400" y="304800"/>
            <a:ext cx="57912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dobe Caslon Pro Bold" pitchFamily="18" charset="0"/>
              </a:rPr>
              <a:t>Hubungan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Pemerintah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endParaRPr lang="en-US" sz="3200" dirty="0">
              <a:latin typeface="Adobe Caslon Pro Bold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295400"/>
            <a:ext cx="8077200" cy="2362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Adobe Caslon Pro Bold" pitchFamily="18" charset="0"/>
              </a:rPr>
              <a:t>Suatu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perkembangan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penting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dalam</a:t>
            </a:r>
            <a:r>
              <a:rPr lang="en-US" sz="2400" dirty="0" smtClean="0">
                <a:latin typeface="Adobe Caslon Pro Bold" pitchFamily="18" charset="0"/>
              </a:rPr>
              <a:t> PR </a:t>
            </a:r>
            <a:r>
              <a:rPr lang="en-US" sz="2400" dirty="0" err="1" smtClean="0">
                <a:latin typeface="Adobe Caslon Pro Bold" pitchFamily="18" charset="0"/>
              </a:rPr>
              <a:t>adalah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terjadinya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hubungan</a:t>
            </a:r>
            <a:r>
              <a:rPr lang="en-US" sz="2400" dirty="0" smtClean="0">
                <a:latin typeface="Adobe Caslon Pro Bold" pitchFamily="18" charset="0"/>
              </a:rPr>
              <a:t> yang </a:t>
            </a:r>
            <a:r>
              <a:rPr lang="en-US" sz="2400" dirty="0" err="1" smtClean="0">
                <a:latin typeface="Adobe Caslon Pro Bold" pitchFamily="18" charset="0"/>
              </a:rPr>
              <a:t>lebih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erat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antara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perusahaan</a:t>
            </a:r>
            <a:r>
              <a:rPr lang="en-US" sz="2400" dirty="0" smtClean="0">
                <a:latin typeface="Adobe Caslon Pro Bold" pitchFamily="18" charset="0"/>
              </a:rPr>
              <a:t>, </a:t>
            </a:r>
            <a:r>
              <a:rPr lang="en-US" sz="2400" dirty="0" err="1" smtClean="0">
                <a:latin typeface="Adobe Caslon Pro Bold" pitchFamily="18" charset="0"/>
              </a:rPr>
              <a:t>asosiasi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perserikatan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dengan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pemerintah</a:t>
            </a:r>
            <a:r>
              <a:rPr lang="en-US" sz="2400" dirty="0" smtClean="0">
                <a:latin typeface="Adobe Caslon Pro Bold" pitchFamily="18" charset="0"/>
              </a:rPr>
              <a:t>, </a:t>
            </a:r>
            <a:r>
              <a:rPr lang="en-US" sz="2400" dirty="0" err="1" smtClean="0">
                <a:latin typeface="Adobe Caslon Pro Bold" pitchFamily="18" charset="0"/>
              </a:rPr>
              <a:t>serta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semakin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meluasnya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keterlibatan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lembaga</a:t>
            </a:r>
            <a:r>
              <a:rPr lang="en-US" sz="2400" dirty="0" smtClean="0">
                <a:latin typeface="Adobe Caslon Pro Bold" pitchFamily="18" charset="0"/>
              </a:rPr>
              <a:t> – </a:t>
            </a:r>
            <a:r>
              <a:rPr lang="en-US" sz="2400" dirty="0" err="1" smtClean="0">
                <a:latin typeface="Adobe Caslon Pro Bold" pitchFamily="18" charset="0"/>
              </a:rPr>
              <a:t>lembaga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swasta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dalam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permasalahan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masyarakat</a:t>
            </a:r>
            <a:r>
              <a:rPr lang="en-US" sz="2400" dirty="0" smtClean="0">
                <a:latin typeface="Adobe Caslon Pro Bold" pitchFamily="18" charset="0"/>
              </a:rPr>
              <a:t> (</a:t>
            </a:r>
            <a:r>
              <a:rPr lang="en-US" sz="2400" dirty="0" err="1" smtClean="0">
                <a:latin typeface="Adobe Caslon Pro Bold" pitchFamily="18" charset="0"/>
              </a:rPr>
              <a:t>dimana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selama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ini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permasalahan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masyarakat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lebih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banyak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ditangani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pemerintah</a:t>
            </a:r>
            <a:r>
              <a:rPr lang="en-US" sz="2400" dirty="0" smtClean="0">
                <a:latin typeface="Adobe Caslon Pro Bold" pitchFamily="18" charset="0"/>
              </a:rPr>
              <a:t>).</a:t>
            </a:r>
            <a:endParaRPr lang="en-US" sz="2400" dirty="0">
              <a:latin typeface="Adobe Caslon Pro Bold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7537" y="3886200"/>
            <a:ext cx="57912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dobe Caslon Pro Bold" pitchFamily="18" charset="0"/>
              </a:rPr>
              <a:t>Hubungan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Legislatif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endParaRPr lang="en-US" sz="3200" dirty="0">
              <a:latin typeface="Adobe Caslon Pro Bold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" y="4777854"/>
            <a:ext cx="8153400" cy="1828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Adobe Caslon Pro Bold" pitchFamily="18" charset="0"/>
              </a:rPr>
              <a:t>Program </a:t>
            </a:r>
            <a:r>
              <a:rPr lang="en-US" sz="2400" dirty="0" err="1" smtClean="0">
                <a:latin typeface="Adobe Caslon Pro Bold" pitchFamily="18" charset="0"/>
              </a:rPr>
              <a:t>hubungan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legislatif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harus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direncanakan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dilaksanakan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berdasarkan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kajian</a:t>
            </a:r>
            <a:r>
              <a:rPr lang="en-US" sz="2400" dirty="0" smtClean="0">
                <a:latin typeface="Adobe Caslon Pro Bold" pitchFamily="18" charset="0"/>
              </a:rPr>
              <a:t> yang </a:t>
            </a:r>
            <a:r>
              <a:rPr lang="en-US" sz="2400" dirty="0" err="1" smtClean="0">
                <a:latin typeface="Adobe Caslon Pro Bold" pitchFamily="18" charset="0"/>
              </a:rPr>
              <a:t>saksama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dalam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kebijaksanaan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perusahaan</a:t>
            </a:r>
            <a:r>
              <a:rPr lang="en-US" sz="2400" dirty="0" smtClean="0">
                <a:latin typeface="Adobe Caslon Pro Bold" pitchFamily="18" charset="0"/>
              </a:rPr>
              <a:t>, yang </a:t>
            </a:r>
            <a:r>
              <a:rPr lang="en-US" sz="2400" dirty="0" err="1" smtClean="0">
                <a:latin typeface="Adobe Caslon Pro Bold" pitchFamily="18" charset="0"/>
              </a:rPr>
              <a:t>diawali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konsultasi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dengan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manajemen</a:t>
            </a:r>
            <a:endParaRPr lang="en-US" sz="24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100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00200" y="457200"/>
            <a:ext cx="61722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dobe Caslon Pro Bold" pitchFamily="18" charset="0"/>
              </a:rPr>
              <a:t>Hubungan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Konsumen</a:t>
            </a:r>
            <a:endParaRPr lang="en-US" sz="3200" dirty="0">
              <a:latin typeface="Adobe Caslon Pro Bold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1295400"/>
            <a:ext cx="7924800" cy="5105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Adobe Caslon Pro Bold" pitchFamily="18" charset="0"/>
              </a:rPr>
              <a:t>Tujuam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hubungan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konsumen</a:t>
            </a:r>
            <a:r>
              <a:rPr lang="en-US" sz="2400" dirty="0" smtClean="0">
                <a:latin typeface="Adobe Caslon Pro Bold" pitchFamily="18" charset="0"/>
              </a:rPr>
              <a:t>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latin typeface="Adobe Caslon Pro Bold" pitchFamily="18" charset="0"/>
              </a:rPr>
              <a:t>Menentukan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apakah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para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konsumen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memikirkan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membicarakan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kebijaksanaan</a:t>
            </a:r>
            <a:r>
              <a:rPr lang="en-US" sz="2400" dirty="0" smtClean="0">
                <a:latin typeface="Adobe Caslon Pro Bold" pitchFamily="18" charset="0"/>
              </a:rPr>
              <a:t>, </a:t>
            </a:r>
            <a:r>
              <a:rPr lang="en-US" sz="2400" dirty="0" err="1" smtClean="0">
                <a:latin typeface="Adobe Caslon Pro Bold" pitchFamily="18" charset="0"/>
              </a:rPr>
              <a:t>tindakan</a:t>
            </a:r>
            <a:r>
              <a:rPr lang="en-US" sz="2400" dirty="0" smtClean="0">
                <a:latin typeface="Adobe Caslon Pro Bold" pitchFamily="18" charset="0"/>
              </a:rPr>
              <a:t>, </a:t>
            </a:r>
            <a:r>
              <a:rPr lang="en-US" sz="2400" dirty="0" err="1" smtClean="0">
                <a:latin typeface="Adobe Caslon Pro Bold" pitchFamily="18" charset="0"/>
              </a:rPr>
              <a:t>produk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atau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pelayanam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perusahaan</a:t>
            </a:r>
            <a:endParaRPr lang="en-US" sz="24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latin typeface="Adobe Caslon Pro Bold" pitchFamily="18" charset="0"/>
              </a:rPr>
              <a:t>Memahami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apakah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semua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pernyataan</a:t>
            </a:r>
            <a:r>
              <a:rPr lang="en-US" sz="2400" dirty="0" smtClean="0">
                <a:latin typeface="Adobe Caslon Pro Bold" pitchFamily="18" charset="0"/>
              </a:rPr>
              <a:t> yang </a:t>
            </a:r>
            <a:r>
              <a:rPr lang="en-US" sz="2400" dirty="0" err="1" smtClean="0">
                <a:latin typeface="Adobe Caslon Pro Bold" pitchFamily="18" charset="0"/>
              </a:rPr>
              <a:t>dibuat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untuk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para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konsumen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mengenai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harga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nilai</a:t>
            </a:r>
            <a:r>
              <a:rPr lang="en-US" sz="2400" dirty="0" smtClean="0">
                <a:latin typeface="Adobe Caslon Pro Bold" pitchFamily="18" charset="0"/>
              </a:rPr>
              <a:t>, </a:t>
            </a:r>
            <a:r>
              <a:rPr lang="en-US" sz="2400" dirty="0" err="1" smtClean="0">
                <a:latin typeface="Adobe Caslon Pro Bold" pitchFamily="18" charset="0"/>
              </a:rPr>
              <a:t>pelayanan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kualitas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berdasarkan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kenyataan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tidak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dibuat</a:t>
            </a:r>
            <a:r>
              <a:rPr lang="en-US" sz="2400" dirty="0" smtClean="0">
                <a:latin typeface="Adobe Caslon Pro Bold" pitchFamily="18" charset="0"/>
              </a:rPr>
              <a:t> – </a:t>
            </a:r>
            <a:r>
              <a:rPr lang="en-US" sz="2400" dirty="0" err="1" smtClean="0">
                <a:latin typeface="Adobe Caslon Pro Bold" pitchFamily="18" charset="0"/>
              </a:rPr>
              <a:t>buat</a:t>
            </a:r>
            <a:endParaRPr lang="en-US" sz="24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latin typeface="Adobe Caslon Pro Bold" pitchFamily="18" charset="0"/>
              </a:rPr>
              <a:t>Meningkatkan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pelayanan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konsumen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dengan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penanganana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smtClean="0">
                <a:latin typeface="Adobe Caslon Pro Bold" pitchFamily="18" charset="0"/>
              </a:rPr>
              <a:t>yang </a:t>
            </a:r>
            <a:r>
              <a:rPr lang="en-US" sz="2400" dirty="0" err="1" smtClean="0">
                <a:latin typeface="Adobe Caslon Pro Bold" pitchFamily="18" charset="0"/>
              </a:rPr>
              <a:t>lebih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memuaskan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atas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dasar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keluhan</a:t>
            </a:r>
            <a:r>
              <a:rPr lang="en-US" sz="2400" dirty="0" smtClean="0">
                <a:latin typeface="Adobe Caslon Pro Bold" pitchFamily="18" charset="0"/>
              </a:rPr>
              <a:t>, </a:t>
            </a:r>
            <a:r>
              <a:rPr lang="en-US" sz="2400" dirty="0" err="1" smtClean="0">
                <a:latin typeface="Adobe Caslon Pro Bold" pitchFamily="18" charset="0"/>
              </a:rPr>
              <a:t>dengan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analisis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keluhan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untuk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mengetahui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penyebabnya</a:t>
            </a:r>
            <a:r>
              <a:rPr lang="en-US" sz="2400" dirty="0" smtClean="0">
                <a:latin typeface="Adobe Caslon Pro Bold" pitchFamily="18" charset="0"/>
              </a:rPr>
              <a:t>; </a:t>
            </a:r>
            <a:r>
              <a:rPr lang="en-US" sz="2400" dirty="0" err="1" smtClean="0">
                <a:latin typeface="Adobe Caslon Pro Bold" pitchFamily="18" charset="0"/>
              </a:rPr>
              <a:t>dan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dengan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memperbaiki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kekurangan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dalam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operasi</a:t>
            </a:r>
            <a:r>
              <a:rPr lang="en-US" sz="2400" dirty="0" smtClean="0">
                <a:latin typeface="Adobe Caslon Pro Bold" pitchFamily="18" charset="0"/>
              </a:rPr>
              <a:t>, </a:t>
            </a:r>
            <a:r>
              <a:rPr lang="en-US" sz="2400" dirty="0" err="1" smtClean="0">
                <a:latin typeface="Adobe Caslon Pro Bold" pitchFamily="18" charset="0"/>
              </a:rPr>
              <a:t>prosedur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atau</a:t>
            </a:r>
            <a:r>
              <a:rPr lang="en-US" sz="2400" dirty="0" smtClean="0">
                <a:latin typeface="Adobe Caslon Pro Bold" pitchFamily="18" charset="0"/>
              </a:rPr>
              <a:t> </a:t>
            </a:r>
            <a:r>
              <a:rPr lang="en-US" sz="2400" dirty="0" err="1" smtClean="0">
                <a:latin typeface="Adobe Caslon Pro Bold" pitchFamily="18" charset="0"/>
              </a:rPr>
              <a:t>kebijaksanaan</a:t>
            </a:r>
            <a:r>
              <a:rPr lang="en-US" sz="2400" dirty="0" smtClean="0">
                <a:latin typeface="Adobe Caslon Pro Bold" pitchFamily="18" charset="0"/>
              </a:rPr>
              <a:t>.</a:t>
            </a:r>
            <a:endParaRPr lang="en-US" sz="24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20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362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Hobo Std" pitchFamily="50" charset="0"/>
              </a:rPr>
              <a:t>Terima</a:t>
            </a:r>
            <a:r>
              <a:rPr lang="en-US" sz="6000" dirty="0" smtClean="0">
                <a:latin typeface="Hobo Std" pitchFamily="50" charset="0"/>
              </a:rPr>
              <a:t> </a:t>
            </a:r>
            <a:r>
              <a:rPr lang="en-US" sz="6000" dirty="0" err="1" smtClean="0">
                <a:latin typeface="Hobo Std" pitchFamily="50" charset="0"/>
              </a:rPr>
              <a:t>Kasih</a:t>
            </a:r>
            <a:endParaRPr lang="en-US" sz="6000" dirty="0">
              <a:latin typeface="Hobo St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010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1"/>
            <a:ext cx="7772400" cy="1447799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1519450"/>
            <a:ext cx="7239000" cy="50110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en-US" sz="3200" dirty="0" err="1" smtClean="0">
                <a:solidFill>
                  <a:prstClr val="black"/>
                </a:solidFill>
                <a:latin typeface="Adobe Caslon Pro Bold" pitchFamily="18" charset="0"/>
              </a:rPr>
              <a:t>Hubungan</a:t>
            </a:r>
            <a:r>
              <a:rPr lang="en-US" sz="3200" dirty="0" smtClean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Internal (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hubungan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internal )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adalah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kegiatan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i="1" dirty="0">
                <a:solidFill>
                  <a:prstClr val="black"/>
                </a:solidFill>
                <a:latin typeface="Adobe Caslon Pro Bold" pitchFamily="18" charset="0"/>
              </a:rPr>
              <a:t>Public Relations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(PR)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untuk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membina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hubungan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dengan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publik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internal,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seperti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karyawan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para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manajer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, top management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dan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para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pemegang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saham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(</a:t>
            </a:r>
            <a:r>
              <a:rPr lang="en-US" sz="3200" i="1" dirty="0">
                <a:solidFill>
                  <a:prstClr val="black"/>
                </a:solidFill>
                <a:latin typeface="Adobe Caslon Pro Bold" pitchFamily="18" charset="0"/>
              </a:rPr>
              <a:t>stockholders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) agar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citra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dan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reputasi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organisasi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atau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perusahaan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tetap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positif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dobe Caslon Pro Bold" pitchFamily="18" charset="0"/>
              </a:rPr>
              <a:t>dimata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dobe Caslon Pro Bold" pitchFamily="18" charset="0"/>
              </a:rPr>
              <a:t>publik</a:t>
            </a:r>
            <a:r>
              <a:rPr lang="en-US" sz="3200" dirty="0" smtClean="0">
                <a:solidFill>
                  <a:prstClr val="black"/>
                </a:solidFill>
                <a:latin typeface="Adobe Caslon Pro Bold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Adobe Caslon Pro Bold" pitchFamily="18" charset="0"/>
              </a:rPr>
              <a:t>internal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00200" y="228600"/>
            <a:ext cx="61722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prstClr val="black"/>
                </a:solidFill>
                <a:latin typeface="Adobe Caslon Pro Bold" pitchFamily="18" charset="0"/>
                <a:ea typeface="+mj-ea"/>
                <a:cs typeface="+mj-cs"/>
              </a:rPr>
              <a:t>Hubungan</a:t>
            </a:r>
            <a:r>
              <a:rPr lang="en-US" sz="4000" dirty="0">
                <a:solidFill>
                  <a:prstClr val="black"/>
                </a:solidFill>
                <a:latin typeface="Adobe Caslon Pro Bold" pitchFamily="18" charset="0"/>
                <a:ea typeface="+mj-ea"/>
                <a:cs typeface="+mj-cs"/>
              </a:rPr>
              <a:t> Internal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124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400" y="381000"/>
            <a:ext cx="5562600" cy="83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dobe Caslon Pro Bold" pitchFamily="18" charset="0"/>
              </a:rPr>
              <a:t>Hubungan</a:t>
            </a:r>
            <a:r>
              <a:rPr lang="en-US" sz="3200" b="1" dirty="0" smtClean="0">
                <a:latin typeface="Adobe Caslon Pro Bold" pitchFamily="18" charset="0"/>
              </a:rPr>
              <a:t> </a:t>
            </a:r>
            <a:r>
              <a:rPr lang="en-US" sz="3200" b="1" dirty="0" err="1" smtClean="0">
                <a:latin typeface="Adobe Caslon Pro Bold" pitchFamily="18" charset="0"/>
              </a:rPr>
              <a:t>Karyawan</a:t>
            </a:r>
            <a:endParaRPr lang="en-US" sz="3200" b="1" dirty="0">
              <a:latin typeface="Adobe Caslon Pro Bold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91654" y="1371600"/>
            <a:ext cx="7467600" cy="5181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dirty="0" smtClean="0">
              <a:latin typeface="Adobe Caslon Pro Bold" pitchFamily="18" charset="0"/>
            </a:endParaRPr>
          </a:p>
          <a:p>
            <a:r>
              <a:rPr lang="en-US" sz="3200" dirty="0" smtClean="0">
                <a:latin typeface="Adobe Caslon Pro Bold" pitchFamily="18" charset="0"/>
              </a:rPr>
              <a:t>Para </a:t>
            </a:r>
            <a:r>
              <a:rPr lang="en-US" sz="3200" dirty="0" err="1" smtClean="0">
                <a:latin typeface="Adobe Caslon Pro Bold" pitchFamily="18" charset="0"/>
              </a:rPr>
              <a:t>karyawan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ingin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menyatakan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pendapatnya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kepada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manajemen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tentang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pekerjaan</a:t>
            </a:r>
            <a:r>
              <a:rPr lang="en-US" sz="3200" dirty="0" smtClean="0">
                <a:latin typeface="Adobe Caslon Pro Bold" pitchFamily="18" charset="0"/>
              </a:rPr>
              <a:t>, </a:t>
            </a:r>
            <a:r>
              <a:rPr lang="en-US" sz="3200" dirty="0" err="1" smtClean="0">
                <a:latin typeface="Adobe Caslon Pro Bold" pitchFamily="18" charset="0"/>
              </a:rPr>
              <a:t>kondisi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dan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hal</a:t>
            </a:r>
            <a:r>
              <a:rPr lang="en-US" sz="3200" dirty="0" smtClean="0">
                <a:latin typeface="Adobe Caslon Pro Bold" pitchFamily="18" charset="0"/>
              </a:rPr>
              <a:t> –</a:t>
            </a:r>
            <a:r>
              <a:rPr lang="en-US" sz="3200" dirty="0" err="1" smtClean="0">
                <a:latin typeface="Adobe Caslon Pro Bold" pitchFamily="18" charset="0"/>
              </a:rPr>
              <a:t>hal</a:t>
            </a:r>
            <a:r>
              <a:rPr lang="en-US" sz="3200" dirty="0" smtClean="0">
                <a:latin typeface="Adobe Caslon Pro Bold" pitchFamily="18" charset="0"/>
              </a:rPr>
              <a:t> lain yang </a:t>
            </a:r>
            <a:r>
              <a:rPr lang="en-US" sz="3200" dirty="0" err="1" smtClean="0">
                <a:latin typeface="Adobe Caslon Pro Bold" pitchFamily="18" charset="0"/>
              </a:rPr>
              <a:t>mempengaruhi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kepentingannya</a:t>
            </a:r>
            <a:r>
              <a:rPr lang="en-US" sz="3200" dirty="0" smtClean="0">
                <a:latin typeface="Adobe Caslon Pro Bold" pitchFamily="18" charset="0"/>
              </a:rPr>
              <a:t>.</a:t>
            </a:r>
          </a:p>
          <a:p>
            <a:r>
              <a:rPr lang="en-US" sz="3200" dirty="0" err="1" smtClean="0">
                <a:latin typeface="Adobe Caslon Pro Bold" pitchFamily="18" charset="0"/>
              </a:rPr>
              <a:t>Dalam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melakukan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hubungan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dengan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karyawan</a:t>
            </a:r>
            <a:r>
              <a:rPr lang="en-US" sz="3200" dirty="0" smtClean="0">
                <a:latin typeface="Adobe Caslon Pro Bold" pitchFamily="18" charset="0"/>
              </a:rPr>
              <a:t>, </a:t>
            </a:r>
            <a:r>
              <a:rPr lang="en-US" sz="3200" dirty="0" err="1" smtClean="0">
                <a:latin typeface="Adobe Caslon Pro Bold" pitchFamily="18" charset="0"/>
              </a:rPr>
              <a:t>banyak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cara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dan</a:t>
            </a:r>
            <a:r>
              <a:rPr lang="en-US" sz="3200" dirty="0" smtClean="0">
                <a:latin typeface="Adobe Caslon Pro Bold" pitchFamily="18" charset="0"/>
              </a:rPr>
              <a:t> media yang </a:t>
            </a:r>
            <a:r>
              <a:rPr lang="en-US" sz="3200" dirty="0" err="1" smtClean="0">
                <a:latin typeface="Adobe Caslon Pro Bold" pitchFamily="18" charset="0"/>
              </a:rPr>
              <a:t>dapat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digunakan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oleh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pihak</a:t>
            </a:r>
            <a:r>
              <a:rPr lang="en-US" sz="3200" dirty="0" smtClean="0">
                <a:latin typeface="Adobe Caslon Pro Bold" pitchFamily="18" charset="0"/>
              </a:rPr>
              <a:t> </a:t>
            </a:r>
            <a:r>
              <a:rPr lang="en-US" sz="3200" dirty="0" err="1" smtClean="0">
                <a:latin typeface="Adobe Caslon Pro Bold" pitchFamily="18" charset="0"/>
              </a:rPr>
              <a:t>perusahaan</a:t>
            </a:r>
            <a:r>
              <a:rPr lang="en-US" sz="3200" dirty="0" smtClean="0">
                <a:latin typeface="Adobe Caslon Pro Bold" pitchFamily="18" charset="0"/>
              </a:rPr>
              <a:t>. </a:t>
            </a:r>
            <a:r>
              <a:rPr lang="en-US" sz="3200" dirty="0" err="1" smtClean="0">
                <a:latin typeface="Adobe Caslon Pro Bold" pitchFamily="18" charset="0"/>
              </a:rPr>
              <a:t>Diantaranya</a:t>
            </a:r>
            <a:r>
              <a:rPr lang="en-US" sz="3200" dirty="0" smtClean="0">
                <a:latin typeface="Adobe Caslon Pro Bold" pitchFamily="18" charset="0"/>
              </a:rPr>
              <a:t> : </a:t>
            </a:r>
          </a:p>
          <a:p>
            <a:pPr algn="ctr"/>
            <a:endParaRPr lang="en-US" sz="32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2937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1682" y="304800"/>
            <a:ext cx="7396518" cy="6096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endParaRPr lang="en-US" sz="28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>
                <a:latin typeface="Adobe Caslon Pro Bold" pitchFamily="18" charset="0"/>
              </a:rPr>
              <a:t>Komunikasi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lisan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antarpersona</a:t>
            </a:r>
            <a:endParaRPr lang="en-US" sz="28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>
                <a:latin typeface="Adobe Caslon Pro Bold" pitchFamily="18" charset="0"/>
              </a:rPr>
              <a:t>Sistem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pidato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secara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kelompok</a:t>
            </a:r>
            <a:endParaRPr lang="en-US" sz="28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>
                <a:latin typeface="Adobe Caslon Pro Bold" pitchFamily="18" charset="0"/>
              </a:rPr>
              <a:t>Sistem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informasi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telepon</a:t>
            </a:r>
            <a:endParaRPr lang="en-US" sz="28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>
                <a:latin typeface="Adobe Caslon Pro Bold" pitchFamily="18" charset="0"/>
              </a:rPr>
              <a:t>Rapat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merupakan</a:t>
            </a:r>
            <a:r>
              <a:rPr lang="en-US" sz="2800" dirty="0" smtClean="0">
                <a:latin typeface="Adobe Caslon Pro Bold" pitchFamily="18" charset="0"/>
              </a:rPr>
              <a:t> media </a:t>
            </a:r>
            <a:r>
              <a:rPr lang="en-US" sz="2800" dirty="0" err="1" smtClean="0">
                <a:latin typeface="Adobe Caslon Pro Bold" pitchFamily="18" charset="0"/>
              </a:rPr>
              <a:t>komunikasi</a:t>
            </a:r>
            <a:r>
              <a:rPr lang="en-US" sz="2800" dirty="0" smtClean="0">
                <a:latin typeface="Adobe Caslon Pro Bold" pitchFamily="18" charset="0"/>
              </a:rPr>
              <a:t> yang </a:t>
            </a:r>
            <a:r>
              <a:rPr lang="en-US" sz="2800" dirty="0" err="1" smtClean="0">
                <a:latin typeface="Adobe Caslon Pro Bold" pitchFamily="18" charset="0"/>
              </a:rPr>
              <a:t>lazim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dilaksanakan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manajemen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dengan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karyawan</a:t>
            </a:r>
            <a:r>
              <a:rPr lang="en-US" sz="2800" dirty="0" smtClean="0">
                <a:latin typeface="Adobe Caslon Pro Bold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>
                <a:latin typeface="Adobe Caslon Pro Bold" pitchFamily="18" charset="0"/>
              </a:rPr>
              <a:t>Siaran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televisi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terbatas</a:t>
            </a:r>
            <a:endParaRPr lang="en-US" sz="28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>
                <a:latin typeface="Adobe Caslon Pro Bold" pitchFamily="18" charset="0"/>
              </a:rPr>
              <a:t>Gelanggang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terbuka</a:t>
            </a:r>
            <a:r>
              <a:rPr lang="en-US" sz="2800" dirty="0" smtClean="0">
                <a:latin typeface="Adobe Caslon Pro Bold" pitchFamily="18" charset="0"/>
              </a:rPr>
              <a:t> (</a:t>
            </a:r>
            <a:r>
              <a:rPr lang="en-US" sz="2800" i="1" dirty="0" smtClean="0">
                <a:latin typeface="Adobe Caslon Pro Bold" pitchFamily="18" charset="0"/>
              </a:rPr>
              <a:t>Open House</a:t>
            </a:r>
            <a:r>
              <a:rPr lang="en-US" sz="2800" dirty="0" smtClean="0">
                <a:latin typeface="Adobe Caslon Pro Bold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>
                <a:latin typeface="Adobe Caslon Pro Bold" pitchFamily="18" charset="0"/>
              </a:rPr>
              <a:t>Kunjungan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pelaksana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ke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berbagai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bagian</a:t>
            </a:r>
            <a:endParaRPr lang="en-US" sz="28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>
                <a:latin typeface="Adobe Caslon Pro Bold" pitchFamily="18" charset="0"/>
              </a:rPr>
              <a:t>Surat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manajemen</a:t>
            </a:r>
            <a:endParaRPr lang="en-US" sz="28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>
                <a:latin typeface="Adobe Caslon Pro Bold" pitchFamily="18" charset="0"/>
              </a:rPr>
              <a:t>Surat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kabar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atau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majalah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karyawan</a:t>
            </a:r>
            <a:endParaRPr lang="en-US" sz="28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>
                <a:latin typeface="Adobe Caslon Pro Bold" pitchFamily="18" charset="0"/>
              </a:rPr>
              <a:t>Papan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pengumuman</a:t>
            </a:r>
            <a:endParaRPr lang="en-US" sz="28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2320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381000"/>
            <a:ext cx="7467600" cy="5943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 startAt="11"/>
            </a:pP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Pameran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Produk</a:t>
            </a:r>
            <a:endParaRPr lang="en-US" sz="28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 startAt="11"/>
            </a:pP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Laporan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Keuangan</a:t>
            </a:r>
            <a:endParaRPr lang="en-US" sz="28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 startAt="11"/>
            </a:pPr>
            <a:r>
              <a:rPr lang="en-US" sz="2800" dirty="0" err="1" smtClean="0">
                <a:latin typeface="Adobe Caslon Pro Bold" pitchFamily="18" charset="0"/>
              </a:rPr>
              <a:t>Iklan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surat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kabar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atau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majalah</a:t>
            </a:r>
            <a:endParaRPr lang="en-US" sz="28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 startAt="11"/>
            </a:pPr>
            <a:r>
              <a:rPr lang="en-US" sz="2800" dirty="0" err="1" smtClean="0">
                <a:latin typeface="Adobe Caslon Pro Bold" pitchFamily="18" charset="0"/>
              </a:rPr>
              <a:t>Buku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penuntun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pedoman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karyawan</a:t>
            </a:r>
            <a:endParaRPr lang="en-US" sz="28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 startAt="11"/>
            </a:pPr>
            <a:r>
              <a:rPr lang="en-US" sz="2800" dirty="0" err="1" smtClean="0">
                <a:latin typeface="Adobe Caslon Pro Bold" pitchFamily="18" charset="0"/>
              </a:rPr>
              <a:t>Amlop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daftar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gaji</a:t>
            </a:r>
            <a:endParaRPr lang="en-US" sz="28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 startAt="11"/>
            </a:pPr>
            <a:r>
              <a:rPr lang="en-US" sz="2800" dirty="0" err="1" smtClean="0">
                <a:latin typeface="Adobe Caslon Pro Bold" pitchFamily="18" charset="0"/>
              </a:rPr>
              <a:t>Kaset</a:t>
            </a:r>
            <a:r>
              <a:rPr lang="en-US" sz="2800" dirty="0" smtClean="0">
                <a:latin typeface="Adobe Caslon Pro Bold" pitchFamily="18" charset="0"/>
              </a:rPr>
              <a:t>, film </a:t>
            </a:r>
            <a:r>
              <a:rPr lang="en-US" sz="2800" dirty="0" err="1" smtClean="0">
                <a:latin typeface="Adobe Caslon Pro Bold" pitchFamily="18" charset="0"/>
              </a:rPr>
              <a:t>dan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slaid</a:t>
            </a:r>
            <a:r>
              <a:rPr lang="en-US" sz="2800" dirty="0" smtClean="0">
                <a:latin typeface="Adobe Caslon Pro Bold" pitchFamily="18" charset="0"/>
              </a:rPr>
              <a:t> media </a:t>
            </a:r>
            <a:r>
              <a:rPr lang="en-US" sz="2800" dirty="0" err="1" smtClean="0">
                <a:latin typeface="Adobe Caslon Pro Bold" pitchFamily="18" charset="0"/>
              </a:rPr>
              <a:t>komunikasi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karyawan</a:t>
            </a:r>
            <a:r>
              <a:rPr lang="en-US" sz="2800" dirty="0" smtClean="0">
                <a:latin typeface="Adobe Caslon Pro Bold" pitchFamily="18" charset="0"/>
              </a:rPr>
              <a:t> yang </a:t>
            </a:r>
            <a:r>
              <a:rPr lang="en-US" sz="2800" dirty="0" err="1" smtClean="0">
                <a:latin typeface="Adobe Caslon Pro Bold" pitchFamily="18" charset="0"/>
              </a:rPr>
              <a:t>utama</a:t>
            </a:r>
            <a:endParaRPr lang="en-US" sz="2800" dirty="0" smtClean="0">
              <a:latin typeface="Adobe Caslon Pro Bold" pitchFamily="18" charset="0"/>
            </a:endParaRPr>
          </a:p>
          <a:p>
            <a:pPr marL="342900" indent="-342900">
              <a:buFont typeface="+mj-lt"/>
              <a:buAutoNum type="arabicPeriod" startAt="11"/>
            </a:pPr>
            <a:r>
              <a:rPr lang="en-US" sz="2800" dirty="0" err="1" smtClean="0">
                <a:latin typeface="Adobe Caslon Pro Bold" pitchFamily="18" charset="0"/>
              </a:rPr>
              <a:t>Rak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baca</a:t>
            </a:r>
            <a:r>
              <a:rPr lang="en-US" sz="2800" dirty="0" smtClean="0">
                <a:latin typeface="Adobe Caslon Pro Bold" pitchFamily="18" charset="0"/>
              </a:rPr>
              <a:t> yang </a:t>
            </a:r>
            <a:r>
              <a:rPr lang="en-US" sz="2800" dirty="0" err="1" smtClean="0">
                <a:latin typeface="Adobe Caslon Pro Bold" pitchFamily="18" charset="0"/>
              </a:rPr>
              <a:t>diisi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buku</a:t>
            </a:r>
            <a:r>
              <a:rPr lang="en-US" sz="2800" dirty="0" smtClean="0">
                <a:latin typeface="Adobe Caslon Pro Bold" pitchFamily="18" charset="0"/>
              </a:rPr>
              <a:t> mini </a:t>
            </a:r>
            <a:r>
              <a:rPr lang="en-US" sz="2800" dirty="0" err="1" smtClean="0">
                <a:latin typeface="Adobe Caslon Pro Bold" pitchFamily="18" charset="0"/>
              </a:rPr>
              <a:t>tentang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masalah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perusahaan</a:t>
            </a:r>
            <a:r>
              <a:rPr lang="en-US" sz="2800" dirty="0" smtClean="0">
                <a:latin typeface="Adobe Caslon Pro Bold" pitchFamily="18" charset="0"/>
              </a:rPr>
              <a:t>,  </a:t>
            </a:r>
            <a:r>
              <a:rPr lang="en-US" sz="2800" dirty="0" err="1" smtClean="0">
                <a:latin typeface="Adobe Caslon Pro Bold" pitchFamily="18" charset="0"/>
              </a:rPr>
              <a:t>politik</a:t>
            </a:r>
            <a:r>
              <a:rPr lang="en-US" sz="2800" dirty="0" smtClean="0">
                <a:latin typeface="Adobe Caslon Pro Bold" pitchFamily="18" charset="0"/>
              </a:rPr>
              <a:t>, </a:t>
            </a:r>
            <a:r>
              <a:rPr lang="en-US" sz="2800" dirty="0" err="1" smtClean="0">
                <a:latin typeface="Adobe Caslon Pro Bold" pitchFamily="18" charset="0"/>
              </a:rPr>
              <a:t>ekonomi</a:t>
            </a:r>
            <a:r>
              <a:rPr lang="en-US" sz="2800" dirty="0" smtClean="0">
                <a:latin typeface="Adobe Caslon Pro Bold" pitchFamily="18" charset="0"/>
              </a:rPr>
              <a:t>, </a:t>
            </a:r>
            <a:r>
              <a:rPr lang="en-US" sz="2800" dirty="0" err="1" smtClean="0">
                <a:latin typeface="Adobe Caslon Pro Bold" pitchFamily="18" charset="0"/>
              </a:rPr>
              <a:t>sosial</a:t>
            </a:r>
            <a:r>
              <a:rPr lang="en-US" sz="2800" dirty="0" smtClean="0">
                <a:latin typeface="Adobe Caslon Pro Bold" pitchFamily="18" charset="0"/>
              </a:rPr>
              <a:t>, </a:t>
            </a:r>
            <a:r>
              <a:rPr lang="en-US" sz="2800" dirty="0" err="1" smtClean="0">
                <a:latin typeface="Adobe Caslon Pro Bold" pitchFamily="18" charset="0"/>
              </a:rPr>
              <a:t>kesehatan</a:t>
            </a:r>
            <a:r>
              <a:rPr lang="en-US" sz="2800" dirty="0" smtClean="0">
                <a:latin typeface="Adobe Caslon Pro Bold" pitchFamily="18" charset="0"/>
              </a:rPr>
              <a:t>, </a:t>
            </a:r>
            <a:r>
              <a:rPr lang="en-US" sz="2800" dirty="0" err="1" smtClean="0">
                <a:latin typeface="Adobe Caslon Pro Bold" pitchFamily="18" charset="0"/>
              </a:rPr>
              <a:t>penghematan</a:t>
            </a:r>
            <a:r>
              <a:rPr lang="en-US" sz="2800" dirty="0" smtClean="0">
                <a:latin typeface="Adobe Caslon Pro Bold" pitchFamily="18" charset="0"/>
              </a:rPr>
              <a:t> , </a:t>
            </a:r>
            <a:r>
              <a:rPr lang="en-US" sz="2800" dirty="0" err="1" smtClean="0">
                <a:latin typeface="Adobe Caslon Pro Bold" pitchFamily="18" charset="0"/>
              </a:rPr>
              <a:t>keamanan</a:t>
            </a:r>
            <a:r>
              <a:rPr lang="en-US" sz="2800" dirty="0" smtClean="0">
                <a:latin typeface="Adobe Caslon Pro Bold" pitchFamily="18" charset="0"/>
              </a:rPr>
              <a:t> , </a:t>
            </a:r>
            <a:r>
              <a:rPr lang="en-US" sz="2800" dirty="0" err="1" smtClean="0">
                <a:latin typeface="Adobe Caslon Pro Bold" pitchFamily="18" charset="0"/>
              </a:rPr>
              <a:t>hobi</a:t>
            </a:r>
            <a:r>
              <a:rPr lang="en-US" sz="2800" dirty="0" smtClean="0">
                <a:latin typeface="Adobe Caslon Pro Bold" pitchFamily="18" charset="0"/>
              </a:rPr>
              <a:t>, </a:t>
            </a:r>
            <a:r>
              <a:rPr lang="en-US" sz="2800" dirty="0" err="1" smtClean="0">
                <a:latin typeface="Adobe Caslon Pro Bold" pitchFamily="18" charset="0"/>
              </a:rPr>
              <a:t>masakan</a:t>
            </a:r>
            <a:r>
              <a:rPr lang="en-US" sz="2800" dirty="0" smtClean="0">
                <a:latin typeface="Adobe Caslon Pro Bold" pitchFamily="18" charset="0"/>
              </a:rPr>
              <a:t>, </a:t>
            </a:r>
            <a:r>
              <a:rPr lang="en-US" sz="2800" dirty="0" err="1" smtClean="0">
                <a:latin typeface="Adobe Caslon Pro Bold" pitchFamily="18" charset="0"/>
              </a:rPr>
              <a:t>olahraga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hal</a:t>
            </a:r>
            <a:r>
              <a:rPr lang="en-US" sz="2800" dirty="0" smtClean="0">
                <a:latin typeface="Adobe Caslon Pro Bold" pitchFamily="18" charset="0"/>
              </a:rPr>
              <a:t> – </a:t>
            </a:r>
            <a:r>
              <a:rPr lang="en-US" sz="2800" dirty="0" err="1" smtClean="0">
                <a:latin typeface="Adobe Caslon Pro Bold" pitchFamily="18" charset="0"/>
              </a:rPr>
              <a:t>hal</a:t>
            </a:r>
            <a:r>
              <a:rPr lang="en-US" sz="2800" dirty="0" smtClean="0">
                <a:latin typeface="Adobe Caslon Pro Bold" pitchFamily="18" charset="0"/>
              </a:rPr>
              <a:t> yang </a:t>
            </a:r>
            <a:r>
              <a:rPr lang="en-US" sz="2800" dirty="0" err="1" smtClean="0">
                <a:latin typeface="Adobe Caslon Pro Bold" pitchFamily="18" charset="0"/>
              </a:rPr>
              <a:t>menarik</a:t>
            </a:r>
            <a:r>
              <a:rPr lang="en-US" sz="2800" dirty="0" smtClean="0">
                <a:latin typeface="Adobe Caslon Pro Bold" pitchFamily="18" charset="0"/>
              </a:rPr>
              <a:t>  </a:t>
            </a:r>
            <a:r>
              <a:rPr lang="en-US" sz="2800" dirty="0" err="1" smtClean="0">
                <a:latin typeface="Adobe Caslon Pro Bold" pitchFamily="18" charset="0"/>
              </a:rPr>
              <a:t>lainnya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untuk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para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karyawan</a:t>
            </a:r>
            <a:r>
              <a:rPr lang="en-US" sz="2800" dirty="0" smtClean="0">
                <a:latin typeface="Adobe Caslon Pro Bold" pitchFamily="18" charset="0"/>
              </a:rPr>
              <a:t>.</a:t>
            </a:r>
            <a:endParaRPr lang="en-US" sz="28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6340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00200" y="304800"/>
            <a:ext cx="57912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dobe Caslon Pro Bold" pitchFamily="18" charset="0"/>
              </a:rPr>
              <a:t>Hubungan</a:t>
            </a:r>
            <a:r>
              <a:rPr lang="en-US" sz="3200" b="1" dirty="0" smtClean="0">
                <a:latin typeface="Adobe Caslon Pro Bold" pitchFamily="18" charset="0"/>
              </a:rPr>
              <a:t> </a:t>
            </a:r>
            <a:r>
              <a:rPr lang="en-US" sz="3200" b="1" dirty="0" err="1" smtClean="0">
                <a:latin typeface="Adobe Caslon Pro Bold" pitchFamily="18" charset="0"/>
              </a:rPr>
              <a:t>Pemegang</a:t>
            </a:r>
            <a:r>
              <a:rPr lang="en-US" sz="3200" b="1" dirty="0" smtClean="0">
                <a:latin typeface="Adobe Caslon Pro Bold" pitchFamily="18" charset="0"/>
              </a:rPr>
              <a:t> </a:t>
            </a:r>
            <a:r>
              <a:rPr lang="en-US" sz="3200" b="1" dirty="0" err="1" smtClean="0">
                <a:latin typeface="Adobe Caslon Pro Bold" pitchFamily="18" charset="0"/>
              </a:rPr>
              <a:t>Saham</a:t>
            </a:r>
            <a:endParaRPr lang="en-US" sz="3200" b="1" dirty="0">
              <a:latin typeface="Adobe Caslon Pro Bold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7200" y="1447800"/>
            <a:ext cx="8382000" cy="5181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Adobe Caslon Pro Bold" pitchFamily="18" charset="0"/>
              </a:rPr>
              <a:t>Tujuan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hubungan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pemegang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saham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adalah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untuk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membangkitkan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perhatian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pemilik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pada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perusahaan;menciptakan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suatu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pengertian</a:t>
            </a:r>
            <a:r>
              <a:rPr lang="en-US" sz="2800" dirty="0" smtClean="0">
                <a:latin typeface="Adobe Caslon Pro Bold" pitchFamily="18" charset="0"/>
              </a:rPr>
              <a:t> yang </a:t>
            </a:r>
            <a:r>
              <a:rPr lang="en-US" sz="2800" dirty="0" err="1" smtClean="0">
                <a:latin typeface="Adobe Caslon Pro Bold" pitchFamily="18" charset="0"/>
              </a:rPr>
              <a:t>lebih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baik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antara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perusahaan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para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pemilik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saham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dengan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komunitas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finansial</a:t>
            </a:r>
            <a:r>
              <a:rPr lang="en-US" sz="2800" dirty="0" smtClean="0">
                <a:latin typeface="Adobe Caslon Pro Bold" pitchFamily="18" charset="0"/>
              </a:rPr>
              <a:t> ; </a:t>
            </a:r>
            <a:r>
              <a:rPr lang="en-US" sz="2800" dirty="0" err="1" smtClean="0">
                <a:latin typeface="Adobe Caslon Pro Bold" pitchFamily="18" charset="0"/>
              </a:rPr>
              <a:t>membujuk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para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pemegang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saham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untuk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memakai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menganjurkan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pembelian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produk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perusahaan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mengurangi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pergantian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para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pemegang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saham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mempromosikan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pemilikan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saham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sebagai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suatu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inventasi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jangkan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panjang</a:t>
            </a:r>
            <a:r>
              <a:rPr lang="en-US" sz="2800" dirty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mengurangi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kritik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pemegang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saham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oposisi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terhadap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manajemen</a:t>
            </a:r>
            <a:r>
              <a:rPr lang="en-US" sz="2800" dirty="0" smtClean="0">
                <a:latin typeface="Adobe Caslon Pro Bold" pitchFamily="18" charset="0"/>
              </a:rPr>
              <a:t>.</a:t>
            </a:r>
            <a:endParaRPr lang="en-US" sz="28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16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81000"/>
            <a:ext cx="8382000" cy="6248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Adobe Caslon Pro Bold" pitchFamily="18" charset="0"/>
              </a:rPr>
              <a:t>Memantapkan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pasaran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untuk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jaminan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perusahaan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meningkatkan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prestise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atau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gengsi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sebuah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perusahaan</a:t>
            </a:r>
            <a:r>
              <a:rPr lang="en-US" sz="2800" dirty="0" smtClean="0">
                <a:latin typeface="Adobe Caslon Pro Bold" pitchFamily="18" charset="0"/>
              </a:rPr>
              <a:t> di </a:t>
            </a:r>
            <a:r>
              <a:rPr lang="en-US" sz="2800" dirty="0" err="1" smtClean="0">
                <a:latin typeface="Adobe Caslon Pro Bold" pitchFamily="18" charset="0"/>
              </a:rPr>
              <a:t>antara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para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pemilik</a:t>
            </a:r>
            <a:r>
              <a:rPr lang="en-US" sz="2800" dirty="0" smtClean="0">
                <a:latin typeface="Adobe Caslon Pro Bold" pitchFamily="18" charset="0"/>
              </a:rPr>
              <a:t>; </a:t>
            </a:r>
            <a:r>
              <a:rPr lang="en-US" sz="2800" dirty="0" err="1" smtClean="0">
                <a:latin typeface="Adobe Caslon Pro Bold" pitchFamily="18" charset="0"/>
              </a:rPr>
              <a:t>mendapatkan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kesetiaan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para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pemegang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saham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untuk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menjamin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pengedalian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operasi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oleh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manajemen</a:t>
            </a:r>
            <a:r>
              <a:rPr lang="en-US" sz="2800" dirty="0" smtClean="0">
                <a:latin typeface="Adobe Caslon Pro Bold" pitchFamily="18" charset="0"/>
              </a:rPr>
              <a:t>; </a:t>
            </a:r>
            <a:r>
              <a:rPr lang="en-US" sz="2800" dirty="0" err="1" smtClean="0">
                <a:latin typeface="Adobe Caslon Pro Bold" pitchFamily="18" charset="0"/>
              </a:rPr>
              <a:t>memperoleh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dukungan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para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pemegang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saham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sebagai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suatu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sumber</a:t>
            </a:r>
            <a:r>
              <a:rPr lang="en-US" sz="2800" dirty="0" smtClean="0">
                <a:latin typeface="Adobe Caslon Pro Bold" pitchFamily="18" charset="0"/>
              </a:rPr>
              <a:t> modal </a:t>
            </a:r>
            <a:r>
              <a:rPr lang="en-US" sz="2800" dirty="0" err="1" smtClean="0">
                <a:latin typeface="Adobe Caslon Pro Bold" pitchFamily="18" charset="0"/>
              </a:rPr>
              <a:t>baru;menciptakan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minat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para</a:t>
            </a:r>
            <a:r>
              <a:rPr lang="en-US" sz="2800" dirty="0" smtClean="0">
                <a:latin typeface="Adobe Caslon Pro Bold" pitchFamily="18" charset="0"/>
              </a:rPr>
              <a:t> investor </a:t>
            </a:r>
            <a:r>
              <a:rPr lang="en-US" sz="2800" dirty="0" err="1" smtClean="0">
                <a:latin typeface="Adobe Caslon Pro Bold" pitchFamily="18" charset="0"/>
              </a:rPr>
              <a:t>baru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meningkatkan</a:t>
            </a:r>
            <a:r>
              <a:rPr lang="en-US" sz="2800" dirty="0" smtClean="0">
                <a:latin typeface="Adobe Caslon Pro Bold" pitchFamily="18" charset="0"/>
              </a:rPr>
              <a:t> modal </a:t>
            </a:r>
            <a:r>
              <a:rPr lang="en-US" sz="2800" dirty="0" err="1" smtClean="0">
                <a:latin typeface="Adobe Caslon Pro Bold" pitchFamily="18" charset="0"/>
              </a:rPr>
              <a:t>tambahan</a:t>
            </a:r>
            <a:r>
              <a:rPr lang="en-US" sz="2800" dirty="0" smtClean="0">
                <a:latin typeface="Adobe Caslon Pro Bold" pitchFamily="18" charset="0"/>
              </a:rPr>
              <a:t> ; </a:t>
            </a:r>
            <a:r>
              <a:rPr lang="en-US" sz="2800" dirty="0" err="1" smtClean="0">
                <a:latin typeface="Adobe Caslon Pro Bold" pitchFamily="18" charset="0"/>
              </a:rPr>
              <a:t>mendapat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rekomendasi</a:t>
            </a:r>
            <a:r>
              <a:rPr lang="en-US" sz="2800" dirty="0" smtClean="0">
                <a:latin typeface="Adobe Caslon Pro Bold" pitchFamily="18" charset="0"/>
              </a:rPr>
              <a:t> yang </a:t>
            </a:r>
            <a:r>
              <a:rPr lang="en-US" sz="2800" dirty="0" err="1" smtClean="0">
                <a:latin typeface="Adobe Caslon Pro Bold" pitchFamily="18" charset="0"/>
              </a:rPr>
              <a:t>baik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dengan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jaminan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perusahaan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dari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para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penasihat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investasi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analis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jaminan</a:t>
            </a:r>
            <a:r>
              <a:rPr lang="en-US" sz="2800" dirty="0" smtClean="0">
                <a:latin typeface="Adobe Caslon Pro Bold" pitchFamily="18" charset="0"/>
              </a:rPr>
              <a:t>; </a:t>
            </a:r>
            <a:r>
              <a:rPr lang="en-US" sz="2800" dirty="0" err="1" smtClean="0">
                <a:latin typeface="Adobe Caslon Pro Bold" pitchFamily="18" charset="0"/>
              </a:rPr>
              <a:t>dan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mendapat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dukungan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pemegang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saham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untuk</a:t>
            </a:r>
            <a:r>
              <a:rPr lang="en-US" sz="2800" dirty="0" smtClean="0">
                <a:latin typeface="Adobe Caslon Pro Bold" pitchFamily="18" charset="0"/>
              </a:rPr>
              <a:t> </a:t>
            </a:r>
            <a:r>
              <a:rPr lang="en-US" sz="2800" dirty="0" err="1" smtClean="0">
                <a:latin typeface="Adobe Caslon Pro Bold" pitchFamily="18" charset="0"/>
              </a:rPr>
              <a:t>proyek</a:t>
            </a:r>
            <a:r>
              <a:rPr lang="en-US" sz="2800" dirty="0" smtClean="0">
                <a:latin typeface="Adobe Caslon Pro Bold" pitchFamily="18" charset="0"/>
              </a:rPr>
              <a:t> – </a:t>
            </a:r>
            <a:r>
              <a:rPr lang="en-US" sz="2800" dirty="0" err="1" smtClean="0">
                <a:latin typeface="Adobe Caslon Pro Bold" pitchFamily="18" charset="0"/>
              </a:rPr>
              <a:t>proyek</a:t>
            </a:r>
            <a:r>
              <a:rPr lang="en-US" sz="2800" dirty="0" smtClean="0">
                <a:latin typeface="Adobe Caslon Pro Bold" pitchFamily="18" charset="0"/>
              </a:rPr>
              <a:t> PR (Moore, 2004;365) </a:t>
            </a:r>
            <a:endParaRPr lang="en-US" sz="28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2208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457200"/>
            <a:ext cx="8305800" cy="5943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600" dirty="0" smtClean="0">
              <a:latin typeface="Adobe Caslon Pro Bold" pitchFamily="18" charset="0"/>
            </a:endParaRPr>
          </a:p>
          <a:p>
            <a:endParaRPr lang="en-US" sz="2600" dirty="0">
              <a:latin typeface="Adobe Caslon Pro Bold" pitchFamily="18" charset="0"/>
            </a:endParaRPr>
          </a:p>
          <a:p>
            <a:r>
              <a:rPr lang="en-US" sz="2600" dirty="0" err="1" smtClean="0">
                <a:latin typeface="Adobe Caslon Pro Bold" pitchFamily="18" charset="0"/>
              </a:rPr>
              <a:t>Laporan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tahunan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meliputi</a:t>
            </a:r>
            <a:r>
              <a:rPr lang="en-US" sz="2600" dirty="0" smtClean="0">
                <a:latin typeface="Adobe Caslon Pro Bold" pitchFamily="18" charset="0"/>
              </a:rPr>
              <a:t>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 err="1" smtClean="0">
                <a:latin typeface="Adobe Caslon Pro Bold" pitchFamily="18" charset="0"/>
              </a:rPr>
              <a:t>Informasi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finasial</a:t>
            </a:r>
            <a:r>
              <a:rPr lang="en-US" sz="2600" dirty="0">
                <a:latin typeface="Adobe Caslon Pro Bold" pitchFamily="18" charset="0"/>
              </a:rPr>
              <a:t> </a:t>
            </a:r>
            <a:r>
              <a:rPr lang="en-US" sz="2600" dirty="0" smtClean="0">
                <a:latin typeface="Adobe Caslon Pro Bold" pitchFamily="18" charset="0"/>
              </a:rPr>
              <a:t>(</a:t>
            </a:r>
            <a:r>
              <a:rPr lang="en-US" sz="2600" dirty="0" err="1" smtClean="0">
                <a:latin typeface="Adobe Caslon Pro Bold" pitchFamily="18" charset="0"/>
              </a:rPr>
              <a:t>Laporan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Keuangan</a:t>
            </a:r>
            <a:r>
              <a:rPr lang="en-US" sz="2600" dirty="0" smtClean="0">
                <a:latin typeface="Adobe Caslon Pro Bold" pitchFamily="18" charset="0"/>
              </a:rPr>
              <a:t> 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 err="1" smtClean="0">
                <a:latin typeface="Adobe Caslon Pro Bold" pitchFamily="18" charset="0"/>
              </a:rPr>
              <a:t>Informasi</a:t>
            </a:r>
            <a:r>
              <a:rPr lang="en-US" sz="2600" dirty="0" smtClean="0">
                <a:latin typeface="Adobe Caslon Pro Bold" pitchFamily="18" charset="0"/>
              </a:rPr>
              <a:t>  </a:t>
            </a:r>
            <a:r>
              <a:rPr lang="en-US" sz="2600" dirty="0" err="1" smtClean="0">
                <a:latin typeface="Adobe Caslon Pro Bold" pitchFamily="18" charset="0"/>
              </a:rPr>
              <a:t>produksi</a:t>
            </a:r>
            <a:r>
              <a:rPr lang="en-US" sz="2600" dirty="0" smtClean="0">
                <a:latin typeface="Adobe Caslon Pro Bold" pitchFamily="18" charset="0"/>
              </a:rPr>
              <a:t> ( </a:t>
            </a:r>
            <a:r>
              <a:rPr lang="en-US" sz="2600" dirty="0" err="1" smtClean="0">
                <a:latin typeface="Adobe Caslon Pro Bold" pitchFamily="18" charset="0"/>
              </a:rPr>
              <a:t>Investaris</a:t>
            </a:r>
            <a:r>
              <a:rPr lang="en-US" sz="2600" dirty="0" smtClean="0">
                <a:latin typeface="Adobe Caslon Pro Bold" pitchFamily="18" charset="0"/>
              </a:rPr>
              <a:t>, </a:t>
            </a:r>
            <a:r>
              <a:rPr lang="en-US" sz="2600" dirty="0" err="1" smtClean="0">
                <a:latin typeface="Adobe Caslon Pro Bold" pitchFamily="18" charset="0"/>
              </a:rPr>
              <a:t>peralatan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produksi</a:t>
            </a:r>
            <a:r>
              <a:rPr lang="en-US" sz="2600" dirty="0" smtClean="0">
                <a:latin typeface="Adobe Caslon Pro Bold" pitchFamily="18" charset="0"/>
              </a:rPr>
              <a:t> , </a:t>
            </a:r>
            <a:r>
              <a:rPr lang="en-US" sz="2600" dirty="0" err="1" smtClean="0">
                <a:latin typeface="Adobe Caslon Pro Bold" pitchFamily="18" charset="0"/>
              </a:rPr>
              <a:t>bahan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mentah</a:t>
            </a:r>
            <a:r>
              <a:rPr lang="en-US" sz="2600" dirty="0" smtClean="0">
                <a:latin typeface="Adobe Caslon Pro Bold" pitchFamily="18" charset="0"/>
              </a:rPr>
              <a:t>, </a:t>
            </a:r>
            <a:r>
              <a:rPr lang="en-US" sz="2600" dirty="0" err="1" smtClean="0">
                <a:latin typeface="Adobe Caslon Pro Bold" pitchFamily="18" charset="0"/>
              </a:rPr>
              <a:t>dan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lainnya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 err="1" smtClean="0">
                <a:latin typeface="Adobe Caslon Pro Bold" pitchFamily="18" charset="0"/>
              </a:rPr>
              <a:t>Informasi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Pemasaran</a:t>
            </a:r>
            <a:r>
              <a:rPr lang="en-US" sz="2600" dirty="0" smtClean="0">
                <a:latin typeface="Adobe Caslon Pro Bold" pitchFamily="18" charset="0"/>
              </a:rPr>
              <a:t> ( volume </a:t>
            </a:r>
            <a:r>
              <a:rPr lang="en-US" sz="2600" dirty="0" err="1" smtClean="0">
                <a:latin typeface="Adobe Caslon Pro Bold" pitchFamily="18" charset="0"/>
              </a:rPr>
              <a:t>pemasaran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dan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penjualan</a:t>
            </a:r>
            <a:r>
              <a:rPr lang="en-US" sz="2600" dirty="0" smtClean="0">
                <a:latin typeface="Adobe Caslon Pro Bold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 err="1" smtClean="0">
                <a:latin typeface="Adobe Caslon Pro Bold" pitchFamily="18" charset="0"/>
              </a:rPr>
              <a:t>Informasi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personel</a:t>
            </a:r>
            <a:r>
              <a:rPr lang="en-US" sz="2600" dirty="0" smtClean="0">
                <a:latin typeface="Adobe Caslon Pro Bold" pitchFamily="18" charset="0"/>
              </a:rPr>
              <a:t> ( </a:t>
            </a:r>
            <a:r>
              <a:rPr lang="en-US" sz="2600" dirty="0" err="1" smtClean="0">
                <a:latin typeface="Adobe Caslon Pro Bold" pitchFamily="18" charset="0"/>
              </a:rPr>
              <a:t>Direktur,manajemen</a:t>
            </a:r>
            <a:r>
              <a:rPr lang="en-US" sz="2600" dirty="0" smtClean="0">
                <a:latin typeface="Adobe Caslon Pro Bold" pitchFamily="18" charset="0"/>
              </a:rPr>
              <a:t>, </a:t>
            </a:r>
            <a:r>
              <a:rPr lang="en-US" sz="2600" dirty="0" err="1" smtClean="0">
                <a:latin typeface="Adobe Caslon Pro Bold" pitchFamily="18" charset="0"/>
              </a:rPr>
              <a:t>karyawan</a:t>
            </a:r>
            <a:r>
              <a:rPr lang="en-US" sz="2600" dirty="0" smtClean="0">
                <a:latin typeface="Adobe Caslon Pro Bold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 err="1" smtClean="0">
                <a:latin typeface="Adobe Caslon Pro Bold" pitchFamily="18" charset="0"/>
              </a:rPr>
              <a:t>Informasi</a:t>
            </a:r>
            <a:r>
              <a:rPr lang="en-US" sz="2600" dirty="0" smtClean="0">
                <a:latin typeface="Adobe Caslon Pro Bold" pitchFamily="18" charset="0"/>
              </a:rPr>
              <a:t>  </a:t>
            </a:r>
            <a:r>
              <a:rPr lang="en-US" sz="2600" dirty="0" err="1" smtClean="0">
                <a:latin typeface="Adobe Caslon Pro Bold" pitchFamily="18" charset="0"/>
              </a:rPr>
              <a:t>serba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aneka</a:t>
            </a:r>
            <a:r>
              <a:rPr lang="en-US" sz="2600" dirty="0" smtClean="0">
                <a:latin typeface="Adobe Caslon Pro Bold" pitchFamily="18" charset="0"/>
              </a:rPr>
              <a:t> ( </a:t>
            </a:r>
            <a:r>
              <a:rPr lang="en-US" sz="2600" dirty="0" err="1" smtClean="0">
                <a:latin typeface="Adobe Caslon Pro Bold" pitchFamily="18" charset="0"/>
              </a:rPr>
              <a:t>hubungan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pemerintah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masa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depan,inflasi</a:t>
            </a:r>
            <a:r>
              <a:rPr lang="en-US" sz="2600" dirty="0" smtClean="0">
                <a:latin typeface="Adobe Caslon Pro Bold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 err="1" smtClean="0">
                <a:latin typeface="Adobe Caslon Pro Bold" pitchFamily="18" charset="0"/>
              </a:rPr>
              <a:t>Segi</a:t>
            </a:r>
            <a:r>
              <a:rPr lang="en-US" sz="2600" dirty="0" smtClean="0">
                <a:latin typeface="Adobe Caslon Pro Bold" pitchFamily="18" charset="0"/>
              </a:rPr>
              <a:t> – </a:t>
            </a:r>
            <a:r>
              <a:rPr lang="en-US" sz="2600" dirty="0" err="1" smtClean="0">
                <a:latin typeface="Adobe Caslon Pro Bold" pitchFamily="18" charset="0"/>
              </a:rPr>
              <a:t>segi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fisik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laporan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tahunan</a:t>
            </a:r>
            <a:r>
              <a:rPr lang="en-US" sz="2600" dirty="0" smtClean="0">
                <a:latin typeface="Adobe Caslon Pro Bold" pitchFamily="18" charset="0"/>
              </a:rPr>
              <a:t>; </a:t>
            </a:r>
            <a:r>
              <a:rPr lang="en-US" sz="2600" dirty="0" err="1" smtClean="0">
                <a:latin typeface="Adobe Caslon Pro Bold" pitchFamily="18" charset="0"/>
              </a:rPr>
              <a:t>ilustrsi</a:t>
            </a:r>
            <a:r>
              <a:rPr lang="en-US" sz="2600" dirty="0" smtClean="0">
                <a:latin typeface="Adobe Caslon Pro Bold" pitchFamily="18" charset="0"/>
              </a:rPr>
              <a:t> ;</a:t>
            </a:r>
            <a:r>
              <a:rPr lang="en-US" sz="2600" dirty="0" err="1" smtClean="0">
                <a:latin typeface="Adobe Caslon Pro Bold" pitchFamily="18" charset="0"/>
              </a:rPr>
              <a:t>distribusi</a:t>
            </a:r>
            <a:r>
              <a:rPr lang="en-US" sz="2600" dirty="0" smtClean="0">
                <a:latin typeface="Adobe Caslon Pro Bold" pitchFamily="18" charset="0"/>
              </a:rPr>
              <a:t> ,</a:t>
            </a:r>
            <a:r>
              <a:rPr lang="en-US" sz="2600" dirty="0" err="1" smtClean="0">
                <a:latin typeface="Adobe Caslon Pro Bold" pitchFamily="18" charset="0"/>
              </a:rPr>
              <a:t>laporan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tahunan</a:t>
            </a:r>
            <a:r>
              <a:rPr lang="en-US" sz="2600" dirty="0" smtClean="0">
                <a:latin typeface="Adobe Caslon Pro Bold" pitchFamily="18" charset="0"/>
              </a:rPr>
              <a:t> (</a:t>
            </a:r>
            <a:r>
              <a:rPr lang="en-US" sz="2600" dirty="0" err="1" smtClean="0">
                <a:latin typeface="Adobe Caslon Pro Bold" pitchFamily="18" charset="0"/>
              </a:rPr>
              <a:t>distribusikan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kepada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para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pemegang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saham</a:t>
            </a:r>
            <a:r>
              <a:rPr lang="en-US" sz="2600" dirty="0" smtClean="0">
                <a:latin typeface="Adobe Caslon Pro Bold" pitchFamily="18" charset="0"/>
              </a:rPr>
              <a:t> 15 </a:t>
            </a:r>
            <a:r>
              <a:rPr lang="en-US" sz="2600" dirty="0" err="1" smtClean="0">
                <a:latin typeface="Adobe Caslon Pro Bold" pitchFamily="18" charset="0"/>
              </a:rPr>
              <a:t>hari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sebelum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rapat</a:t>
            </a:r>
            <a:r>
              <a:rPr lang="en-US" sz="2600" dirty="0" smtClean="0">
                <a:latin typeface="Adobe Caslon Pro Bold" pitchFamily="18" charset="0"/>
              </a:rPr>
              <a:t> </a:t>
            </a:r>
            <a:r>
              <a:rPr lang="en-US" sz="2600" dirty="0" err="1" smtClean="0">
                <a:latin typeface="Adobe Caslon Pro Bold" pitchFamily="18" charset="0"/>
              </a:rPr>
              <a:t>tahunan</a:t>
            </a:r>
            <a:r>
              <a:rPr lang="en-US" sz="2600" dirty="0" smtClean="0">
                <a:latin typeface="Adobe Caslon Pro Bold" pitchFamily="18" charset="0"/>
              </a:rPr>
              <a:t>) (Moore, 2004 ; 375-376)</a:t>
            </a:r>
          </a:p>
          <a:p>
            <a:r>
              <a:rPr lang="en-US" sz="2400" dirty="0" smtClean="0">
                <a:latin typeface="Adobe Caslon Pro Bold" pitchFamily="18" charset="0"/>
              </a:rPr>
              <a:t> </a:t>
            </a:r>
          </a:p>
          <a:p>
            <a:endParaRPr lang="en-US" sz="24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768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2651" y="1905000"/>
            <a:ext cx="8229600" cy="2362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i="1" dirty="0" smtClean="0">
                <a:latin typeface="Adobe Caslon Pro Bold" pitchFamily="18" charset="0"/>
              </a:rPr>
              <a:t>External Relations </a:t>
            </a:r>
            <a:r>
              <a:rPr lang="en-US" sz="2800" b="1" dirty="0" smtClean="0">
                <a:latin typeface="Adobe Caslon Pro Bold" pitchFamily="18" charset="0"/>
              </a:rPr>
              <a:t>(</a:t>
            </a:r>
            <a:r>
              <a:rPr lang="en-US" sz="2800" b="1" dirty="0" err="1" smtClean="0">
                <a:latin typeface="Adobe Caslon Pro Bold" pitchFamily="18" charset="0"/>
              </a:rPr>
              <a:t>Hubungan</a:t>
            </a:r>
            <a:r>
              <a:rPr lang="en-US" sz="2800" b="1" dirty="0" smtClean="0">
                <a:latin typeface="Adobe Caslon Pro Bold" pitchFamily="18" charset="0"/>
              </a:rPr>
              <a:t> </a:t>
            </a:r>
            <a:r>
              <a:rPr lang="en-US" sz="2800" b="1" dirty="0" err="1" smtClean="0">
                <a:latin typeface="Adobe Caslon Pro Bold" pitchFamily="18" charset="0"/>
              </a:rPr>
              <a:t>Ekternal</a:t>
            </a:r>
            <a:r>
              <a:rPr lang="en-US" sz="2800" b="1" dirty="0" smtClean="0">
                <a:latin typeface="Adobe Caslon Pro Bold" pitchFamily="18" charset="0"/>
              </a:rPr>
              <a:t> ) </a:t>
            </a:r>
            <a:r>
              <a:rPr lang="en-US" sz="2800" b="1" dirty="0" err="1" smtClean="0">
                <a:latin typeface="Adobe Caslon Pro Bold" pitchFamily="18" charset="0"/>
              </a:rPr>
              <a:t>adalah</a:t>
            </a:r>
            <a:r>
              <a:rPr lang="en-US" sz="2800" b="1" dirty="0" smtClean="0">
                <a:latin typeface="Adobe Caslon Pro Bold" pitchFamily="18" charset="0"/>
              </a:rPr>
              <a:t> </a:t>
            </a:r>
            <a:r>
              <a:rPr lang="en-US" sz="2800" b="1" dirty="0" err="1" smtClean="0">
                <a:latin typeface="Adobe Caslon Pro Bold" pitchFamily="18" charset="0"/>
              </a:rPr>
              <a:t>kegiatan</a:t>
            </a:r>
            <a:r>
              <a:rPr lang="en-US" sz="2800" b="1" dirty="0" smtClean="0">
                <a:latin typeface="Adobe Caslon Pro Bold" pitchFamily="18" charset="0"/>
              </a:rPr>
              <a:t> PR yang </a:t>
            </a:r>
            <a:r>
              <a:rPr lang="en-US" sz="2800" b="1" dirty="0" err="1" smtClean="0">
                <a:latin typeface="Adobe Caslon Pro Bold" pitchFamily="18" charset="0"/>
              </a:rPr>
              <a:t>melakukan</a:t>
            </a:r>
            <a:r>
              <a:rPr lang="en-US" sz="2800" b="1" dirty="0" smtClean="0">
                <a:latin typeface="Adobe Caslon Pro Bold" pitchFamily="18" charset="0"/>
              </a:rPr>
              <a:t> </a:t>
            </a:r>
            <a:r>
              <a:rPr lang="en-US" sz="2800" b="1" dirty="0" err="1" smtClean="0">
                <a:latin typeface="Adobe Caslon Pro Bold" pitchFamily="18" charset="0"/>
              </a:rPr>
              <a:t>hubungan</a:t>
            </a:r>
            <a:r>
              <a:rPr lang="en-US" sz="2800" b="1" dirty="0" smtClean="0">
                <a:latin typeface="Adobe Caslon Pro Bold" pitchFamily="18" charset="0"/>
              </a:rPr>
              <a:t> </a:t>
            </a:r>
            <a:r>
              <a:rPr lang="en-US" sz="2800" b="1" dirty="0" err="1" smtClean="0">
                <a:latin typeface="Adobe Caslon Pro Bold" pitchFamily="18" charset="0"/>
              </a:rPr>
              <a:t>dengan</a:t>
            </a:r>
            <a:r>
              <a:rPr lang="en-US" sz="2800" b="1" dirty="0" smtClean="0">
                <a:latin typeface="Adobe Caslon Pro Bold" pitchFamily="18" charset="0"/>
              </a:rPr>
              <a:t> </a:t>
            </a:r>
            <a:r>
              <a:rPr lang="en-US" sz="2800" b="1" dirty="0" err="1" smtClean="0">
                <a:latin typeface="Adobe Caslon Pro Bold" pitchFamily="18" charset="0"/>
              </a:rPr>
              <a:t>publik</a:t>
            </a:r>
            <a:r>
              <a:rPr lang="en-US" sz="2800" b="1" dirty="0" smtClean="0">
                <a:latin typeface="Adobe Caslon Pro Bold" pitchFamily="18" charset="0"/>
              </a:rPr>
              <a:t> </a:t>
            </a:r>
            <a:r>
              <a:rPr lang="en-US" sz="2800" b="1" dirty="0" err="1" smtClean="0">
                <a:latin typeface="Adobe Caslon Pro Bold" pitchFamily="18" charset="0"/>
              </a:rPr>
              <a:t>ekternal</a:t>
            </a:r>
            <a:r>
              <a:rPr lang="en-US" sz="2800" b="1" dirty="0" smtClean="0">
                <a:latin typeface="Adobe Caslon Pro Bold" pitchFamily="18" charset="0"/>
              </a:rPr>
              <a:t> </a:t>
            </a:r>
            <a:r>
              <a:rPr lang="en-US" sz="2800" b="1" dirty="0" err="1" smtClean="0">
                <a:latin typeface="Adobe Caslon Pro Bold" pitchFamily="18" charset="0"/>
              </a:rPr>
              <a:t>sebuah</a:t>
            </a:r>
            <a:r>
              <a:rPr lang="en-US" sz="2800" b="1" dirty="0" smtClean="0">
                <a:latin typeface="Adobe Caslon Pro Bold" pitchFamily="18" charset="0"/>
              </a:rPr>
              <a:t> </a:t>
            </a:r>
            <a:r>
              <a:rPr lang="en-US" sz="2800" b="1" dirty="0" err="1" smtClean="0">
                <a:latin typeface="Adobe Caslon Pro Bold" pitchFamily="18" charset="0"/>
              </a:rPr>
              <a:t>organisasi</a:t>
            </a:r>
            <a:r>
              <a:rPr lang="en-US" sz="2800" b="1" dirty="0" smtClean="0">
                <a:latin typeface="Adobe Caslon Pro Bold" pitchFamily="18" charset="0"/>
              </a:rPr>
              <a:t> </a:t>
            </a:r>
            <a:r>
              <a:rPr lang="en-US" sz="2800" b="1" dirty="0" err="1" smtClean="0">
                <a:latin typeface="Adobe Caslon Pro Bold" pitchFamily="18" charset="0"/>
              </a:rPr>
              <a:t>atau</a:t>
            </a:r>
            <a:r>
              <a:rPr lang="en-US" sz="2800" b="1" dirty="0" smtClean="0">
                <a:latin typeface="Adobe Caslon Pro Bold" pitchFamily="18" charset="0"/>
              </a:rPr>
              <a:t> </a:t>
            </a:r>
            <a:r>
              <a:rPr lang="en-US" sz="2800" b="1" dirty="0" err="1" smtClean="0">
                <a:latin typeface="Adobe Caslon Pro Bold" pitchFamily="18" charset="0"/>
              </a:rPr>
              <a:t>perusahaan</a:t>
            </a:r>
            <a:r>
              <a:rPr lang="en-US" sz="2800" b="1" dirty="0" smtClean="0">
                <a:latin typeface="Adobe Caslon Pro Bold" pitchFamily="18" charset="0"/>
              </a:rPr>
              <a:t>, </a:t>
            </a:r>
            <a:r>
              <a:rPr lang="en-US" sz="2800" b="1" dirty="0" err="1" smtClean="0">
                <a:latin typeface="Adobe Caslon Pro Bold" pitchFamily="18" charset="0"/>
              </a:rPr>
              <a:t>seperti</a:t>
            </a:r>
            <a:r>
              <a:rPr lang="en-US" sz="2800" b="1" dirty="0" smtClean="0">
                <a:latin typeface="Adobe Caslon Pro Bold" pitchFamily="18" charset="0"/>
              </a:rPr>
              <a:t> </a:t>
            </a:r>
            <a:r>
              <a:rPr lang="en-US" sz="2800" b="1" dirty="0" err="1" smtClean="0">
                <a:latin typeface="Adobe Caslon Pro Bold" pitchFamily="18" charset="0"/>
              </a:rPr>
              <a:t>pers</a:t>
            </a:r>
            <a:r>
              <a:rPr lang="en-US" sz="2800" b="1" dirty="0" smtClean="0">
                <a:latin typeface="Adobe Caslon Pro Bold" pitchFamily="18" charset="0"/>
              </a:rPr>
              <a:t>, </a:t>
            </a:r>
            <a:r>
              <a:rPr lang="en-US" sz="2800" b="1" dirty="0" err="1" smtClean="0">
                <a:latin typeface="Adobe Caslon Pro Bold" pitchFamily="18" charset="0"/>
              </a:rPr>
              <a:t>komunitas</a:t>
            </a:r>
            <a:r>
              <a:rPr lang="en-US" sz="2800" b="1" dirty="0" smtClean="0">
                <a:latin typeface="Adobe Caslon Pro Bold" pitchFamily="18" charset="0"/>
              </a:rPr>
              <a:t>, </a:t>
            </a:r>
            <a:r>
              <a:rPr lang="en-US" sz="2800" b="1" dirty="0" err="1" smtClean="0">
                <a:latin typeface="Adobe Caslon Pro Bold" pitchFamily="18" charset="0"/>
              </a:rPr>
              <a:t>pendidik</a:t>
            </a:r>
            <a:r>
              <a:rPr lang="en-US" sz="2800" b="1" dirty="0" smtClean="0">
                <a:latin typeface="Adobe Caslon Pro Bold" pitchFamily="18" charset="0"/>
              </a:rPr>
              <a:t> </a:t>
            </a:r>
            <a:r>
              <a:rPr lang="en-US" sz="2800" b="1" dirty="0" err="1" smtClean="0">
                <a:latin typeface="Adobe Caslon Pro Bold" pitchFamily="18" charset="0"/>
              </a:rPr>
              <a:t>dan</a:t>
            </a:r>
            <a:r>
              <a:rPr lang="en-US" sz="2800" b="1" dirty="0" smtClean="0">
                <a:latin typeface="Adobe Caslon Pro Bold" pitchFamily="18" charset="0"/>
              </a:rPr>
              <a:t> </a:t>
            </a:r>
            <a:r>
              <a:rPr lang="en-US" sz="2800" b="1" dirty="0" err="1" smtClean="0">
                <a:latin typeface="Adobe Caslon Pro Bold" pitchFamily="18" charset="0"/>
              </a:rPr>
              <a:t>para</a:t>
            </a:r>
            <a:r>
              <a:rPr lang="en-US" sz="2800" b="1" dirty="0" smtClean="0">
                <a:latin typeface="Adobe Caslon Pro Bold" pitchFamily="18" charset="0"/>
              </a:rPr>
              <a:t> </a:t>
            </a:r>
            <a:r>
              <a:rPr lang="en-US" sz="2800" b="1" dirty="0" err="1" smtClean="0">
                <a:latin typeface="Adobe Caslon Pro Bold" pitchFamily="18" charset="0"/>
              </a:rPr>
              <a:t>pemuka</a:t>
            </a:r>
            <a:r>
              <a:rPr lang="en-US" sz="2800" b="1" dirty="0" smtClean="0">
                <a:latin typeface="Adobe Caslon Pro Bold" pitchFamily="18" charset="0"/>
              </a:rPr>
              <a:t> </a:t>
            </a:r>
            <a:r>
              <a:rPr lang="en-US" sz="2800" b="1" dirty="0" err="1" smtClean="0">
                <a:latin typeface="Adobe Caslon Pro Bold" pitchFamily="18" charset="0"/>
              </a:rPr>
              <a:t>pendapat</a:t>
            </a:r>
            <a:r>
              <a:rPr lang="en-US" sz="2800" b="1" dirty="0" smtClean="0">
                <a:latin typeface="Adobe Caslon Pro Bold" pitchFamily="18" charset="0"/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2110" y="903595"/>
            <a:ext cx="5105400" cy="7494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Adobe Caslon Pro Bold" pitchFamily="18" charset="0"/>
              </a:rPr>
              <a:t>Hubungan</a:t>
            </a:r>
            <a:r>
              <a:rPr lang="en-US" sz="4000" dirty="0" smtClean="0">
                <a:latin typeface="Adobe Caslon Pro Bold" pitchFamily="18" charset="0"/>
              </a:rPr>
              <a:t> </a:t>
            </a:r>
            <a:r>
              <a:rPr lang="en-US" sz="4000" dirty="0" err="1" smtClean="0">
                <a:latin typeface="Adobe Caslon Pro Bold" pitchFamily="18" charset="0"/>
              </a:rPr>
              <a:t>Ekternal</a:t>
            </a:r>
            <a:r>
              <a:rPr lang="en-US" sz="4000" dirty="0" smtClean="0">
                <a:latin typeface="Adobe Caslon Pro Bold" pitchFamily="18" charset="0"/>
              </a:rPr>
              <a:t> </a:t>
            </a:r>
            <a:endParaRPr lang="en-US" sz="40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8416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828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HUBUNGAN INTERNAL DAN EKTERNAL PUBLIC RELATIONS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 hen</dc:creator>
  <cp:lastModifiedBy>Valued Acer Customer</cp:lastModifiedBy>
  <cp:revision>20</cp:revision>
  <dcterms:created xsi:type="dcterms:W3CDTF">2013-07-16T14:57:55Z</dcterms:created>
  <dcterms:modified xsi:type="dcterms:W3CDTF">2013-10-06T10:09:13Z</dcterms:modified>
</cp:coreProperties>
</file>