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7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5F40C-EFB1-4354-9713-EF489297CF7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79417-CF10-4F12-8DEA-1732C25A55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C1713-9862-4CAA-AA6E-C25863F161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91E3B-634C-47A5-AE11-B0D9967F42C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879DAF-8279-453A-9D3E-4E55F598EB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RUANG VEKTOR REAL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Notasi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2665413" y="2133600"/>
          <a:ext cx="3201987" cy="1441450"/>
        </p:xfrm>
        <a:graphic>
          <a:graphicData uri="http://schemas.openxmlformats.org/presentationml/2006/ole">
            <p:oleObj spid="_x0000_s1026" name="Equation" r:id="rId3" imgW="1574640" imgH="711000" progId="Equation.3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4724400" y="3630613"/>
          <a:ext cx="2971800" cy="720725"/>
        </p:xfrm>
        <a:graphic>
          <a:graphicData uri="http://schemas.openxmlformats.org/presentationml/2006/ole">
            <p:oleObj spid="_x0000_s1027" name="Equation" r:id="rId4" imgW="1358640" imgH="330120" progId="Equation.3">
              <p:embed/>
            </p:oleObj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33400" y="4572000"/>
            <a:ext cx="830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dirty="0" err="1">
                <a:latin typeface="Bookman Old Style" pitchFamily="18" charset="0"/>
              </a:rPr>
              <a:t>Vektor</a:t>
            </a:r>
            <a:r>
              <a:rPr lang="en-US" sz="2400" b="1" dirty="0">
                <a:latin typeface="Bookman Old Style" pitchFamily="18" charset="0"/>
              </a:rPr>
              <a:t> </a:t>
            </a:r>
            <a:r>
              <a:rPr lang="en-US" sz="2400" b="1" dirty="0" err="1">
                <a:latin typeface="Bookman Old Style" pitchFamily="18" charset="0"/>
              </a:rPr>
              <a:t>satuan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Vektor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dengan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panjang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atau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norm    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400" dirty="0">
                <a:latin typeface="Bookman Old Style" pitchFamily="18" charset="0"/>
                <a:sym typeface="Wingdings" pitchFamily="2" charset="2"/>
              </a:rPr>
              <a:t>                            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sama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dengan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Bookman Old Style" pitchFamily="18" charset="0"/>
                <a:sym typeface="Wingdings" pitchFamily="2" charset="2"/>
              </a:rPr>
              <a:t>satu</a:t>
            </a:r>
            <a:r>
              <a:rPr lang="en-US" sz="2400" dirty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Penjumlahan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376237" y="571023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381000" y="3943350"/>
            <a:ext cx="1371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685925" y="3867150"/>
            <a:ext cx="2657475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3048000" y="3876675"/>
            <a:ext cx="12954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376237" y="3886200"/>
            <a:ext cx="39624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33787" y="3771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2871787" y="5295900"/>
          <a:ext cx="423863" cy="371475"/>
        </p:xfrm>
        <a:graphic>
          <a:graphicData uri="http://schemas.openxmlformats.org/presentationml/2006/ole">
            <p:oleObj spid="_x0000_s2050" name="Equation" r:id="rId3" imgW="126780" imgH="215526" progId="Equation.3">
              <p:embed/>
            </p:oleObj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1225550" y="3695700"/>
          <a:ext cx="427037" cy="609600"/>
        </p:xfrm>
        <a:graphic>
          <a:graphicData uri="http://schemas.openxmlformats.org/presentationml/2006/ole">
            <p:oleObj spid="_x0000_s2051" name="Equation" r:id="rId4" imgW="114201" imgH="190335" progId="Equation.3">
              <p:embed/>
            </p:oleObj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/>
        </p:nvGraphicFramePr>
        <p:xfrm>
          <a:off x="2890837" y="3879850"/>
          <a:ext cx="990600" cy="396875"/>
        </p:xfrm>
        <a:graphic>
          <a:graphicData uri="http://schemas.openxmlformats.org/presentationml/2006/ole">
            <p:oleObj spid="_x0000_s2052" name="Equation" r:id="rId5" imgW="317225" imgH="152268" progId="Equation.3">
              <p:embed/>
            </p:oleObj>
          </a:graphicData>
        </a:graphic>
      </p:graphicFrame>
      <p:graphicFrame>
        <p:nvGraphicFramePr>
          <p:cNvPr id="13" name="Object 44"/>
          <p:cNvGraphicFramePr>
            <a:graphicFrameLocks noChangeAspect="1"/>
          </p:cNvGraphicFramePr>
          <p:nvPr/>
        </p:nvGraphicFramePr>
        <p:xfrm>
          <a:off x="2368550" y="2057400"/>
          <a:ext cx="274637" cy="485775"/>
        </p:xfrm>
        <a:graphic>
          <a:graphicData uri="http://schemas.openxmlformats.org/presentationml/2006/ole">
            <p:oleObj spid="_x0000_s2053" name="Equation" r:id="rId6" imgW="126780" imgH="215526" progId="Equation.3">
              <p:embed/>
            </p:oleObj>
          </a:graphicData>
        </a:graphic>
      </p:graphicFrame>
      <p:graphicFrame>
        <p:nvGraphicFramePr>
          <p:cNvPr id="14" name="Object 43"/>
          <p:cNvGraphicFramePr>
            <a:graphicFrameLocks noChangeAspect="1"/>
          </p:cNvGraphicFramePr>
          <p:nvPr/>
        </p:nvGraphicFramePr>
        <p:xfrm>
          <a:off x="3633787" y="2062163"/>
          <a:ext cx="238125" cy="457200"/>
        </p:xfrm>
        <a:graphic>
          <a:graphicData uri="http://schemas.openxmlformats.org/presentationml/2006/ole">
            <p:oleObj spid="_x0000_s2054" name="Equation" r:id="rId7" imgW="114151" imgH="215619" progId="Equation.3">
              <p:embed/>
            </p:oleObj>
          </a:graphicData>
        </a:graphic>
      </p:graphicFrame>
      <p:graphicFrame>
        <p:nvGraphicFramePr>
          <p:cNvPr id="15" name="Object 42"/>
          <p:cNvGraphicFramePr>
            <a:graphicFrameLocks noChangeAspect="1"/>
          </p:cNvGraphicFramePr>
          <p:nvPr/>
        </p:nvGraphicFramePr>
        <p:xfrm>
          <a:off x="2998787" y="2962275"/>
          <a:ext cx="787400" cy="514350"/>
        </p:xfrm>
        <a:graphic>
          <a:graphicData uri="http://schemas.openxmlformats.org/presentationml/2006/ole">
            <p:oleObj spid="_x0000_s2055" name="Equation" r:id="rId8" imgW="342603" imgH="215713" progId="Equation.3">
              <p:embed/>
            </p:oleObj>
          </a:graphicData>
        </a:graphic>
      </p:graphicFrame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814387" y="2090738"/>
            <a:ext cx="159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Misalkan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2638425" y="2090738"/>
            <a:ext cx="89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dan</a:t>
            </a:r>
            <a:r>
              <a:rPr lang="en-US" sz="1200" dirty="0"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3878262" y="2105025"/>
            <a:ext cx="358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 adalah vektor – vektor</a:t>
            </a:r>
            <a:endParaRPr lang="en-US" sz="2400">
              <a:latin typeface="Bookman Old Style" pitchFamily="18" charset="0"/>
            </a:endParaRPr>
          </a:p>
        </p:txBody>
      </p: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3862387" y="3038475"/>
            <a:ext cx="219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8" charset="0"/>
              </a:rPr>
              <a:t> 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didefinisikan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20" name="Rectangle 50"/>
          <p:cNvSpPr>
            <a:spLocks noChangeArrowheads="1"/>
          </p:cNvSpPr>
          <p:nvPr/>
        </p:nvSpPr>
        <p:spPr bwMode="auto">
          <a:xfrm>
            <a:off x="814387" y="2486025"/>
            <a:ext cx="598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yang   berada   di  ruang   yang sama, 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21" name="Rectangle 51"/>
          <p:cNvSpPr>
            <a:spLocks noChangeArrowheads="1"/>
          </p:cNvSpPr>
          <p:nvPr/>
        </p:nvSpPr>
        <p:spPr bwMode="auto">
          <a:xfrm>
            <a:off x="774700" y="2986088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maka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vektor</a:t>
            </a:r>
            <a:endParaRPr lang="en-US" sz="2400" dirty="0">
              <a:latin typeface="Bookman Old Style" pitchFamily="18" charset="0"/>
            </a:endParaRPr>
          </a:p>
        </p:txBody>
      </p:sp>
      <p:graphicFrame>
        <p:nvGraphicFramePr>
          <p:cNvPr id="25608" name="Object 26"/>
          <p:cNvGraphicFramePr>
            <a:graphicFrameLocks noChangeAspect="1"/>
          </p:cNvGraphicFramePr>
          <p:nvPr/>
        </p:nvGraphicFramePr>
        <p:xfrm>
          <a:off x="4800600" y="3352800"/>
          <a:ext cx="2124075" cy="1019175"/>
        </p:xfrm>
        <a:graphic>
          <a:graphicData uri="http://schemas.openxmlformats.org/presentationml/2006/ole">
            <p:oleObj spid="_x0000_s2056" name="Equation" r:id="rId9" imgW="1041120" imgH="482400" progId="Equation.3">
              <p:embed/>
            </p:oleObj>
          </a:graphicData>
        </a:graphic>
      </p:graphicFrame>
      <p:graphicFrame>
        <p:nvGraphicFramePr>
          <p:cNvPr id="25611" name="Object 26"/>
          <p:cNvGraphicFramePr>
            <a:graphicFrameLocks noChangeAspect="1"/>
          </p:cNvGraphicFramePr>
          <p:nvPr/>
        </p:nvGraphicFramePr>
        <p:xfrm>
          <a:off x="4751388" y="4491037"/>
          <a:ext cx="2124075" cy="1985963"/>
        </p:xfrm>
        <a:graphic>
          <a:graphicData uri="http://schemas.openxmlformats.org/presentationml/2006/ole">
            <p:oleObj spid="_x0000_s2057" name="Equation" r:id="rId10" imgW="10411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Perkalian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endParaRPr lang="en-US" sz="2800" dirty="0" smtClean="0"/>
          </a:p>
          <a:p>
            <a:pPr marL="685800" indent="-388938">
              <a:buFont typeface="+mj-lt"/>
              <a:buAutoNum type="arabicPeriod"/>
            </a:pPr>
            <a:r>
              <a:rPr lang="en-US" sz="2800" dirty="0" err="1" smtClean="0"/>
              <a:t>Perkalian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skalar</a:t>
            </a:r>
            <a:endParaRPr lang="en-US" sz="28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419600" y="3948112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981200" y="43291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V="1">
            <a:off x="5867400" y="5319712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V="1">
            <a:off x="5867400" y="4862512"/>
            <a:ext cx="22860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719512" y="5791200"/>
            <a:ext cx="2133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1981200" y="429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10" name="Object 21"/>
          <p:cNvGraphicFramePr>
            <a:graphicFrameLocks noChangeAspect="1"/>
          </p:cNvGraphicFramePr>
          <p:nvPr/>
        </p:nvGraphicFramePr>
        <p:xfrm>
          <a:off x="6478587" y="4938712"/>
          <a:ext cx="317500" cy="457200"/>
        </p:xfrm>
        <a:graphic>
          <a:graphicData uri="http://schemas.openxmlformats.org/presentationml/2006/ole">
            <p:oleObj spid="_x0000_s3074" name="Equation" r:id="rId3" imgW="126780" imgH="215526" progId="Equation.3">
              <p:embed/>
            </p:oleObj>
          </a:graphicData>
        </a:graphic>
      </p:graphicFrame>
      <p:graphicFrame>
        <p:nvGraphicFramePr>
          <p:cNvPr id="11" name="Object 23"/>
          <p:cNvGraphicFramePr>
            <a:graphicFrameLocks noChangeAspect="1"/>
          </p:cNvGraphicFramePr>
          <p:nvPr/>
        </p:nvGraphicFramePr>
        <p:xfrm>
          <a:off x="7380287" y="4252912"/>
          <a:ext cx="593725" cy="533400"/>
        </p:xfrm>
        <a:graphic>
          <a:graphicData uri="http://schemas.openxmlformats.org/presentationml/2006/ole">
            <p:oleObj spid="_x0000_s3075" name="Equation" r:id="rId4" imgW="203024" imgH="215713" progId="Equation.3">
              <p:embed/>
            </p:oleObj>
          </a:graphicData>
        </a:graphic>
      </p:graphicFrame>
      <p:graphicFrame>
        <p:nvGraphicFramePr>
          <p:cNvPr id="12" name="Object 24"/>
          <p:cNvGraphicFramePr>
            <a:graphicFrameLocks noChangeAspect="1"/>
          </p:cNvGraphicFramePr>
          <p:nvPr/>
        </p:nvGraphicFramePr>
        <p:xfrm>
          <a:off x="3470275" y="5929312"/>
          <a:ext cx="928687" cy="533400"/>
        </p:xfrm>
        <a:graphic>
          <a:graphicData uri="http://schemas.openxmlformats.org/presentationml/2006/ole">
            <p:oleObj spid="_x0000_s3076" name="Equation" r:id="rId5" imgW="317087" imgH="215619" progId="Equation.3">
              <p:embed/>
            </p:oleObj>
          </a:graphicData>
        </a:graphic>
      </p:graphicFrame>
      <p:graphicFrame>
        <p:nvGraphicFramePr>
          <p:cNvPr id="13" name="Object 30"/>
          <p:cNvGraphicFramePr>
            <a:graphicFrameLocks noChangeAspect="1"/>
          </p:cNvGraphicFramePr>
          <p:nvPr/>
        </p:nvGraphicFramePr>
        <p:xfrm>
          <a:off x="3255963" y="2500312"/>
          <a:ext cx="249237" cy="441325"/>
        </p:xfrm>
        <a:graphic>
          <a:graphicData uri="http://schemas.openxmlformats.org/presentationml/2006/ole">
            <p:oleObj spid="_x0000_s3077" name="Equation" r:id="rId6" imgW="126780" imgH="215526" progId="Equation.3">
              <p:embed/>
            </p:oleObj>
          </a:graphicData>
        </a:graphic>
      </p:graphicFrame>
      <p:graphicFrame>
        <p:nvGraphicFramePr>
          <p:cNvPr id="14" name="Object 29"/>
          <p:cNvGraphicFramePr>
            <a:graphicFrameLocks noChangeAspect="1"/>
          </p:cNvGraphicFramePr>
          <p:nvPr/>
        </p:nvGraphicFramePr>
        <p:xfrm>
          <a:off x="6249988" y="2424112"/>
          <a:ext cx="836612" cy="592138"/>
        </p:xfrm>
        <a:graphic>
          <a:graphicData uri="http://schemas.openxmlformats.org/presentationml/2006/ole">
            <p:oleObj spid="_x0000_s3078" name="Equation" r:id="rId7" imgW="355446" imgH="241195" progId="Equation.3">
              <p:embed/>
            </p:oleObj>
          </a:graphicData>
        </a:graphic>
      </p:graphicFrame>
      <p:graphicFrame>
        <p:nvGraphicFramePr>
          <p:cNvPr id="15" name="Object 28"/>
          <p:cNvGraphicFramePr>
            <a:graphicFrameLocks noChangeAspect="1"/>
          </p:cNvGraphicFramePr>
          <p:nvPr/>
        </p:nvGraphicFramePr>
        <p:xfrm>
          <a:off x="2986088" y="3600450"/>
          <a:ext cx="250825" cy="444500"/>
        </p:xfrm>
        <a:graphic>
          <a:graphicData uri="http://schemas.openxmlformats.org/presentationml/2006/ole">
            <p:oleObj spid="_x0000_s3079" name="Equation" r:id="rId8" imgW="126780" imgH="215526" progId="Equation.3">
              <p:embed/>
            </p:oleObj>
          </a:graphicData>
        </a:graphic>
      </p:graphicFrame>
      <p:graphicFrame>
        <p:nvGraphicFramePr>
          <p:cNvPr id="16" name="Object 27"/>
          <p:cNvGraphicFramePr>
            <a:graphicFrameLocks noChangeAspect="1"/>
          </p:cNvGraphicFramePr>
          <p:nvPr/>
        </p:nvGraphicFramePr>
        <p:xfrm>
          <a:off x="4800600" y="4148137"/>
          <a:ext cx="257175" cy="454025"/>
        </p:xfrm>
        <a:graphic>
          <a:graphicData uri="http://schemas.openxmlformats.org/presentationml/2006/ole">
            <p:oleObj spid="_x0000_s3080" name="Equation" r:id="rId9" imgW="126780" imgH="215526" progId="Equation.3">
              <p:embed/>
            </p:oleObj>
          </a:graphicData>
        </a:graphic>
      </p:graphicFrame>
      <p:graphicFrame>
        <p:nvGraphicFramePr>
          <p:cNvPr id="17" name="Object 26"/>
          <p:cNvGraphicFramePr>
            <a:graphicFrameLocks noChangeAspect="1"/>
          </p:cNvGraphicFramePr>
          <p:nvPr/>
        </p:nvGraphicFramePr>
        <p:xfrm>
          <a:off x="6273800" y="4481512"/>
          <a:ext cx="279400" cy="493713"/>
        </p:xfrm>
        <a:graphic>
          <a:graphicData uri="http://schemas.openxmlformats.org/presentationml/2006/ole">
            <p:oleObj spid="_x0000_s3081" name="Equation" r:id="rId10" imgW="126780" imgH="215526" progId="Equation.3">
              <p:embed/>
            </p:oleObj>
          </a:graphicData>
        </a:graphic>
      </p:graphicFrame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457200" y="2500312"/>
            <a:ext cx="265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Perkalian vektor</a:t>
            </a:r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3476625" y="2514600"/>
            <a:ext cx="277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2400">
                <a:latin typeface="Bookman Old Style" pitchFamily="18" charset="0"/>
                <a:cs typeface="Times New Roman" pitchFamily="18" charset="0"/>
              </a:rPr>
              <a:t> dengan skalar </a:t>
            </a:r>
            <a:r>
              <a:rPr lang="en-US" sz="2400" i="1"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,</a:t>
            </a:r>
            <a:endParaRPr lang="en-US" sz="2400">
              <a:latin typeface="Bookman Old Style" pitchFamily="18" charset="0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381000" y="3021012"/>
            <a:ext cx="8102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>
              <a:lnSpc>
                <a:spcPct val="135000"/>
              </a:lnSpc>
            </a:pPr>
            <a:r>
              <a:rPr lang="en-US" sz="2400">
                <a:cs typeface="Times New Roman" pitchFamily="18" charset="0"/>
              </a:rPr>
              <a:t> 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didefinisikan sebagai vektor yang panjangnya </a:t>
            </a:r>
            <a:r>
              <a:rPr lang="en-US" sz="2400" i="1"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en-US" sz="2400">
                <a:latin typeface="Bookman Old Style" pitchFamily="18" charset="0"/>
                <a:cs typeface="Times New Roman" pitchFamily="18" charset="0"/>
              </a:rPr>
              <a:t>  kali</a:t>
            </a:r>
          </a:p>
          <a:p>
            <a:pPr algn="just" eaLnBrk="1" hangingPunct="1">
              <a:lnSpc>
                <a:spcPct val="135000"/>
              </a:lnSpc>
            </a:pPr>
            <a:r>
              <a:rPr lang="en-US" sz="2400">
                <a:latin typeface="Bookman Old Style" pitchFamily="18" charset="0"/>
                <a:cs typeface="Times New Roman" pitchFamily="18" charset="0"/>
              </a:rPr>
              <a:t> panjang vektor      dengan arah </a:t>
            </a:r>
            <a:endParaRPr lang="en-US" sz="2400">
              <a:latin typeface="Bookman Old Style" pitchFamily="18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-457200" y="4038600"/>
            <a:ext cx="7618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1" hangingPunct="1"/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Jika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Bookman Old Style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&gt; 0 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searah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lvl="2" algn="just" eaLnBrk="1" hangingPunct="1">
              <a:buFont typeface="Symbol" pitchFamily="18" charset="2"/>
              <a:buNone/>
            </a:pPr>
            <a:r>
              <a:rPr lang="sv-SE" sz="2400" dirty="0">
                <a:latin typeface="Bookman Old Style" pitchFamily="18" charset="0"/>
              </a:rPr>
              <a:t>Jika </a:t>
            </a:r>
            <a:r>
              <a:rPr lang="sv-SE" sz="2400" i="1" dirty="0">
                <a:latin typeface="Bookman Old Style" pitchFamily="18" charset="0"/>
              </a:rPr>
              <a:t>k</a:t>
            </a:r>
            <a:r>
              <a:rPr lang="sv-SE" sz="2400" dirty="0">
                <a:latin typeface="Bookman Old Style" pitchFamily="18" charset="0"/>
              </a:rPr>
              <a:t> &lt; 0 </a:t>
            </a:r>
            <a:r>
              <a:rPr lang="en-US" sz="2400" dirty="0">
                <a:latin typeface="Bookman Old Style" pitchFamily="18" charset="0"/>
                <a:sym typeface="Wingdings" pitchFamily="2" charset="2"/>
              </a:rPr>
              <a:t></a:t>
            </a:r>
            <a:r>
              <a:rPr lang="sv-SE" sz="2400" dirty="0">
                <a:latin typeface="Bookman Old Style" pitchFamily="18" charset="0"/>
              </a:rPr>
              <a:t> berlawanan arah dengan </a:t>
            </a:r>
            <a:endParaRPr lang="en-US" sz="2400" dirty="0">
              <a:latin typeface="Bookman Old Style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1981200" y="573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71500" algn="l"/>
              </a:tabLst>
            </a:pPr>
            <a:endParaRPr lang="en-US"/>
          </a:p>
        </p:txBody>
      </p:sp>
      <p:graphicFrame>
        <p:nvGraphicFramePr>
          <p:cNvPr id="26634" name="Object 24"/>
          <p:cNvGraphicFramePr>
            <a:graphicFrameLocks noChangeAspect="1"/>
          </p:cNvGraphicFramePr>
          <p:nvPr/>
        </p:nvGraphicFramePr>
        <p:xfrm>
          <a:off x="152400" y="4899025"/>
          <a:ext cx="1660525" cy="1004888"/>
        </p:xfrm>
        <a:graphic>
          <a:graphicData uri="http://schemas.openxmlformats.org/presentationml/2006/ole">
            <p:oleObj spid="_x0000_s3082" name="Equation" r:id="rId11" imgW="799920" imgH="482400" progId="Equation.3">
              <p:embed/>
            </p:oleObj>
          </a:graphicData>
        </a:graphic>
      </p:graphicFrame>
      <p:graphicFrame>
        <p:nvGraphicFramePr>
          <p:cNvPr id="26636" name="Object 24"/>
          <p:cNvGraphicFramePr>
            <a:graphicFrameLocks noChangeAspect="1"/>
          </p:cNvGraphicFramePr>
          <p:nvPr/>
        </p:nvGraphicFramePr>
        <p:xfrm>
          <a:off x="1828800" y="4800600"/>
          <a:ext cx="1635125" cy="1957387"/>
        </p:xfrm>
        <a:graphic>
          <a:graphicData uri="http://schemas.openxmlformats.org/presentationml/2006/ole">
            <p:oleObj spid="_x0000_s3083" name="Equation" r:id="rId12" imgW="7873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8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447800" cy="533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Misalkan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49450" y="1603195"/>
          <a:ext cx="1479550" cy="530405"/>
        </p:xfrm>
        <a:graphic>
          <a:graphicData uri="http://schemas.openxmlformats.org/presentationml/2006/ole">
            <p:oleObj spid="_x0000_s4098" name="Equation" r:id="rId3" imgW="672840" imgH="2412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505200" y="1600200"/>
            <a:ext cx="7620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400" dirty="0" err="1" smtClean="0"/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4267200" y="1641475"/>
          <a:ext cx="1060450" cy="446088"/>
        </p:xfrm>
        <a:graphic>
          <a:graphicData uri="http://schemas.openxmlformats.org/presentationml/2006/ole">
            <p:oleObj spid="_x0000_s4099" name="Equation" r:id="rId4" imgW="482400" imgH="2030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057400"/>
            <a:ext cx="7543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400" i="1" noProof="0" dirty="0" smtClean="0"/>
              <a:t>V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dikatakan</a:t>
            </a:r>
            <a:r>
              <a:rPr lang="en-US" sz="2400" noProof="0" dirty="0" smtClean="0"/>
              <a:t> </a:t>
            </a:r>
            <a:r>
              <a:rPr lang="en-US" sz="2400" b="1" noProof="0" dirty="0" err="1" smtClean="0"/>
              <a:t>Ruang</a:t>
            </a:r>
            <a:r>
              <a:rPr lang="en-US" sz="2400" b="1" noProof="0" dirty="0" smtClean="0"/>
              <a:t> </a:t>
            </a:r>
            <a:r>
              <a:rPr lang="en-US" sz="2400" b="1" noProof="0" dirty="0" err="1" smtClean="0"/>
              <a:t>Vektor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jika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terpenuhi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aksioma</a:t>
            </a:r>
            <a:r>
              <a:rPr lang="en-US" sz="2400" noProof="0" dirty="0" smtClean="0"/>
              <a:t>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" y="2581486"/>
          <a:ext cx="2651760" cy="466514"/>
        </p:xfrm>
        <a:graphic>
          <a:graphicData uri="http://schemas.openxmlformats.org/presentationml/2006/ole">
            <p:oleObj spid="_x0000_s4100" name="Equation" r:id="rId5" imgW="1371600" imgH="2412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3712" y="3124200"/>
          <a:ext cx="1792288" cy="466725"/>
        </p:xfrm>
        <a:graphic>
          <a:graphicData uri="http://schemas.openxmlformats.org/presentationml/2006/ole">
            <p:oleObj spid="_x0000_s4101" name="Equation" r:id="rId6" imgW="927000" imgH="2412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533400" y="3657600"/>
          <a:ext cx="2970213" cy="466725"/>
        </p:xfrm>
        <a:graphic>
          <a:graphicData uri="http://schemas.openxmlformats.org/presentationml/2006/ole">
            <p:oleObj spid="_x0000_s4102" name="Equation" r:id="rId7" imgW="1536480" imgH="24120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533400" y="4257675"/>
          <a:ext cx="4222751" cy="466725"/>
        </p:xfrm>
        <a:graphic>
          <a:graphicData uri="http://schemas.openxmlformats.org/presentationml/2006/ole">
            <p:oleObj spid="_x0000_s4103" name="Equation" r:id="rId8" imgW="2184120" imgH="241200" progId="Equation.3">
              <p:embed/>
            </p:oleObj>
          </a:graphicData>
        </a:graphic>
      </p:graphicFrame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95313" y="4791075"/>
          <a:ext cx="3976687" cy="466725"/>
        </p:xfrm>
        <a:graphic>
          <a:graphicData uri="http://schemas.openxmlformats.org/presentationml/2006/ole">
            <p:oleObj spid="_x0000_s4104" name="Equation" r:id="rId9" imgW="2057400" imgH="241200" progId="Equation.3">
              <p:embed/>
            </p:oleObj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4826000" y="2667000"/>
          <a:ext cx="2946400" cy="466725"/>
        </p:xfrm>
        <a:graphic>
          <a:graphicData uri="http://schemas.openxmlformats.org/presentationml/2006/ole">
            <p:oleObj spid="_x0000_s4105" name="Equation" r:id="rId10" imgW="1523880" imgH="241200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4800600" y="3209925"/>
          <a:ext cx="1792288" cy="466725"/>
        </p:xfrm>
        <a:graphic>
          <a:graphicData uri="http://schemas.openxmlformats.org/presentationml/2006/ole">
            <p:oleObj spid="_x0000_s4106" name="Equation" r:id="rId11" imgW="927000" imgH="241200" progId="Equation.3">
              <p:embed/>
            </p:oleObj>
          </a:graphicData>
        </a:graphic>
      </p:graphicFrame>
      <p:graphicFrame>
        <p:nvGraphicFramePr>
          <p:cNvPr id="63506" name="Object 18"/>
          <p:cNvGraphicFramePr>
            <a:graphicFrameLocks noChangeAspect="1"/>
          </p:cNvGraphicFramePr>
          <p:nvPr/>
        </p:nvGraphicFramePr>
        <p:xfrm>
          <a:off x="4876800" y="3743325"/>
          <a:ext cx="2381250" cy="466725"/>
        </p:xfrm>
        <a:graphic>
          <a:graphicData uri="http://schemas.openxmlformats.org/presentationml/2006/ole">
            <p:oleObj spid="_x0000_s4107" name="Equation" r:id="rId12" imgW="1231560" imgH="241200" progId="Equation.3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4876800" y="4267200"/>
          <a:ext cx="2332037" cy="466725"/>
        </p:xfrm>
        <a:graphic>
          <a:graphicData uri="http://schemas.openxmlformats.org/presentationml/2006/ole">
            <p:oleObj spid="_x0000_s4108" name="Equation" r:id="rId13" imgW="1206360" imgH="241200" progId="Equation.3">
              <p:embed/>
            </p:oleObj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4800600" y="4800600"/>
          <a:ext cx="1203325" cy="466725"/>
        </p:xfrm>
        <a:graphic>
          <a:graphicData uri="http://schemas.openxmlformats.org/presentationml/2006/ole">
            <p:oleObj spid="_x0000_s4109" name="Equation" r:id="rId14" imgW="622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144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/>
              <a:t>Misal</a:t>
            </a:r>
            <a:r>
              <a:rPr lang="en-US" sz="2800" dirty="0" smtClean="0"/>
              <a:t> V=R</a:t>
            </a:r>
            <a:r>
              <a:rPr lang="en-US" sz="2800" baseline="30000" dirty="0" smtClean="0"/>
              <a:t>2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vektor-vektor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endParaRPr lang="en-US" sz="2800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44575" y="2455862"/>
          <a:ext cx="2689225" cy="1506538"/>
        </p:xfrm>
        <a:graphic>
          <a:graphicData uri="http://schemas.openxmlformats.org/presentationml/2006/ole">
            <p:oleObj spid="_x0000_s5122" name="Equation" r:id="rId3" imgW="1269720" imgH="711000" progId="Equation.3">
              <p:embed/>
            </p:oleObj>
          </a:graphicData>
        </a:graphic>
      </p:graphicFrame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572000" y="2514600"/>
          <a:ext cx="1639888" cy="1506538"/>
        </p:xfrm>
        <a:graphic>
          <a:graphicData uri="http://schemas.openxmlformats.org/presentationml/2006/ole">
            <p:oleObj spid="_x0000_s5123" name="Equation" r:id="rId4" imgW="774360" imgH="711000" progId="Equation.3">
              <p:embed/>
            </p:oleObj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191000"/>
            <a:ext cx="1447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836443" y="3952874"/>
          <a:ext cx="3878557" cy="1076326"/>
        </p:xfrm>
        <a:graphic>
          <a:graphicData uri="http://schemas.openxmlformats.org/presentationml/2006/ole">
            <p:oleObj spid="_x0000_s5124" name="Equation" r:id="rId5" imgW="1828800" imgH="50796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4953000"/>
            <a:ext cx="7467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800" dirty="0" smtClean="0"/>
              <a:t>d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penambahan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matriks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perkalian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2971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dan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SUBRUANG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7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syarat-syarat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895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a)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74538" y="2863850"/>
          <a:ext cx="1006662" cy="488950"/>
        </p:xfrm>
        <a:graphic>
          <a:graphicData uri="http://schemas.openxmlformats.org/presentationml/2006/ole">
            <p:oleObj spid="_x0000_s6146" name="Equation" r:id="rId4" imgW="44424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5000" y="291966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jika</a:t>
            </a:r>
            <a:endParaRPr lang="en-US" sz="2800" dirty="0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660650" y="2863850"/>
          <a:ext cx="833438" cy="488950"/>
        </p:xfrm>
        <a:graphic>
          <a:graphicData uri="http://schemas.openxmlformats.org/presentationml/2006/ole">
            <p:oleObj spid="_x0000_s6147" name="Equation" r:id="rId5" imgW="36828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0" y="28956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sebarang</a:t>
            </a:r>
            <a:r>
              <a:rPr lang="en-US" sz="2800" dirty="0" smtClean="0"/>
              <a:t> </a:t>
            </a:r>
            <a:r>
              <a:rPr lang="en-US" sz="2800" dirty="0" err="1" smtClean="0"/>
              <a:t>skalar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429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b)</a:t>
            </a:r>
            <a:endParaRPr lang="en-US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82663" y="3373438"/>
          <a:ext cx="1295400" cy="488950"/>
        </p:xfrm>
        <a:graphic>
          <a:graphicData uri="http://schemas.openxmlformats.org/presentationml/2006/ole">
            <p:oleObj spid="_x0000_s6148" name="Equation" r:id="rId6" imgW="57132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jika</a:t>
            </a:r>
            <a:endParaRPr lang="en-US" sz="28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946400" y="3344863"/>
          <a:ext cx="1092200" cy="546100"/>
        </p:xfrm>
        <a:graphic>
          <a:graphicData uri="http://schemas.openxmlformats.org/presentationml/2006/ole">
            <p:oleObj spid="_x0000_s6149" name="Equation" r:id="rId7" imgW="482400" imgH="241200" progId="Equation.3">
              <p:embed/>
            </p:oleObj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886200"/>
            <a:ext cx="7467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subruang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V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LATIHAN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Cek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subruang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</a:p>
          <a:p>
            <a:pPr marL="457200" indent="-457200">
              <a:buNone/>
            </a:pPr>
            <a:r>
              <a:rPr lang="en-US" sz="2800" dirty="0" smtClean="0"/>
              <a:t>	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78100" y="3765550"/>
          <a:ext cx="3517900" cy="958850"/>
        </p:xfrm>
        <a:graphic>
          <a:graphicData uri="http://schemas.openxmlformats.org/presentationml/2006/ole">
            <p:oleObj spid="_x0000_s7170" name="Equation" r:id="rId3" imgW="1866600" imgH="507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46225" y="2439987"/>
          <a:ext cx="1806575" cy="1370013"/>
        </p:xfrm>
        <a:graphic>
          <a:graphicData uri="http://schemas.openxmlformats.org/presentationml/2006/ole">
            <p:oleObj spid="_x0000_s7171" name="Equation" r:id="rId4" imgW="1002960" imgH="76176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5410200" y="4573587"/>
          <a:ext cx="2149475" cy="1370013"/>
        </p:xfrm>
        <a:graphic>
          <a:graphicData uri="http://schemas.openxmlformats.org/presentationml/2006/ole">
            <p:oleObj spid="_x0000_s7172" name="Equation" r:id="rId5" imgW="119376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 descr="kucing11.jpg"/>
          <p:cNvPicPr>
            <a:picLocks noChangeAspect="1"/>
          </p:cNvPicPr>
          <p:nvPr/>
        </p:nvPicPr>
        <p:blipFill>
          <a:blip r:embed="rId2" cstate="print"/>
          <a:srcRect l="16293" r="16293"/>
          <a:stretch>
            <a:fillRect/>
          </a:stretch>
        </p:blipFill>
        <p:spPr>
          <a:xfrm>
            <a:off x="4572000" y="0"/>
            <a:ext cx="4572000" cy="50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10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Ada</a:t>
            </a:r>
            <a:r>
              <a:rPr lang="en-US" sz="6600" dirty="0" smtClean="0"/>
              <a:t> </a:t>
            </a:r>
            <a:r>
              <a:rPr lang="en-US" sz="6600" dirty="0" err="1" smtClean="0"/>
              <a:t>Pertanyaan</a:t>
            </a:r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184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Equity</vt:lpstr>
      <vt:lpstr>Equation</vt:lpstr>
      <vt:lpstr>RUANG VEKTOR REAL</vt:lpstr>
      <vt:lpstr>Definisi</vt:lpstr>
      <vt:lpstr>Operasi vektor</vt:lpstr>
      <vt:lpstr>Operasi Vektor 2</vt:lpstr>
      <vt:lpstr>Ruang Vektor</vt:lpstr>
      <vt:lpstr>LATIHAN</vt:lpstr>
      <vt:lpstr>SUBRUANG</vt:lpstr>
      <vt:lpstr>LATIHAN</vt:lpstr>
      <vt:lpstr>Slide 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REAL</dc:title>
  <dc:creator>Valued Acer Customer</dc:creator>
  <cp:lastModifiedBy>Valued Acer Customer</cp:lastModifiedBy>
  <cp:revision>1</cp:revision>
  <dcterms:created xsi:type="dcterms:W3CDTF">2013-10-07T03:49:23Z</dcterms:created>
  <dcterms:modified xsi:type="dcterms:W3CDTF">2013-10-07T03:53:20Z</dcterms:modified>
</cp:coreProperties>
</file>