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8" r:id="rId2"/>
    <p:sldId id="290" r:id="rId3"/>
    <p:sldId id="270" r:id="rId4"/>
    <p:sldId id="280" r:id="rId5"/>
    <p:sldId id="294" r:id="rId6"/>
    <p:sldId id="291" r:id="rId7"/>
    <p:sldId id="292" r:id="rId8"/>
    <p:sldId id="295" r:id="rId9"/>
    <p:sldId id="293" r:id="rId10"/>
    <p:sldId id="281" r:id="rId11"/>
    <p:sldId id="296" r:id="rId12"/>
    <p:sldId id="283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9" r:id="rId25"/>
    <p:sldId id="310" r:id="rId26"/>
    <p:sldId id="308" r:id="rId27"/>
    <p:sldId id="312" r:id="rId28"/>
    <p:sldId id="313" r:id="rId29"/>
    <p:sldId id="265" r:id="rId30"/>
    <p:sldId id="31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68269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3200" b="1" dirty="0" smtClean="0">
                <a:latin typeface="Kozuka Gothic Pro H" pitchFamily="34" charset="-128"/>
                <a:ea typeface="Kozuka Gothic Pro H" pitchFamily="34" charset="-128"/>
              </a:rPr>
              <a:t>ANALISIS ALGORITMA</a:t>
            </a:r>
            <a:endParaRPr lang="en-US" sz="32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3922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56613"/>
            <a:ext cx="1219200" cy="1235456"/>
          </a:xfrm>
          <a:prstGeom prst="rect">
            <a:avLst/>
          </a:prstGeom>
          <a:noFill/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600200" y="3810000"/>
            <a:ext cx="5715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NOTASI ASIMTOTIK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86200" y="48400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2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667000" y="6172200"/>
            <a:ext cx="3733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Ken Kinanti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Purnamasari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Theta-notation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t(</a:t>
            </a:r>
            <a:r>
              <a:rPr lang="en-US" b="1" dirty="0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b="1" dirty="0" smtClean="0">
                <a:solidFill>
                  <a:srgbClr val="000000"/>
                </a:solidFill>
                <a:latin typeface="Symbol" pitchFamily="16" charset="2"/>
              </a:rPr>
              <a:t>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ymbol" pitchFamily="16" charset="2"/>
              </a:rPr>
              <a:t>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b="1" dirty="0" smtClean="0">
                <a:solidFill>
                  <a:srgbClr val="000000"/>
                </a:solidFill>
              </a:rPr>
              <a:t>g(n)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00" dirty="0" smtClean="0">
              <a:solidFill>
                <a:srgbClr val="000000"/>
              </a:solidFill>
            </a:endParaRP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</a:rPr>
              <a:t>jika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4400" b="1" dirty="0" smtClean="0">
                <a:solidFill>
                  <a:srgbClr val="000000"/>
                </a:solidFill>
                <a:cs typeface="Arial" charset="0"/>
              </a:rPr>
              <a:t>c</a:t>
            </a:r>
            <a:r>
              <a:rPr lang="en-US" sz="4400" b="1" baseline="-25000" dirty="0" smtClean="0">
                <a:solidFill>
                  <a:srgbClr val="000000"/>
                </a:solidFill>
                <a:cs typeface="Arial" charset="0"/>
              </a:rPr>
              <a:t>2</a:t>
            </a:r>
            <a:r>
              <a:rPr lang="en-US" sz="4400" b="1" dirty="0" smtClean="0">
                <a:solidFill>
                  <a:srgbClr val="000000"/>
                </a:solidFill>
                <a:cs typeface="Arial" charset="0"/>
              </a:rPr>
              <a:t>g(n)</a:t>
            </a:r>
            <a:r>
              <a:rPr lang="en-US" sz="4400" b="1" dirty="0" smtClean="0">
                <a:solidFill>
                  <a:srgbClr val="000000"/>
                </a:solidFill>
              </a:rPr>
              <a:t> </a:t>
            </a:r>
            <a:r>
              <a:rPr lang="en-US" sz="4400" b="1" dirty="0" smtClean="0">
                <a:solidFill>
                  <a:srgbClr val="000000"/>
                </a:solidFill>
                <a:cs typeface="Arial" charset="0"/>
              </a:rPr>
              <a:t>≤</a:t>
            </a:r>
            <a:r>
              <a:rPr lang="en-US" sz="4400" b="1" dirty="0" smtClean="0">
                <a:solidFill>
                  <a:srgbClr val="000000"/>
                </a:solidFill>
              </a:rPr>
              <a:t> t(n) </a:t>
            </a:r>
            <a:r>
              <a:rPr lang="en-US" sz="4400" b="1" dirty="0" smtClean="0">
                <a:solidFill>
                  <a:srgbClr val="000000"/>
                </a:solidFill>
                <a:cs typeface="Arial" charset="0"/>
              </a:rPr>
              <a:t>≤ c</a:t>
            </a:r>
            <a:r>
              <a:rPr lang="en-US" sz="4400" b="1" baseline="-25000" dirty="0" smtClean="0">
                <a:solidFill>
                  <a:srgbClr val="000000"/>
                </a:solidFill>
                <a:cs typeface="Arial" charset="0"/>
              </a:rPr>
              <a:t>1</a:t>
            </a:r>
            <a:r>
              <a:rPr lang="en-US" sz="4400" b="1" dirty="0" smtClean="0">
                <a:solidFill>
                  <a:srgbClr val="000000"/>
                </a:solidFill>
                <a:cs typeface="Arial" charset="0"/>
              </a:rPr>
              <a:t>g(n) 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b="1" dirty="0" smtClean="0">
              <a:solidFill>
                <a:srgbClr val="000000"/>
              </a:solidFill>
              <a:cs typeface="Arial" charset="0"/>
            </a:endParaRP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</a:rPr>
              <a:t>untuk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semua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n </a:t>
            </a:r>
            <a:r>
              <a:rPr lang="en-US" sz="2800" b="1" u="sng" dirty="0" smtClean="0">
                <a:solidFill>
                  <a:srgbClr val="000000"/>
                </a:solidFill>
              </a:rPr>
              <a:t>&gt;</a:t>
            </a:r>
            <a:r>
              <a:rPr lang="en-US" sz="2800" b="1" dirty="0" smtClean="0">
                <a:solidFill>
                  <a:srgbClr val="000000"/>
                </a:solidFill>
              </a:rPr>
              <a:t> n</a:t>
            </a:r>
            <a:r>
              <a:rPr lang="en-US" sz="2800" b="1" baseline="-25000" dirty="0" smtClean="0">
                <a:solidFill>
                  <a:srgbClr val="000000"/>
                </a:solidFill>
              </a:rPr>
              <a:t>0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dimana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konstanta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)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n</a:t>
            </a:r>
            <a:r>
              <a:rPr lang="en-US" sz="2400" b="1" baseline="-250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0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batas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n), 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nilainya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bebas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ditentukan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.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0" y="1752600"/>
            <a:ext cx="4267200" cy="6096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1676400" y="3352800"/>
            <a:ext cx="58674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Theta-notation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2" name="Group 4"/>
          <p:cNvGrpSpPr>
            <a:grpSpLocks/>
          </p:cNvGrpSpPr>
          <p:nvPr/>
        </p:nvGrpSpPr>
        <p:grpSpPr bwMode="auto">
          <a:xfrm>
            <a:off x="1401762" y="1600200"/>
            <a:ext cx="6599238" cy="4954588"/>
            <a:chOff x="834" y="1008"/>
            <a:chExt cx="4157" cy="3121"/>
          </a:xfrm>
        </p:grpSpPr>
        <p:graphicFrame>
          <p:nvGraphicFramePr>
            <p:cNvPr id="13" name="Object 5"/>
            <p:cNvGraphicFramePr>
              <a:graphicFrameLocks noChangeAspect="1"/>
            </p:cNvGraphicFramePr>
            <p:nvPr/>
          </p:nvGraphicFramePr>
          <p:xfrm>
            <a:off x="834" y="1008"/>
            <a:ext cx="4157" cy="3121"/>
          </p:xfrm>
          <a:graphic>
            <a:graphicData uri="http://schemas.openxmlformats.org/presentationml/2006/ole">
              <p:oleObj spid="_x0000_s38914" r:id="rId4" imgW="2160016" imgH="1621942" progId="">
                <p:embed/>
              </p:oleObj>
            </a:graphicData>
          </a:graphic>
        </p:graphicFrame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834" y="1008"/>
              <a:ext cx="4157" cy="312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533400" y="350838"/>
            <a:ext cx="8001000" cy="5897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 err="1">
                <a:solidFill>
                  <a:srgbClr val="000000"/>
                </a:solidFill>
              </a:rPr>
              <a:t>Contoh</a:t>
            </a:r>
            <a:r>
              <a:rPr lang="en-US" sz="4000" dirty="0">
                <a:solidFill>
                  <a:srgbClr val="000000"/>
                </a:solidFill>
              </a:rPr>
              <a:t>: </a:t>
            </a:r>
            <a:r>
              <a:rPr lang="en-US" sz="4000" dirty="0" smtClean="0">
                <a:solidFill>
                  <a:srgbClr val="000000"/>
                </a:solidFill>
              </a:rPr>
              <a:t>½n(n-1)</a:t>
            </a:r>
            <a:r>
              <a:rPr lang="en-US" sz="4000" baseline="30000" dirty="0" smtClean="0">
                <a:solidFill>
                  <a:srgbClr val="000000"/>
                </a:solidFill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Symbol" pitchFamily="16" charset="2"/>
              </a:rPr>
              <a:t>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400" dirty="0" smtClean="0">
                <a:solidFill>
                  <a:srgbClr val="000000"/>
                </a:solidFill>
                <a:latin typeface="Symbol" pitchFamily="16" charset="2"/>
              </a:rPr>
              <a:t></a:t>
            </a:r>
            <a:r>
              <a:rPr lang="en-US" sz="4000" dirty="0" smtClean="0">
                <a:solidFill>
                  <a:srgbClr val="000000"/>
                </a:solidFill>
              </a:rPr>
              <a:t>(n</a:t>
            </a:r>
            <a:r>
              <a:rPr lang="en-US" sz="4000" baseline="30000" dirty="0" smtClean="0">
                <a:solidFill>
                  <a:srgbClr val="000000"/>
                </a:solidFill>
              </a:rPr>
              <a:t>2</a:t>
            </a:r>
            <a:r>
              <a:rPr lang="en-US" sz="4000" dirty="0" smtClean="0">
                <a:solidFill>
                  <a:srgbClr val="000000"/>
                </a:solidFill>
              </a:rPr>
              <a:t>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err="1" smtClean="0">
                <a:solidFill>
                  <a:srgbClr val="000000"/>
                </a:solidFill>
              </a:rPr>
              <a:t>Cari</a:t>
            </a:r>
            <a:r>
              <a:rPr lang="en-US" sz="2400" dirty="0" smtClean="0">
                <a:solidFill>
                  <a:srgbClr val="000000"/>
                </a:solidFill>
              </a:rPr>
              <a:t> c</a:t>
            </a:r>
            <a:r>
              <a:rPr lang="en-US" sz="2400" baseline="-25000" dirty="0" smtClean="0">
                <a:solidFill>
                  <a:srgbClr val="000000"/>
                </a:solidFill>
              </a:rPr>
              <a:t>1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dan</a:t>
            </a:r>
            <a:r>
              <a:rPr lang="en-US" sz="2400" dirty="0" smtClean="0">
                <a:solidFill>
                  <a:srgbClr val="000000"/>
                </a:solidFill>
              </a:rPr>
              <a:t> c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sehingga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c</a:t>
            </a:r>
            <a:r>
              <a:rPr lang="en-US" sz="2400" baseline="-25000" dirty="0" smtClean="0">
                <a:solidFill>
                  <a:srgbClr val="000000"/>
                </a:solidFill>
                <a:cs typeface="Arial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g(n)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≤</a:t>
            </a:r>
            <a:r>
              <a:rPr lang="en-US" sz="2400" dirty="0" smtClean="0">
                <a:solidFill>
                  <a:srgbClr val="000000"/>
                </a:solidFill>
              </a:rPr>
              <a:t> t(n) 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≤ c</a:t>
            </a:r>
            <a:r>
              <a:rPr lang="en-US" sz="2400" baseline="-25000" dirty="0" smtClean="0">
                <a:solidFill>
                  <a:srgbClr val="000000"/>
                </a:solidFill>
                <a:cs typeface="Arial" charset="0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g(n) </a:t>
            </a:r>
            <a:r>
              <a:rPr lang="en-US" sz="2400" dirty="0" err="1" smtClean="0">
                <a:solidFill>
                  <a:srgbClr val="000000"/>
                </a:solidFill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err="1" smtClean="0">
                <a:solidFill>
                  <a:srgbClr val="000000"/>
                </a:solidFill>
              </a:rPr>
              <a:t>semua</a:t>
            </a:r>
            <a:r>
              <a:rPr lang="en-US" sz="2400" dirty="0" smtClean="0">
                <a:solidFill>
                  <a:srgbClr val="000000"/>
                </a:solidFill>
              </a:rPr>
              <a:t> n </a:t>
            </a:r>
            <a:r>
              <a:rPr lang="en-US" sz="2400" u="sng" dirty="0" smtClean="0">
                <a:solidFill>
                  <a:srgbClr val="000000"/>
                </a:solidFill>
              </a:rPr>
              <a:t>&gt;</a:t>
            </a:r>
            <a:r>
              <a:rPr lang="en-US" sz="2400" dirty="0" smtClean="0">
                <a:solidFill>
                  <a:srgbClr val="000000"/>
                </a:solidFill>
              </a:rPr>
              <a:t> n</a:t>
            </a:r>
            <a:r>
              <a:rPr lang="en-US" sz="2400" baseline="-25000" dirty="0" smtClean="0">
                <a:solidFill>
                  <a:srgbClr val="000000"/>
                </a:solidFill>
              </a:rPr>
              <a:t>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341313" indent="-341313">
              <a:spcBef>
                <a:spcPts val="600"/>
              </a:spcBef>
              <a:buSzPct val="114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cs typeface="Arial" charset="0"/>
              </a:rPr>
              <a:t>Batas </a:t>
            </a:r>
            <a:r>
              <a:rPr lang="en-US" sz="2800" dirty="0" err="1" smtClean="0">
                <a:solidFill>
                  <a:srgbClr val="000000"/>
                </a:solidFill>
                <a:cs typeface="Arial" charset="0"/>
              </a:rPr>
              <a:t>atas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 </a:t>
            </a:r>
          </a:p>
          <a:p>
            <a:pPr marL="341313" indent="-341313">
              <a:spcBef>
                <a:spcPts val="600"/>
              </a:spcBef>
              <a:buSzPct val="11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½ n(n-1) = ½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n</a:t>
            </a:r>
            <a:r>
              <a:rPr lang="en-US" sz="2400" baseline="300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 – ½ n ≤ ½ n</a:t>
            </a:r>
            <a:r>
              <a:rPr lang="en-US" sz="2400" baseline="300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2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semua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 n ≥ 0)</a:t>
            </a:r>
            <a:endParaRPr lang="en-US" sz="2200" dirty="0" smtClean="0">
              <a:solidFill>
                <a:srgbClr val="000000"/>
              </a:solidFill>
              <a:latin typeface="Maiandra GD" pitchFamily="34" charset="0"/>
              <a:cs typeface="Arial" charset="0"/>
            </a:endParaRPr>
          </a:p>
          <a:p>
            <a:pPr marL="360363" indent="-360363">
              <a:spcBef>
                <a:spcPts val="600"/>
              </a:spcBef>
              <a:buSzPct val="114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cs typeface="Arial" charset="0"/>
              </a:rPr>
              <a:t>Batas </a:t>
            </a:r>
            <a:r>
              <a:rPr lang="en-US" sz="2800" dirty="0" err="1" smtClean="0">
                <a:solidFill>
                  <a:srgbClr val="000000"/>
                </a:solidFill>
                <a:cs typeface="Arial" charset="0"/>
              </a:rPr>
              <a:t>bawah</a:t>
            </a:r>
            <a:endParaRPr lang="en-US" sz="2800" dirty="0" smtClean="0">
              <a:solidFill>
                <a:srgbClr val="000000"/>
              </a:solidFill>
              <a:cs typeface="Arial" charset="0"/>
            </a:endParaRPr>
          </a:p>
          <a:p>
            <a:pPr marL="341313" indent="-341313">
              <a:spcBef>
                <a:spcPts val="600"/>
              </a:spcBef>
              <a:buSzPct val="11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cs typeface="Arial" charset="0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½ n(n-1) =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½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n</a:t>
            </a:r>
            <a:r>
              <a:rPr lang="en-US" sz="2400" baseline="300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 – ½ n </a:t>
            </a:r>
          </a:p>
          <a:p>
            <a:pPr marL="341313" indent="-341313">
              <a:spcBef>
                <a:spcPts val="600"/>
              </a:spcBef>
              <a:buSzPct val="11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	½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n</a:t>
            </a:r>
            <a:r>
              <a:rPr lang="en-US" sz="2400" baseline="300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 – ½ n ≥ ½ n</a:t>
            </a:r>
            <a:r>
              <a:rPr lang="en-US" sz="2400" baseline="300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 – ½ n ½ n (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semua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 n ≥ 2) </a:t>
            </a:r>
          </a:p>
          <a:p>
            <a:pPr marL="341313" indent="-341313">
              <a:spcBef>
                <a:spcPts val="600"/>
              </a:spcBef>
              <a:buSzPct val="11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   ½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n</a:t>
            </a:r>
            <a:r>
              <a:rPr lang="en-US" sz="2400" baseline="300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 – ½ n </a:t>
            </a:r>
            <a:r>
              <a:rPr lang="en-US" sz="2400" u="sng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&gt;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 ¼ n</a:t>
            </a:r>
            <a:r>
              <a:rPr lang="en-US" sz="2400" baseline="300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 </a:t>
            </a:r>
          </a:p>
          <a:p>
            <a:pPr marL="341313" indent="-341313">
              <a:spcBef>
                <a:spcPts val="700"/>
              </a:spcBef>
              <a:buSzPct val="11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b="1" dirty="0" smtClean="0">
                <a:solidFill>
                  <a:srgbClr val="000000"/>
                </a:solidFill>
                <a:latin typeface="+mj-lt"/>
              </a:rPr>
              <a:t>c</a:t>
            </a:r>
            <a:r>
              <a:rPr lang="en-US" sz="2800" b="1" baseline="-25000" dirty="0" smtClean="0">
                <a:solidFill>
                  <a:srgbClr val="000000"/>
                </a:solidFill>
                <a:latin typeface="+mj-lt"/>
              </a:rPr>
              <a:t>1</a:t>
            </a:r>
            <a:r>
              <a:rPr lang="en-US" sz="2800" b="1" dirty="0" smtClean="0">
                <a:solidFill>
                  <a:srgbClr val="000000"/>
                </a:solidFill>
                <a:latin typeface="+mj-lt"/>
              </a:rPr>
              <a:t> = ½,  c</a:t>
            </a:r>
            <a:r>
              <a:rPr lang="en-US" sz="2800" b="1" baseline="-25000" dirty="0" smtClean="0">
                <a:solidFill>
                  <a:srgbClr val="000000"/>
                </a:solidFill>
                <a:latin typeface="+mj-lt"/>
              </a:rPr>
              <a:t>2</a:t>
            </a:r>
            <a:r>
              <a:rPr lang="en-US" sz="2800" b="1" dirty="0" smtClean="0">
                <a:solidFill>
                  <a:srgbClr val="000000"/>
                </a:solidFill>
                <a:latin typeface="+mj-lt"/>
              </a:rPr>
              <a:t> = ¼, n</a:t>
            </a:r>
            <a:r>
              <a:rPr lang="en-US" sz="2800" b="1" baseline="-25000" dirty="0" smtClean="0">
                <a:solidFill>
                  <a:srgbClr val="000000"/>
                </a:solidFill>
                <a:latin typeface="+mj-lt"/>
              </a:rPr>
              <a:t>0 </a:t>
            </a:r>
            <a:r>
              <a:rPr lang="en-US" sz="2800" b="1" dirty="0" smtClean="0">
                <a:solidFill>
                  <a:srgbClr val="000000"/>
                </a:solidFill>
                <a:latin typeface="+mj-lt"/>
              </a:rPr>
              <a:t>= 2</a:t>
            </a:r>
            <a:endParaRPr lang="en-US" sz="2400" b="1" baseline="30000" dirty="0" smtClean="0">
              <a:solidFill>
                <a:srgbClr val="000000"/>
              </a:solidFill>
              <a:latin typeface="+mj-lt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1" baseline="30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00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KELAS KOMPLEKSITAS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3656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819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KELAS KOMPLEKSITAS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00200" y="1661160"/>
          <a:ext cx="60960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KELAS</a:t>
                      </a:r>
                      <a:endParaRPr lang="id-ID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NAMA</a:t>
                      </a:r>
                      <a:endParaRPr lang="id-ID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Konstan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log 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Logaritmik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Linear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 log 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 log n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</a:t>
                      </a:r>
                      <a:r>
                        <a:rPr lang="en-US" sz="2800" baseline="30000" dirty="0" smtClean="0"/>
                        <a:t>2</a:t>
                      </a:r>
                      <a:endParaRPr lang="id-ID" sz="2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Kuadratik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n</a:t>
                      </a:r>
                      <a:r>
                        <a:rPr lang="en-US" sz="2800" baseline="30000" dirty="0" smtClean="0"/>
                        <a:t>3</a:t>
                      </a:r>
                      <a:endParaRPr lang="id-ID" sz="28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Kubik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2</a:t>
                      </a:r>
                      <a:r>
                        <a:rPr lang="en-US" sz="2800" baseline="30000" dirty="0" smtClean="0"/>
                        <a:t>n</a:t>
                      </a:r>
                      <a:endParaRPr lang="id-ID" sz="28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Eksponensial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n!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Faktorial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KELAS 1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341313" indent="-341313" algn="just">
              <a:lnSpc>
                <a:spcPct val="9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Efisiensi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pada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best-case</a:t>
            </a: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Running time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tidak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terpengaruh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ukuran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input.</a:t>
            </a:r>
            <a:endParaRPr lang="en-US" sz="28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KELAS log 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341313" indent="-341313" algn="just">
              <a:lnSpc>
                <a:spcPct val="9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Biasanya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merupakan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hasil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pemotongan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ukuran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masalah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faktor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konstan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pada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tiap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iterasi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kelas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ini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tidak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dapat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memeriksa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semua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input.</a:t>
            </a: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KELAS 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341313" indent="-341313" algn="just">
              <a:lnSpc>
                <a:spcPct val="9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Melakukan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pemrosesan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sebanyak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jumlah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inputan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data.</a:t>
            </a: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Contoh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: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Pencarian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Sekuensial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KELAS n log 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341313" indent="-341313" algn="just">
              <a:lnSpc>
                <a:spcPct val="9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termasuk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kelas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ini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biasanya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merupakan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divide &amp; conquer.</a:t>
            </a: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Contoh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: merge sort &amp; quick sort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KELAS n</a:t>
            </a:r>
            <a:r>
              <a:rPr lang="en-US" sz="6000" baseline="30000" dirty="0" smtClean="0">
                <a:latin typeface="Arabic Typesetting" pitchFamily="66" charset="-78"/>
                <a:cs typeface="Arabic Typesetting" pitchFamily="66" charset="-78"/>
              </a:rPr>
              <a:t>2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341313" indent="-341313" algn="just">
              <a:lnSpc>
                <a:spcPct val="9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Biasanya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mencakup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dua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loop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bersarang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Contoh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: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algoritma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sorting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dasar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00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NOTASI ASIMTOTIK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3656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819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KELAS n</a:t>
            </a:r>
            <a:r>
              <a:rPr lang="en-US" sz="6000" baseline="30000" dirty="0" smtClean="0">
                <a:latin typeface="Arabic Typesetting" pitchFamily="66" charset="-78"/>
                <a:cs typeface="Arabic Typesetting" pitchFamily="66" charset="-78"/>
              </a:rPr>
              <a:t>3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341313" indent="-341313" algn="just">
              <a:lnSpc>
                <a:spcPct val="9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Biasanya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mencakup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dua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loop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bersarang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. </a:t>
            </a: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Contoh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: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nontrivial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dari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aljabar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linear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KELAS 2</a:t>
            </a:r>
            <a:r>
              <a:rPr lang="en-US" sz="6000" baseline="30000" dirty="0" smtClean="0">
                <a:latin typeface="Arabic Typesetting" pitchFamily="66" charset="-78"/>
                <a:cs typeface="Arabic Typesetting" pitchFamily="66" charset="-78"/>
              </a:rPr>
              <a:t>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341313" indent="-341313" algn="just">
              <a:lnSpc>
                <a:spcPct val="9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Biasanya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mencakup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yang men-generate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seluruh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subset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n-element.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KELAS n!</a:t>
            </a:r>
            <a:endParaRPr lang="en-US" sz="6000" baseline="30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341313" indent="-341313" algn="just">
              <a:lnSpc>
                <a:spcPct val="9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Biasanya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mencakup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yang men-generate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seluruh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permutasi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suatu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set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n-element.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Beberapa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ALGORITMA?</a:t>
            </a:r>
            <a:endParaRPr lang="en-US" sz="6000" baseline="30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Jika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ada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2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buah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kompleksitas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:</a:t>
            </a: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1 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tx2"/>
                </a:solidFill>
              </a:rPr>
              <a:t>t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  <a:r>
              <a:rPr lang="en-US" dirty="0" smtClean="0">
                <a:solidFill>
                  <a:schemeClr val="tx2"/>
                </a:solidFill>
              </a:rPr>
              <a:t>(n) </a:t>
            </a:r>
            <a:r>
              <a:rPr lang="en-US" dirty="0" smtClean="0">
                <a:solidFill>
                  <a:schemeClr val="tx2"/>
                </a:solidFill>
                <a:latin typeface="Symbol" pitchFamily="16" charset="2"/>
              </a:rPr>
              <a:t>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i="1" dirty="0" smtClean="0">
                <a:solidFill>
                  <a:schemeClr val="tx2"/>
                </a:solidFill>
              </a:rPr>
              <a:t>O</a:t>
            </a:r>
            <a:r>
              <a:rPr lang="en-US" dirty="0" smtClean="0">
                <a:solidFill>
                  <a:schemeClr val="tx2"/>
                </a:solidFill>
              </a:rPr>
              <a:t>(g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  <a:r>
              <a:rPr lang="en-US" dirty="0" smtClean="0">
                <a:solidFill>
                  <a:schemeClr val="tx2"/>
                </a:solidFill>
              </a:rPr>
              <a:t>(n))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2 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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t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(n) </a:t>
            </a:r>
            <a:r>
              <a:rPr lang="en-US" dirty="0" smtClean="0">
                <a:solidFill>
                  <a:schemeClr val="tx2"/>
                </a:solidFill>
                <a:latin typeface="Symbol" pitchFamily="16" charset="2"/>
              </a:rPr>
              <a:t>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i="1" dirty="0" smtClean="0">
                <a:solidFill>
                  <a:schemeClr val="tx2"/>
                </a:solidFill>
              </a:rPr>
              <a:t>O</a:t>
            </a:r>
            <a:r>
              <a:rPr lang="en-US" dirty="0" smtClean="0">
                <a:solidFill>
                  <a:schemeClr val="tx2"/>
                </a:solidFill>
              </a:rPr>
              <a:t>(g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(n))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 smtClean="0">
              <a:latin typeface="Maiandra GD" pitchFamily="34" charset="0"/>
            </a:endParaRP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latin typeface="Maiandra GD" pitchFamily="34" charset="0"/>
              </a:rPr>
              <a:t>Maka</a:t>
            </a:r>
            <a:r>
              <a:rPr lang="en-US" sz="2800" dirty="0" smtClean="0">
                <a:latin typeface="Maiandra GD" pitchFamily="34" charset="0"/>
              </a:rPr>
              <a:t>,</a:t>
            </a:r>
            <a:r>
              <a:rPr lang="en-US" sz="2800" dirty="0" smtClean="0"/>
              <a:t> </a:t>
            </a: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t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  <a:r>
              <a:rPr lang="en-US" dirty="0" smtClean="0">
                <a:solidFill>
                  <a:schemeClr val="tx2"/>
                </a:solidFill>
              </a:rPr>
              <a:t>(n) + t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(n) </a:t>
            </a:r>
            <a:r>
              <a:rPr lang="en-US" dirty="0" smtClean="0">
                <a:solidFill>
                  <a:schemeClr val="tx2"/>
                </a:solidFill>
                <a:latin typeface="Symbol" pitchFamily="16" charset="2"/>
              </a:rPr>
              <a:t>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i="1" dirty="0" smtClean="0">
                <a:solidFill>
                  <a:schemeClr val="tx2"/>
                </a:solidFill>
              </a:rPr>
              <a:t>O</a:t>
            </a:r>
            <a:r>
              <a:rPr lang="en-US" dirty="0" smtClean="0">
                <a:solidFill>
                  <a:schemeClr val="tx2"/>
                </a:solidFill>
              </a:rPr>
              <a:t>(max{g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  <a:r>
              <a:rPr lang="en-US" dirty="0" smtClean="0">
                <a:solidFill>
                  <a:schemeClr val="tx2"/>
                </a:solidFill>
              </a:rPr>
              <a:t>(n), g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(n)})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4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6096000"/>
          </a:xfrm>
        </p:spPr>
        <p:txBody>
          <a:bodyPr>
            <a:norm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err="1" smtClean="0">
                <a:solidFill>
                  <a:srgbClr val="000000"/>
                </a:solidFill>
              </a:rPr>
              <a:t>Contoh</a:t>
            </a:r>
            <a:r>
              <a:rPr lang="en-US" sz="3600" dirty="0" smtClean="0">
                <a:solidFill>
                  <a:srgbClr val="000000"/>
                </a:solidFill>
              </a:rPr>
              <a:t>: </a:t>
            </a:r>
            <a:r>
              <a:rPr lang="en-US" sz="3600" dirty="0" err="1" smtClean="0">
                <a:solidFill>
                  <a:srgbClr val="000000"/>
                </a:solidFill>
              </a:rPr>
              <a:t>Algoritma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Pencarian</a:t>
            </a:r>
            <a:endParaRPr lang="en-US" sz="3600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0" indent="0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Dalam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suatu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proses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pencarian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data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di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array,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ada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2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digunakan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kompleksitas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berikut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:</a:t>
            </a:r>
          </a:p>
          <a:p>
            <a:pPr marL="0" indent="0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Sorting 	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tx2"/>
                </a:solidFill>
              </a:rPr>
              <a:t>½n(n-1) </a:t>
            </a:r>
            <a:r>
              <a:rPr lang="en-US" dirty="0" smtClean="0">
                <a:solidFill>
                  <a:schemeClr val="tx2"/>
                </a:solidFill>
                <a:latin typeface="Symbol" pitchFamily="16" charset="2"/>
              </a:rPr>
              <a:t>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i="1" dirty="0" smtClean="0">
                <a:solidFill>
                  <a:schemeClr val="tx2"/>
                </a:solidFill>
              </a:rPr>
              <a:t>O</a:t>
            </a:r>
            <a:r>
              <a:rPr lang="en-US" dirty="0" smtClean="0">
                <a:solidFill>
                  <a:schemeClr val="tx2"/>
                </a:solidFill>
              </a:rPr>
              <a:t>(n</a:t>
            </a:r>
            <a:r>
              <a:rPr lang="en-US" baseline="30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Pencarian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	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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n-1 </a:t>
            </a:r>
            <a:r>
              <a:rPr lang="en-US" dirty="0" smtClean="0">
                <a:solidFill>
                  <a:schemeClr val="tx2"/>
                </a:solidFill>
                <a:latin typeface="Symbol" pitchFamily="16" charset="2"/>
              </a:rPr>
              <a:t>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i="1" dirty="0" smtClean="0">
                <a:solidFill>
                  <a:schemeClr val="tx2"/>
                </a:solidFill>
              </a:rPr>
              <a:t>O</a:t>
            </a:r>
            <a:r>
              <a:rPr lang="en-US" dirty="0" smtClean="0">
                <a:solidFill>
                  <a:schemeClr val="tx2"/>
                </a:solidFill>
              </a:rPr>
              <a:t>(n)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 smtClean="0">
              <a:latin typeface="Maiandra GD" pitchFamily="34" charset="0"/>
            </a:endParaRP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latin typeface="Maiandra GD" pitchFamily="34" charset="0"/>
              </a:rPr>
              <a:t>Maka</a:t>
            </a:r>
            <a:r>
              <a:rPr lang="en-US" sz="2800" dirty="0" smtClean="0">
                <a:latin typeface="Maiandra GD" pitchFamily="34" charset="0"/>
              </a:rPr>
              <a:t>,</a:t>
            </a:r>
            <a:r>
              <a:rPr lang="en-US" sz="2800" dirty="0" smtClean="0"/>
              <a:t> </a:t>
            </a: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t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  <a:r>
              <a:rPr lang="en-US" dirty="0" smtClean="0">
                <a:solidFill>
                  <a:schemeClr val="tx2"/>
                </a:solidFill>
              </a:rPr>
              <a:t>(n) + t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(n) </a:t>
            </a:r>
            <a:r>
              <a:rPr lang="en-US" dirty="0" smtClean="0">
                <a:solidFill>
                  <a:schemeClr val="tx2"/>
                </a:solidFill>
                <a:latin typeface="Symbol" pitchFamily="16" charset="2"/>
              </a:rPr>
              <a:t>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i="1" dirty="0" smtClean="0">
                <a:solidFill>
                  <a:schemeClr val="tx2"/>
                </a:solidFill>
              </a:rPr>
              <a:t>O</a:t>
            </a:r>
            <a:r>
              <a:rPr lang="en-US" dirty="0" smtClean="0">
                <a:solidFill>
                  <a:schemeClr val="tx2"/>
                </a:solidFill>
              </a:rPr>
              <a:t>(max{n</a:t>
            </a:r>
            <a:r>
              <a:rPr lang="en-US" baseline="30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,n}) = O(n</a:t>
            </a:r>
            <a:r>
              <a:rPr lang="en-US" baseline="30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Orders of Growth (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OoG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)</a:t>
            </a:r>
            <a:endParaRPr lang="en-US" sz="6000" baseline="30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341313" indent="-341313" algn="just">
              <a:lnSpc>
                <a:spcPct val="9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Menggunakan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2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teknik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kalkulus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menghitung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limit</a:t>
            </a:r>
          </a:p>
          <a:p>
            <a:pPr marL="741363" lvl="1" indent="-28416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solidFill>
                <a:srgbClr val="000000"/>
              </a:solidFill>
            </a:endParaRPr>
          </a:p>
          <a:p>
            <a:pPr marL="741363" lvl="1" indent="-28416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dirty="0" err="1" smtClean="0">
                <a:solidFill>
                  <a:srgbClr val="000000"/>
                </a:solidFill>
                <a:latin typeface="Maiandra GD" pitchFamily="34" charset="0"/>
              </a:rPr>
              <a:t>L’Hopital’s</a:t>
            </a:r>
            <a:r>
              <a:rPr lang="en-US" b="1" dirty="0" smtClean="0">
                <a:solidFill>
                  <a:srgbClr val="000000"/>
                </a:solidFill>
                <a:latin typeface="Maiandra GD" pitchFamily="34" charset="0"/>
              </a:rPr>
              <a:t> rule</a:t>
            </a:r>
          </a:p>
          <a:p>
            <a:pPr marL="741363" lvl="1" indent="-284163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b="1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741363" lvl="1" indent="-28416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dirty="0" err="1" smtClean="0">
                <a:solidFill>
                  <a:srgbClr val="000000"/>
                </a:solidFill>
                <a:latin typeface="Maiandra GD" pitchFamily="34" charset="0"/>
              </a:rPr>
              <a:t>Stirling’s</a:t>
            </a:r>
            <a:r>
              <a:rPr lang="en-US" b="1" dirty="0" smtClean="0">
                <a:solidFill>
                  <a:srgbClr val="000000"/>
                </a:solidFill>
                <a:latin typeface="Maiandra GD" pitchFamily="34" charset="0"/>
              </a:rPr>
              <a:t> formula</a:t>
            </a:r>
            <a:endParaRPr lang="en-US" sz="2400" b="1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</p:txBody>
      </p:sp>
      <p:grpSp>
        <p:nvGrpSpPr>
          <p:cNvPr id="12" name="Group 5"/>
          <p:cNvGrpSpPr>
            <a:grpSpLocks/>
          </p:cNvGrpSpPr>
          <p:nvPr/>
        </p:nvGrpSpPr>
        <p:grpSpPr bwMode="auto">
          <a:xfrm>
            <a:off x="3962400" y="3287713"/>
            <a:ext cx="2817813" cy="901700"/>
            <a:chOff x="2496" y="2071"/>
            <a:chExt cx="1775" cy="568"/>
          </a:xfrm>
          <a:noFill/>
        </p:grpSpPr>
        <p:graphicFrame>
          <p:nvGraphicFramePr>
            <p:cNvPr id="13" name="Object 6"/>
            <p:cNvGraphicFramePr>
              <a:graphicFrameLocks noChangeAspect="1"/>
            </p:cNvGraphicFramePr>
            <p:nvPr/>
          </p:nvGraphicFramePr>
          <p:xfrm>
            <a:off x="2496" y="2071"/>
            <a:ext cx="1775" cy="568"/>
          </p:xfrm>
          <a:graphic>
            <a:graphicData uri="http://schemas.openxmlformats.org/presentationml/2006/ole">
              <p:oleObj spid="_x0000_s40963" r:id="rId4" imgW="538858" imgH="459478" progId="Equation.3">
                <p:embed/>
              </p:oleObj>
            </a:graphicData>
          </a:graphic>
        </p:graphicFrame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2496" y="2071"/>
              <a:ext cx="1775" cy="568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15" name="Group 8"/>
          <p:cNvGrpSpPr>
            <a:grpSpLocks/>
          </p:cNvGrpSpPr>
          <p:nvPr/>
        </p:nvGrpSpPr>
        <p:grpSpPr bwMode="auto">
          <a:xfrm>
            <a:off x="3048000" y="4953000"/>
            <a:ext cx="5180013" cy="641350"/>
            <a:chOff x="1920" y="3120"/>
            <a:chExt cx="3263" cy="404"/>
          </a:xfrm>
          <a:noFill/>
        </p:grpSpPr>
        <p:graphicFrame>
          <p:nvGraphicFramePr>
            <p:cNvPr id="16" name="Object 9"/>
            <p:cNvGraphicFramePr>
              <a:graphicFrameLocks noChangeAspect="1"/>
            </p:cNvGraphicFramePr>
            <p:nvPr/>
          </p:nvGraphicFramePr>
          <p:xfrm>
            <a:off x="1920" y="3120"/>
            <a:ext cx="3263" cy="404"/>
          </p:xfrm>
          <a:graphic>
            <a:graphicData uri="http://schemas.openxmlformats.org/presentationml/2006/ole">
              <p:oleObj spid="_x0000_s40964" r:id="rId5" imgW="557757" imgH="288232" progId="Equation.3">
                <p:embed/>
              </p:oleObj>
            </a:graphicData>
          </a:graphic>
        </p:graphicFrame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1920" y="3120"/>
              <a:ext cx="3263" cy="404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Orders of Growth (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OoG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)</a:t>
            </a:r>
            <a:endParaRPr lang="en-US" sz="6000" baseline="30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341313" indent="-341313" algn="just">
              <a:lnSpc>
                <a:spcPct val="9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Limit Orders of Growth (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OoG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)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914400" y="3124200"/>
            <a:ext cx="7085013" cy="1358900"/>
            <a:chOff x="576" y="1968"/>
            <a:chExt cx="4463" cy="856"/>
          </a:xfrm>
        </p:grpSpPr>
        <p:graphicFrame>
          <p:nvGraphicFramePr>
            <p:cNvPr id="9" name="Object 6"/>
            <p:cNvGraphicFramePr>
              <a:graphicFrameLocks noChangeAspect="1"/>
            </p:cNvGraphicFramePr>
            <p:nvPr/>
          </p:nvGraphicFramePr>
          <p:xfrm>
            <a:off x="576" y="1968"/>
            <a:ext cx="4463" cy="856"/>
          </p:xfrm>
          <a:graphic>
            <a:graphicData uri="http://schemas.openxmlformats.org/presentationml/2006/ole">
              <p:oleObj spid="_x0000_s39938" r:id="rId4" imgW="528433" imgH="528433" progId="Equation.3">
                <p:embed/>
              </p:oleObj>
            </a:graphicData>
          </a:graphic>
        </p:graphicFrame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576" y="1968"/>
              <a:ext cx="4463" cy="8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7200" y="457200"/>
            <a:ext cx="8382000" cy="6019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err="1" smtClean="0">
                <a:solidFill>
                  <a:srgbClr val="000000"/>
                </a:solidFill>
              </a:rPr>
              <a:t>Contoh</a:t>
            </a:r>
            <a:r>
              <a:rPr lang="en-US" sz="3600" dirty="0" smtClean="0">
                <a:solidFill>
                  <a:srgbClr val="000000"/>
                </a:solidFill>
              </a:rPr>
              <a:t> :</a:t>
            </a:r>
          </a:p>
          <a:p>
            <a:pPr marL="341313" indent="-341313">
              <a:spcBef>
                <a:spcPts val="700"/>
              </a:spcBef>
              <a:buSzPct val="11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 smtClean="0">
              <a:solidFill>
                <a:srgbClr val="000000"/>
              </a:solidFill>
            </a:endParaRPr>
          </a:p>
          <a:p>
            <a:pPr marL="341313" indent="-341313">
              <a:spcBef>
                <a:spcPts val="700"/>
              </a:spcBef>
              <a:buSzPct val="114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Compare </a:t>
            </a:r>
            <a:r>
              <a:rPr lang="en-US" sz="2800" dirty="0" err="1">
                <a:solidFill>
                  <a:srgbClr val="000000"/>
                </a:solidFill>
              </a:rPr>
              <a:t>OoG</a:t>
            </a:r>
            <a:r>
              <a:rPr lang="en-US" sz="2800" dirty="0">
                <a:solidFill>
                  <a:srgbClr val="000000"/>
                </a:solidFill>
              </a:rPr>
              <a:t> of ½n(n-1) and n</a:t>
            </a:r>
            <a:r>
              <a:rPr lang="en-US" sz="2800" baseline="30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.</a:t>
            </a:r>
          </a:p>
          <a:p>
            <a:pPr marL="341313" indent="-341313">
              <a:spcBef>
                <a:spcPts val="700"/>
              </a:spcBef>
              <a:buSzPct val="11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41313" indent="-341313">
              <a:spcBef>
                <a:spcPts val="700"/>
              </a:spcBef>
              <a:buSzPct val="11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741363" lvl="1" indent="-284163">
              <a:spcBef>
                <a:spcPts val="600"/>
              </a:spcBef>
              <a:buSzPct val="117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The limit = </a:t>
            </a:r>
            <a:r>
              <a:rPr lang="en-US" sz="3600" dirty="0">
                <a:solidFill>
                  <a:srgbClr val="000000"/>
                </a:solidFill>
              </a:rPr>
              <a:t>c </a:t>
            </a:r>
            <a:r>
              <a:rPr lang="en-US" sz="2800" dirty="0">
                <a:solidFill>
                  <a:srgbClr val="000000"/>
                </a:solidFill>
                <a:latin typeface="Wingdings" charset="2"/>
              </a:rPr>
              <a:t></a:t>
            </a:r>
            <a:r>
              <a:rPr lang="en-US" sz="2800" dirty="0">
                <a:solidFill>
                  <a:srgbClr val="000000"/>
                </a:solidFill>
              </a:rPr>
              <a:t> ½n(n-1) </a:t>
            </a:r>
            <a:r>
              <a:rPr lang="en-US" sz="2800" dirty="0">
                <a:solidFill>
                  <a:srgbClr val="000000"/>
                </a:solidFill>
                <a:latin typeface="Symbol" pitchFamily="16" charset="2"/>
              </a:rPr>
              <a:t>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Symbol" pitchFamily="16" charset="2"/>
              </a:rPr>
              <a:t></a:t>
            </a:r>
            <a:r>
              <a:rPr lang="en-US" sz="2800" dirty="0">
                <a:solidFill>
                  <a:srgbClr val="000000"/>
                </a:solidFill>
              </a:rPr>
              <a:t> (n</a:t>
            </a:r>
            <a:r>
              <a:rPr lang="en-US" sz="2800" baseline="30000" dirty="0">
                <a:solidFill>
                  <a:srgbClr val="000000"/>
                </a:solidFill>
              </a:rPr>
              <a:t>2 </a:t>
            </a:r>
            <a:r>
              <a:rPr lang="en-US" sz="2800" dirty="0">
                <a:solidFill>
                  <a:srgbClr val="000000"/>
                </a:solidFill>
              </a:rPr>
              <a:t>)</a:t>
            </a:r>
          </a:p>
          <a:p>
            <a:pPr marL="741363" lvl="1" indent="-284163">
              <a:spcBef>
                <a:spcPts val="600"/>
              </a:spcBef>
              <a:buSzPct val="117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rgbClr val="000000"/>
              </a:solidFill>
            </a:endParaRPr>
          </a:p>
          <a:p>
            <a:pPr marL="341313" indent="-341313">
              <a:spcBef>
                <a:spcPts val="700"/>
              </a:spcBef>
              <a:buSzPct val="114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Compare </a:t>
            </a:r>
            <a:r>
              <a:rPr lang="en-US" sz="2800" dirty="0" err="1">
                <a:solidFill>
                  <a:srgbClr val="000000"/>
                </a:solidFill>
              </a:rPr>
              <a:t>OoG</a:t>
            </a:r>
            <a:r>
              <a:rPr lang="en-US" sz="2800" dirty="0">
                <a:solidFill>
                  <a:srgbClr val="000000"/>
                </a:solidFill>
              </a:rPr>
              <a:t> of log</a:t>
            </a:r>
            <a:r>
              <a:rPr lang="en-US" sz="2800" baseline="-25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n and </a:t>
            </a:r>
            <a:r>
              <a:rPr lang="en-US" sz="2800" dirty="0">
                <a:solidFill>
                  <a:srgbClr val="000000"/>
                </a:solidFill>
                <a:cs typeface="Arial" charset="0"/>
              </a:rPr>
              <a:t>√n</a:t>
            </a:r>
          </a:p>
          <a:p>
            <a:pPr marL="341313" indent="-341313">
              <a:spcBef>
                <a:spcPts val="700"/>
              </a:spcBef>
              <a:buSzPct val="11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  <a:cs typeface="Arial" charset="0"/>
            </a:endParaRPr>
          </a:p>
          <a:p>
            <a:pPr marL="341313" indent="-341313">
              <a:spcBef>
                <a:spcPts val="700"/>
              </a:spcBef>
              <a:buSzPct val="11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  <a:cs typeface="Arial" charset="0"/>
            </a:endParaRPr>
          </a:p>
          <a:p>
            <a:pPr marL="741363" lvl="1" indent="-284163">
              <a:spcBef>
                <a:spcPts val="600"/>
              </a:spcBef>
              <a:buSzPct val="117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rgbClr val="000000"/>
                </a:solidFill>
                <a:cs typeface="Arial" charset="0"/>
              </a:rPr>
              <a:t>The limit = </a:t>
            </a:r>
            <a:r>
              <a:rPr lang="en-US" sz="2800" dirty="0">
                <a:solidFill>
                  <a:srgbClr val="000000"/>
                </a:solidFill>
                <a:cs typeface="Arial" charset="0"/>
              </a:rPr>
              <a:t>0 </a:t>
            </a:r>
            <a:r>
              <a:rPr lang="en-US" sz="2800" dirty="0">
                <a:solidFill>
                  <a:srgbClr val="000000"/>
                </a:solidFill>
                <a:latin typeface="Wingdings" charset="2"/>
                <a:cs typeface="Arial" charset="0"/>
              </a:rPr>
              <a:t></a:t>
            </a:r>
            <a:r>
              <a:rPr lang="en-US" sz="28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log</a:t>
            </a:r>
            <a:r>
              <a:rPr lang="en-US" sz="2800" baseline="-25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n has smaller order of </a:t>
            </a:r>
            <a:r>
              <a:rPr lang="en-US" sz="2800" dirty="0">
                <a:solidFill>
                  <a:srgbClr val="000000"/>
                </a:solidFill>
                <a:cs typeface="Arial" charset="0"/>
              </a:rPr>
              <a:t>√n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295400" y="2286000"/>
            <a:ext cx="4951413" cy="739775"/>
            <a:chOff x="816" y="1392"/>
            <a:chExt cx="3119" cy="466"/>
          </a:xfrm>
        </p:grpSpPr>
        <p:graphicFrame>
          <p:nvGraphicFramePr>
            <p:cNvPr id="5" name="Object 6"/>
            <p:cNvGraphicFramePr>
              <a:graphicFrameLocks noChangeAspect="1"/>
            </p:cNvGraphicFramePr>
            <p:nvPr/>
          </p:nvGraphicFramePr>
          <p:xfrm>
            <a:off x="816" y="1392"/>
            <a:ext cx="3119" cy="466"/>
          </p:xfrm>
          <a:graphic>
            <a:graphicData uri="http://schemas.openxmlformats.org/presentationml/2006/ole">
              <p:oleObj spid="_x0000_s43010" r:id="rId4" imgW="553236" imgH="471737" progId="Equation.3">
                <p:embed/>
              </p:oleObj>
            </a:graphicData>
          </a:graphic>
        </p:graphicFrame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816" y="1392"/>
              <a:ext cx="3119" cy="46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1371600" y="4724400"/>
            <a:ext cx="6323013" cy="825500"/>
            <a:chOff x="864" y="2935"/>
            <a:chExt cx="3983" cy="520"/>
          </a:xfrm>
        </p:grpSpPr>
        <p:graphicFrame>
          <p:nvGraphicFramePr>
            <p:cNvPr id="8" name="Object 9"/>
            <p:cNvGraphicFramePr>
              <a:graphicFrameLocks noChangeAspect="1"/>
            </p:cNvGraphicFramePr>
            <p:nvPr/>
          </p:nvGraphicFramePr>
          <p:xfrm>
            <a:off x="864" y="2935"/>
            <a:ext cx="3983" cy="520"/>
          </p:xfrm>
          <a:graphic>
            <a:graphicData uri="http://schemas.openxmlformats.org/presentationml/2006/ole">
              <p:oleObj spid="_x0000_s43011" r:id="rId5" imgW="543029" imgH="543029" progId="Equation.3">
                <p:embed/>
              </p:oleObj>
            </a:graphicData>
          </a:graphic>
        </p:graphicFrame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864" y="2935"/>
              <a:ext cx="3983" cy="5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8200" y="3276600"/>
            <a:ext cx="5181600" cy="5334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914400" y="5791200"/>
            <a:ext cx="6553200" cy="5334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57200" y="457200"/>
            <a:ext cx="8382000" cy="6019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err="1" smtClean="0">
                <a:solidFill>
                  <a:srgbClr val="000000"/>
                </a:solidFill>
              </a:rPr>
              <a:t>Contoh</a:t>
            </a:r>
            <a:r>
              <a:rPr lang="en-US" sz="3600" dirty="0" smtClean="0">
                <a:solidFill>
                  <a:srgbClr val="000000"/>
                </a:solidFill>
              </a:rPr>
              <a:t> :</a:t>
            </a:r>
          </a:p>
          <a:p>
            <a:pPr marL="341313" indent="-341313">
              <a:spcBef>
                <a:spcPts val="700"/>
              </a:spcBef>
              <a:buSzPct val="11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 smtClean="0">
              <a:solidFill>
                <a:srgbClr val="000000"/>
              </a:solidFill>
            </a:endParaRPr>
          </a:p>
          <a:p>
            <a:pPr marL="341313" indent="-341313">
              <a:spcBef>
                <a:spcPts val="700"/>
              </a:spcBef>
              <a:buSzPct val="114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Compare </a:t>
            </a:r>
            <a:r>
              <a:rPr lang="en-US" sz="2800" dirty="0" err="1">
                <a:solidFill>
                  <a:srgbClr val="000000"/>
                </a:solidFill>
              </a:rPr>
              <a:t>OoG</a:t>
            </a:r>
            <a:r>
              <a:rPr lang="en-US" sz="2800" dirty="0">
                <a:solidFill>
                  <a:srgbClr val="000000"/>
                </a:solidFill>
              </a:rPr>
              <a:t> of n! and 2</a:t>
            </a:r>
            <a:r>
              <a:rPr lang="en-US" sz="2800" baseline="30000" dirty="0">
                <a:solidFill>
                  <a:srgbClr val="000000"/>
                </a:solidFill>
              </a:rPr>
              <a:t>n</a:t>
            </a:r>
            <a:r>
              <a:rPr lang="en-US" sz="2800" dirty="0">
                <a:solidFill>
                  <a:srgbClr val="000000"/>
                </a:solidFill>
              </a:rPr>
              <a:t>.</a:t>
            </a:r>
          </a:p>
          <a:p>
            <a:pPr marL="341313" indent="-341313">
              <a:spcBef>
                <a:spcPts val="700"/>
              </a:spcBef>
              <a:buSzPct val="11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41313" indent="-341313">
              <a:spcBef>
                <a:spcPts val="700"/>
              </a:spcBef>
              <a:buSzPct val="11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741363" lvl="1" indent="-284163">
              <a:spcBef>
                <a:spcPts val="600"/>
              </a:spcBef>
              <a:buSzPct val="117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rgbClr val="000000"/>
              </a:solidFill>
            </a:endParaRPr>
          </a:p>
          <a:p>
            <a:pPr marL="741363" lvl="1" indent="-284163">
              <a:spcBef>
                <a:spcPts val="600"/>
              </a:spcBef>
              <a:buSzPct val="117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The limit = </a:t>
            </a:r>
            <a:r>
              <a:rPr lang="en-US" sz="2400" dirty="0">
                <a:solidFill>
                  <a:srgbClr val="000000"/>
                </a:solidFill>
                <a:latin typeface="Symbol" pitchFamily="16" charset="2"/>
              </a:rPr>
              <a:t>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Wingdings" charset="2"/>
              </a:rPr>
              <a:t></a:t>
            </a:r>
            <a:r>
              <a:rPr lang="en-US" sz="2400" dirty="0">
                <a:solidFill>
                  <a:srgbClr val="000000"/>
                </a:solidFill>
              </a:rPr>
              <a:t> n! </a:t>
            </a:r>
            <a:r>
              <a:rPr lang="en-US" sz="2400" dirty="0">
                <a:solidFill>
                  <a:srgbClr val="000000"/>
                </a:solidFill>
                <a:latin typeface="Symbol" pitchFamily="16" charset="2"/>
              </a:rPr>
              <a:t>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Symbol" pitchFamily="16" charset="2"/>
              </a:rPr>
              <a:t></a:t>
            </a:r>
            <a:r>
              <a:rPr lang="en-US" sz="2400" dirty="0">
                <a:solidFill>
                  <a:srgbClr val="000000"/>
                </a:solidFill>
              </a:rPr>
              <a:t>(2</a:t>
            </a:r>
            <a:r>
              <a:rPr lang="en-US" sz="2400" baseline="30000" dirty="0">
                <a:solidFill>
                  <a:srgbClr val="000000"/>
                </a:solidFill>
              </a:rPr>
              <a:t>n 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  <a:p>
            <a:pPr marL="741363" lvl="1" indent="-284163">
              <a:spcBef>
                <a:spcPts val="600"/>
              </a:spcBef>
              <a:buSzPct val="117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rgbClr val="000000"/>
              </a:solidFill>
            </a:endParaRPr>
          </a:p>
        </p:txBody>
      </p:sp>
      <p:grpSp>
        <p:nvGrpSpPr>
          <p:cNvPr id="15" name="Group 5"/>
          <p:cNvGrpSpPr>
            <a:grpSpLocks/>
          </p:cNvGrpSpPr>
          <p:nvPr/>
        </p:nvGrpSpPr>
        <p:grpSpPr bwMode="auto">
          <a:xfrm>
            <a:off x="914400" y="2300288"/>
            <a:ext cx="7999413" cy="974725"/>
            <a:chOff x="576" y="1449"/>
            <a:chExt cx="5039" cy="614"/>
          </a:xfrm>
        </p:grpSpPr>
        <p:graphicFrame>
          <p:nvGraphicFramePr>
            <p:cNvPr id="16" name="Object 6"/>
            <p:cNvGraphicFramePr>
              <a:graphicFrameLocks noChangeAspect="1"/>
            </p:cNvGraphicFramePr>
            <p:nvPr/>
          </p:nvGraphicFramePr>
          <p:xfrm>
            <a:off x="576" y="1449"/>
            <a:ext cx="5039" cy="614"/>
          </p:xfrm>
          <a:graphic>
            <a:graphicData uri="http://schemas.openxmlformats.org/presentationml/2006/ole">
              <p:oleObj spid="_x0000_s44037" r:id="rId4" imgW="522836" imgH="499859" progId="Equation.3">
                <p:embed/>
              </p:oleObj>
            </a:graphicData>
          </a:graphic>
        </p:graphicFrame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576" y="1449"/>
              <a:ext cx="5039" cy="61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838200" y="3581400"/>
            <a:ext cx="3733800" cy="5334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Ada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Pertanyaan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???</a:t>
            </a:r>
            <a:endParaRPr lang="en-US" sz="36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NOTASI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455613" lvl="1" indent="-284163"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i="1" dirty="0" smtClean="0">
                <a:solidFill>
                  <a:srgbClr val="000000"/>
                </a:solidFill>
              </a:rPr>
              <a:t>O</a:t>
            </a:r>
            <a:r>
              <a:rPr lang="en-US" sz="3200" dirty="0" smtClean="0">
                <a:solidFill>
                  <a:srgbClr val="000000"/>
                </a:solidFill>
              </a:rPr>
              <a:t> (big oh)</a:t>
            </a:r>
          </a:p>
          <a:p>
            <a:pPr marL="455613" lvl="1" indent="-284163"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Symbol" pitchFamily="16" charset="2"/>
              </a:rPr>
              <a:t></a:t>
            </a:r>
            <a:r>
              <a:rPr lang="en-US" sz="3200" dirty="0" smtClean="0">
                <a:solidFill>
                  <a:srgbClr val="000000"/>
                </a:solidFill>
              </a:rPr>
              <a:t> (big omega)</a:t>
            </a:r>
          </a:p>
          <a:p>
            <a:pPr marL="455613" lvl="1" indent="-284163"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Symbol" pitchFamily="16" charset="2"/>
              </a:rPr>
              <a:t></a:t>
            </a:r>
            <a:r>
              <a:rPr lang="en-US" sz="3200" dirty="0" smtClean="0">
                <a:solidFill>
                  <a:srgbClr val="000000"/>
                </a:solidFill>
              </a:rPr>
              <a:t> (big theta)</a:t>
            </a:r>
            <a:endParaRPr lang="en-US" sz="3200" dirty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TUGAS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828800"/>
            <a:ext cx="7391400" cy="47244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Cari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setiap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contoh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algoritma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untuk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setiap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kasus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: </a:t>
            </a:r>
          </a:p>
          <a:p>
            <a:pPr marL="514350" indent="-514350"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1, log n, n, n log n ,n</a:t>
            </a:r>
            <a:r>
              <a:rPr lang="en-US" sz="3600" baseline="30000" dirty="0" smtClean="0">
                <a:solidFill>
                  <a:schemeClr val="tx2"/>
                </a:solidFill>
              </a:rPr>
              <a:t>2</a:t>
            </a:r>
            <a:r>
              <a:rPr lang="en-US" sz="3600" dirty="0" smtClean="0">
                <a:solidFill>
                  <a:schemeClr val="tx2"/>
                </a:solidFill>
              </a:rPr>
              <a:t> ,</a:t>
            </a:r>
            <a:r>
              <a:rPr lang="en-US" sz="3600" baseline="30000" dirty="0" smtClean="0">
                <a:solidFill>
                  <a:schemeClr val="tx2"/>
                </a:solidFill>
              </a:rPr>
              <a:t> </a:t>
            </a:r>
            <a:r>
              <a:rPr lang="en-US" sz="3600" dirty="0" smtClean="0">
                <a:solidFill>
                  <a:schemeClr val="tx2"/>
                </a:solidFill>
              </a:rPr>
              <a:t>n</a:t>
            </a:r>
            <a:r>
              <a:rPr lang="en-US" sz="3600" baseline="30000" dirty="0" smtClean="0">
                <a:solidFill>
                  <a:schemeClr val="tx2"/>
                </a:solidFill>
              </a:rPr>
              <a:t>3</a:t>
            </a:r>
            <a:r>
              <a:rPr lang="en-US" sz="3600" dirty="0" smtClean="0">
                <a:solidFill>
                  <a:schemeClr val="tx2"/>
                </a:solidFill>
              </a:rPr>
              <a:t> ,</a:t>
            </a:r>
            <a:r>
              <a:rPr lang="en-US" sz="3600" baseline="30000" dirty="0" smtClean="0">
                <a:solidFill>
                  <a:schemeClr val="tx2"/>
                </a:solidFill>
              </a:rPr>
              <a:t> </a:t>
            </a:r>
            <a:r>
              <a:rPr lang="en-US" sz="3600" dirty="0" smtClean="0">
                <a:solidFill>
                  <a:schemeClr val="tx2"/>
                </a:solidFill>
              </a:rPr>
              <a:t>2</a:t>
            </a:r>
            <a:r>
              <a:rPr lang="en-US" sz="3600" baseline="30000" dirty="0" smtClean="0">
                <a:solidFill>
                  <a:schemeClr val="tx2"/>
                </a:solidFill>
              </a:rPr>
              <a:t>n</a:t>
            </a:r>
            <a:r>
              <a:rPr lang="en-US" sz="3600" dirty="0" smtClean="0">
                <a:solidFill>
                  <a:schemeClr val="tx2"/>
                </a:solidFill>
              </a:rPr>
              <a:t> ,</a:t>
            </a:r>
            <a:r>
              <a:rPr lang="en-US" sz="3600" baseline="30000" dirty="0" smtClean="0">
                <a:solidFill>
                  <a:schemeClr val="tx2"/>
                </a:solidFill>
              </a:rPr>
              <a:t> </a:t>
            </a:r>
            <a:r>
              <a:rPr lang="en-US" sz="3600" dirty="0" smtClean="0">
                <a:solidFill>
                  <a:schemeClr val="tx2"/>
                </a:solidFill>
              </a:rPr>
              <a:t>n</a:t>
            </a:r>
            <a:r>
              <a:rPr lang="en-US" sz="3600" dirty="0" smtClean="0">
                <a:solidFill>
                  <a:schemeClr val="tx2"/>
                </a:solidFill>
              </a:rPr>
              <a:t>!</a:t>
            </a:r>
          </a:p>
          <a:p>
            <a:pPr marL="514350" indent="-514350">
              <a:buNone/>
            </a:pP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smtClean="0"/>
              <a:t>: </a:t>
            </a:r>
          </a:p>
          <a:p>
            <a:pPr marL="514350" indent="-514350">
              <a:buFontTx/>
              <a:buChar char="-"/>
            </a:pPr>
            <a:r>
              <a:rPr lang="en-US" sz="2800" dirty="0" err="1" smtClean="0"/>
              <a:t>Makalah</a:t>
            </a:r>
            <a:r>
              <a:rPr lang="en-US" sz="2800" dirty="0" smtClean="0"/>
              <a:t> (hard-copy) </a:t>
            </a:r>
            <a:r>
              <a:rPr lang="en-US" sz="2800" dirty="0" err="1" smtClean="0"/>
              <a:t>berisi</a:t>
            </a:r>
            <a:r>
              <a:rPr lang="en-US" sz="2800" dirty="0" smtClean="0"/>
              <a:t> : </a:t>
            </a:r>
          </a:p>
          <a:p>
            <a:pPr marL="914400" lvl="1" indent="-514350">
              <a:buFontTx/>
              <a:buChar char="-"/>
            </a:pPr>
            <a:r>
              <a:rPr lang="en-US" sz="2400" dirty="0" err="1" smtClean="0"/>
              <a:t>Algoritma</a:t>
            </a:r>
            <a:r>
              <a:rPr lang="en-US" sz="2400" dirty="0" smtClean="0"/>
              <a:t> &amp; </a:t>
            </a:r>
            <a:r>
              <a:rPr lang="en-US" sz="2400" dirty="0" err="1" smtClean="0"/>
              <a:t>Deskripsi-nya</a:t>
            </a:r>
            <a:endParaRPr lang="en-US" sz="2400" dirty="0" smtClean="0"/>
          </a:p>
          <a:p>
            <a:pPr marL="914400" lvl="1" indent="-514350">
              <a:buFontTx/>
              <a:buChar char="-"/>
            </a:pPr>
            <a:r>
              <a:rPr lang="en-US" sz="2400" dirty="0" err="1" smtClean="0"/>
              <a:t>Perhitungan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Kompleksitas</a:t>
            </a:r>
            <a:endParaRPr lang="en-US" sz="2400" dirty="0" smtClean="0"/>
          </a:p>
          <a:p>
            <a:pPr marL="914400" lvl="1" indent="-514350">
              <a:buFontTx/>
              <a:buChar char="-"/>
            </a:pPr>
            <a:r>
              <a:rPr lang="en-US" sz="2400" dirty="0" err="1" smtClean="0"/>
              <a:t>Tampilan</a:t>
            </a:r>
            <a:r>
              <a:rPr lang="en-US" sz="2400" dirty="0" smtClean="0"/>
              <a:t> (</a:t>
            </a:r>
            <a:r>
              <a:rPr lang="en-US" sz="2400" dirty="0" err="1" smtClean="0"/>
              <a:t>contoh</a:t>
            </a:r>
            <a:r>
              <a:rPr lang="en-US" sz="2400" dirty="0" smtClean="0"/>
              <a:t> 2 </a:t>
            </a:r>
            <a:r>
              <a:rPr lang="en-US" sz="2400" dirty="0" err="1" smtClean="0"/>
              <a:t>buah</a:t>
            </a:r>
            <a:r>
              <a:rPr lang="en-US" sz="2400" dirty="0" smtClean="0"/>
              <a:t> input &amp; output</a:t>
            </a:r>
            <a:r>
              <a:rPr lang="en-US" sz="2400" dirty="0" smtClean="0"/>
              <a:t>)</a:t>
            </a:r>
          </a:p>
          <a:p>
            <a:pPr marL="914400" lvl="1" indent="-514350">
              <a:buFontTx/>
              <a:buChar char="-"/>
            </a:pPr>
            <a:r>
              <a:rPr lang="en-US" sz="2400" dirty="0" err="1" smtClean="0"/>
              <a:t>Grafik</a:t>
            </a:r>
            <a:endParaRPr lang="en-US" sz="2400" dirty="0" smtClean="0"/>
          </a:p>
          <a:p>
            <a:pPr marL="514350" indent="-514350">
              <a:buFontTx/>
              <a:buChar char="-"/>
            </a:pPr>
            <a:r>
              <a:rPr lang="en-US" sz="2800" dirty="0" smtClean="0"/>
              <a:t>Program (soft-copy) : 1 </a:t>
            </a:r>
            <a:r>
              <a:rPr lang="en-US" sz="2800" dirty="0" err="1" smtClean="0"/>
              <a:t>cd</a:t>
            </a:r>
            <a:r>
              <a:rPr lang="en-US" sz="2800" dirty="0" smtClean="0"/>
              <a:t> / </a:t>
            </a:r>
            <a:r>
              <a:rPr lang="en-US" sz="2800" dirty="0" err="1" smtClean="0"/>
              <a:t>kelas</a:t>
            </a:r>
            <a:endParaRPr lang="en-US" sz="2800" dirty="0" smtClean="0"/>
          </a:p>
          <a:p>
            <a:pPr marL="514350" indent="-514350">
              <a:buFontTx/>
              <a:buChar char="-"/>
            </a:pPr>
            <a:endParaRPr lang="en-US" sz="2800" dirty="0" smtClean="0"/>
          </a:p>
          <a:p>
            <a:pPr marL="514350" indent="-514350">
              <a:buNone/>
            </a:pPr>
            <a:endParaRPr lang="id-ID" sz="3600" dirty="0" smtClean="0"/>
          </a:p>
          <a:p>
            <a:pPr marL="514350" indent="-514350">
              <a:buNone/>
            </a:pPr>
            <a:endParaRPr lang="id-ID" sz="2800" baseline="30000" dirty="0" smtClean="0"/>
          </a:p>
          <a:p>
            <a:pPr marL="514350" indent="-514350">
              <a:buNone/>
            </a:pPr>
            <a:endParaRPr lang="id-ID" sz="2800" baseline="30000" dirty="0" smtClean="0"/>
          </a:p>
          <a:p>
            <a:pPr marL="514350" indent="-514350">
              <a:buNone/>
            </a:pPr>
            <a:endParaRPr lang="id-ID" sz="2800" baseline="30000" dirty="0" smtClean="0"/>
          </a:p>
          <a:p>
            <a:pPr marL="514350" indent="-514350">
              <a:buNone/>
            </a:pPr>
            <a:endParaRPr lang="en-US" sz="2800" dirty="0" smtClean="0">
              <a:latin typeface="Andalus" pitchFamily="18" charset="-78"/>
              <a:ea typeface="Kozuka Gothic Pro H" pitchFamily="34" charset="-12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O-notation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t(</a:t>
            </a:r>
            <a:r>
              <a:rPr lang="en-US" b="1" dirty="0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b="1" dirty="0" smtClean="0">
                <a:solidFill>
                  <a:srgbClr val="000000"/>
                </a:solidFill>
                <a:latin typeface="Symbol" pitchFamily="16" charset="2"/>
              </a:rPr>
              <a:t>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srgbClr val="000000"/>
                </a:solidFill>
              </a:rPr>
              <a:t>O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b="1" dirty="0" smtClean="0">
                <a:solidFill>
                  <a:srgbClr val="000000"/>
                </a:solidFill>
              </a:rPr>
              <a:t>g(n)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</a:rPr>
              <a:t>jika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4400" b="1" dirty="0" smtClean="0">
                <a:solidFill>
                  <a:srgbClr val="000000"/>
                </a:solidFill>
              </a:rPr>
              <a:t>t(n) </a:t>
            </a:r>
            <a:r>
              <a:rPr lang="en-US" sz="4400" b="1" dirty="0" smtClean="0">
                <a:solidFill>
                  <a:srgbClr val="000000"/>
                </a:solidFill>
                <a:cs typeface="Arial" charset="0"/>
              </a:rPr>
              <a:t>≤ cg(n) 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b="1" dirty="0" smtClean="0">
              <a:solidFill>
                <a:srgbClr val="000000"/>
              </a:solidFill>
              <a:cs typeface="Arial" charset="0"/>
            </a:endParaRP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</a:rPr>
              <a:t>untuk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semua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n </a:t>
            </a:r>
            <a:r>
              <a:rPr lang="en-US" sz="2800" b="1" u="sng" dirty="0" smtClean="0">
                <a:solidFill>
                  <a:srgbClr val="000000"/>
                </a:solidFill>
              </a:rPr>
              <a:t>&gt;</a:t>
            </a:r>
            <a:r>
              <a:rPr lang="en-US" sz="2800" b="1" dirty="0" smtClean="0">
                <a:solidFill>
                  <a:srgbClr val="000000"/>
                </a:solidFill>
              </a:rPr>
              <a:t> n</a:t>
            </a:r>
            <a:r>
              <a:rPr lang="en-US" sz="2800" b="1" baseline="-25000" dirty="0" smtClean="0">
                <a:solidFill>
                  <a:srgbClr val="000000"/>
                </a:solidFill>
              </a:rPr>
              <a:t>0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dimana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konstanta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)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n</a:t>
            </a:r>
            <a:r>
              <a:rPr lang="en-US" sz="2400" b="1" baseline="-250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0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batas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n), 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nilainya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bebas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ditentukan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.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200400" y="1752600"/>
            <a:ext cx="2743200" cy="6096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3200400" y="3581400"/>
            <a:ext cx="27432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O-notation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36867" name="Object 4"/>
          <p:cNvGraphicFramePr>
            <a:graphicFrameLocks noChangeAspect="1"/>
          </p:cNvGraphicFramePr>
          <p:nvPr/>
        </p:nvGraphicFramePr>
        <p:xfrm>
          <a:off x="1371600" y="1498600"/>
          <a:ext cx="6858000" cy="5149850"/>
        </p:xfrm>
        <a:graphic>
          <a:graphicData uri="http://schemas.openxmlformats.org/presentationml/2006/ole">
            <p:oleObj spid="_x0000_s36867" r:id="rId4" imgW="2160016" imgH="162194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533400" y="350838"/>
            <a:ext cx="8001000" cy="5897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 err="1">
                <a:solidFill>
                  <a:srgbClr val="000000"/>
                </a:solidFill>
              </a:rPr>
              <a:t>Contoh</a:t>
            </a:r>
            <a:r>
              <a:rPr lang="en-US" sz="4000" dirty="0">
                <a:solidFill>
                  <a:srgbClr val="000000"/>
                </a:solidFill>
              </a:rPr>
              <a:t>: </a:t>
            </a:r>
            <a:r>
              <a:rPr lang="en-US" sz="4000" dirty="0" smtClean="0">
                <a:solidFill>
                  <a:srgbClr val="000000"/>
                </a:solidFill>
              </a:rPr>
              <a:t>10n </a:t>
            </a:r>
            <a:r>
              <a:rPr lang="en-US" sz="4000" dirty="0">
                <a:solidFill>
                  <a:srgbClr val="000000"/>
                </a:solidFill>
              </a:rPr>
              <a:t>+ 5 </a:t>
            </a:r>
            <a:r>
              <a:rPr lang="en-US" sz="4000" dirty="0">
                <a:solidFill>
                  <a:srgbClr val="000000"/>
                </a:solidFill>
                <a:latin typeface="Symbol" pitchFamily="16" charset="2"/>
              </a:rPr>
              <a:t></a:t>
            </a:r>
            <a:r>
              <a:rPr lang="en-US" sz="4000" dirty="0">
                <a:solidFill>
                  <a:srgbClr val="000000"/>
                </a:solidFill>
              </a:rPr>
              <a:t> </a:t>
            </a:r>
            <a:r>
              <a:rPr lang="en-US" sz="4000" i="1" dirty="0">
                <a:solidFill>
                  <a:srgbClr val="000000"/>
                </a:solidFill>
              </a:rPr>
              <a:t>O</a:t>
            </a:r>
            <a:r>
              <a:rPr lang="en-US" sz="4000" dirty="0">
                <a:solidFill>
                  <a:srgbClr val="000000"/>
                </a:solidFill>
              </a:rPr>
              <a:t>(n</a:t>
            </a:r>
            <a:r>
              <a:rPr lang="en-US" sz="4000" baseline="30000" dirty="0">
                <a:solidFill>
                  <a:srgbClr val="000000"/>
                </a:solidFill>
              </a:rPr>
              <a:t>2</a:t>
            </a:r>
            <a:r>
              <a:rPr lang="en-US" sz="4000" dirty="0" smtClean="0">
                <a:solidFill>
                  <a:srgbClr val="000000"/>
                </a:solidFill>
              </a:rPr>
              <a:t>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err="1" smtClean="0">
                <a:solidFill>
                  <a:srgbClr val="000000"/>
                </a:solidFill>
              </a:rPr>
              <a:t>Cari</a:t>
            </a:r>
            <a:r>
              <a:rPr lang="en-US" sz="2400" dirty="0" smtClean="0">
                <a:solidFill>
                  <a:srgbClr val="000000"/>
                </a:solidFill>
              </a:rPr>
              <a:t> c </a:t>
            </a:r>
            <a:r>
              <a:rPr lang="en-US" sz="2400" dirty="0" err="1" smtClean="0">
                <a:solidFill>
                  <a:srgbClr val="000000"/>
                </a:solidFill>
              </a:rPr>
              <a:t>dan</a:t>
            </a:r>
            <a:r>
              <a:rPr lang="en-US" sz="2400" dirty="0" smtClean="0">
                <a:solidFill>
                  <a:srgbClr val="000000"/>
                </a:solidFill>
              </a:rPr>
              <a:t> n</a:t>
            </a:r>
            <a:r>
              <a:rPr lang="en-US" sz="2400" baseline="-25000" dirty="0" smtClean="0">
                <a:solidFill>
                  <a:srgbClr val="000000"/>
                </a:solidFill>
              </a:rPr>
              <a:t>0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sehingga</a:t>
            </a:r>
            <a:r>
              <a:rPr lang="en-US" sz="2400" dirty="0" smtClean="0">
                <a:solidFill>
                  <a:srgbClr val="000000"/>
                </a:solidFill>
              </a:rPr>
              <a:t> t(n) </a:t>
            </a:r>
            <a:r>
              <a:rPr lang="en-US" sz="2400" u="sng" dirty="0" smtClean="0">
                <a:solidFill>
                  <a:srgbClr val="000000"/>
                </a:solidFill>
              </a:rPr>
              <a:t>&lt;</a:t>
            </a:r>
            <a:r>
              <a:rPr lang="en-US" sz="2400" dirty="0" smtClean="0">
                <a:solidFill>
                  <a:srgbClr val="000000"/>
                </a:solidFill>
              </a:rPr>
              <a:t> cg(n) </a:t>
            </a:r>
            <a:r>
              <a:rPr lang="en-US" sz="2400" dirty="0" err="1" smtClean="0">
                <a:solidFill>
                  <a:srgbClr val="000000"/>
                </a:solidFill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semua</a:t>
            </a:r>
            <a:r>
              <a:rPr lang="en-US" sz="2400" dirty="0" smtClean="0">
                <a:solidFill>
                  <a:srgbClr val="000000"/>
                </a:solidFill>
              </a:rPr>
              <a:t> n </a:t>
            </a:r>
            <a:r>
              <a:rPr lang="en-US" sz="2400" u="sng" dirty="0" smtClean="0">
                <a:solidFill>
                  <a:srgbClr val="000000"/>
                </a:solidFill>
              </a:rPr>
              <a:t>&gt;</a:t>
            </a:r>
            <a:r>
              <a:rPr lang="en-US" sz="2400" dirty="0" smtClean="0">
                <a:solidFill>
                  <a:srgbClr val="000000"/>
                </a:solidFill>
              </a:rPr>
              <a:t> n</a:t>
            </a:r>
            <a:r>
              <a:rPr lang="en-US" sz="2400" baseline="-25000" dirty="0" smtClean="0">
                <a:solidFill>
                  <a:srgbClr val="000000"/>
                </a:solidFill>
              </a:rPr>
              <a:t>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  10n + 5 </a:t>
            </a:r>
            <a:r>
              <a:rPr lang="en-US" sz="2400" u="sng" dirty="0" smtClean="0">
                <a:solidFill>
                  <a:srgbClr val="000000"/>
                </a:solidFill>
              </a:rPr>
              <a:t>&lt;</a:t>
            </a:r>
            <a:r>
              <a:rPr lang="en-US" sz="2400" dirty="0" smtClean="0">
                <a:solidFill>
                  <a:srgbClr val="000000"/>
                </a:solidFill>
              </a:rPr>
              <a:t> 10n + n (</a:t>
            </a:r>
            <a:r>
              <a:rPr lang="en-US" sz="2400" dirty="0" err="1" smtClean="0">
                <a:solidFill>
                  <a:srgbClr val="000000"/>
                </a:solidFill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semua</a:t>
            </a:r>
            <a:r>
              <a:rPr lang="en-US" sz="2400" dirty="0" smtClean="0">
                <a:solidFill>
                  <a:srgbClr val="000000"/>
                </a:solidFill>
              </a:rPr>
              <a:t> n </a:t>
            </a:r>
            <a:r>
              <a:rPr lang="en-US" sz="2400" u="sng" dirty="0" smtClean="0">
                <a:solidFill>
                  <a:srgbClr val="000000"/>
                </a:solidFill>
              </a:rPr>
              <a:t>&gt;</a:t>
            </a:r>
            <a:r>
              <a:rPr lang="en-US" sz="2400" dirty="0" smtClean="0">
                <a:solidFill>
                  <a:srgbClr val="000000"/>
                </a:solidFill>
              </a:rPr>
              <a:t> 5)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  10n + 5 </a:t>
            </a:r>
            <a:r>
              <a:rPr lang="en-US" sz="2400" u="sng" dirty="0" smtClean="0">
                <a:solidFill>
                  <a:srgbClr val="000000"/>
                </a:solidFill>
              </a:rPr>
              <a:t>&lt;</a:t>
            </a:r>
            <a:r>
              <a:rPr lang="en-US" sz="2400" dirty="0" smtClean="0">
                <a:solidFill>
                  <a:srgbClr val="000000"/>
                </a:solidFill>
              </a:rPr>
              <a:t> 11n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  11n </a:t>
            </a:r>
            <a:r>
              <a:rPr lang="en-US" sz="2400" u="sng" dirty="0" smtClean="0">
                <a:solidFill>
                  <a:srgbClr val="000000"/>
                </a:solidFill>
              </a:rPr>
              <a:t>&lt;</a:t>
            </a:r>
            <a:r>
              <a:rPr lang="en-US" sz="2400" dirty="0" smtClean="0">
                <a:solidFill>
                  <a:srgbClr val="000000"/>
                </a:solidFill>
              </a:rPr>
              <a:t> 11n</a:t>
            </a:r>
            <a:r>
              <a:rPr lang="en-US" sz="2400" baseline="30000" dirty="0" smtClean="0">
                <a:solidFill>
                  <a:srgbClr val="000000"/>
                </a:solidFill>
              </a:rPr>
              <a:t>2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dirty="0" smtClean="0">
                <a:solidFill>
                  <a:srgbClr val="000000"/>
                </a:solidFill>
              </a:rPr>
              <a:t>c = 11, n</a:t>
            </a:r>
            <a:r>
              <a:rPr lang="en-US" sz="2400" b="1" baseline="-25000" dirty="0" smtClean="0">
                <a:solidFill>
                  <a:srgbClr val="000000"/>
                </a:solidFill>
              </a:rPr>
              <a:t>0</a:t>
            </a:r>
            <a:r>
              <a:rPr lang="en-US" sz="2400" b="1" dirty="0" smtClean="0">
                <a:solidFill>
                  <a:srgbClr val="000000"/>
                </a:solidFill>
              </a:rPr>
              <a:t> = 5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  10n + 5 </a:t>
            </a:r>
            <a:r>
              <a:rPr lang="en-US" sz="2400" u="sng" dirty="0" smtClean="0">
                <a:solidFill>
                  <a:srgbClr val="000000"/>
                </a:solidFill>
              </a:rPr>
              <a:t>&lt;</a:t>
            </a:r>
            <a:r>
              <a:rPr lang="en-US" sz="2400" dirty="0" smtClean="0">
                <a:solidFill>
                  <a:srgbClr val="000000"/>
                </a:solidFill>
              </a:rPr>
              <a:t> 10n + 5n (</a:t>
            </a:r>
            <a:r>
              <a:rPr lang="en-US" sz="2400" dirty="0" err="1" smtClean="0">
                <a:solidFill>
                  <a:srgbClr val="000000"/>
                </a:solidFill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semua</a:t>
            </a:r>
            <a:r>
              <a:rPr lang="en-US" sz="2400" dirty="0" smtClean="0">
                <a:solidFill>
                  <a:srgbClr val="000000"/>
                </a:solidFill>
              </a:rPr>
              <a:t> n </a:t>
            </a:r>
            <a:r>
              <a:rPr lang="en-US" sz="2400" u="sng" dirty="0" smtClean="0">
                <a:solidFill>
                  <a:srgbClr val="000000"/>
                </a:solidFill>
              </a:rPr>
              <a:t>&gt;</a:t>
            </a:r>
            <a:r>
              <a:rPr lang="en-US" sz="2400" dirty="0" smtClean="0">
                <a:solidFill>
                  <a:srgbClr val="000000"/>
                </a:solidFill>
              </a:rPr>
              <a:t> 1)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  10n + 5 </a:t>
            </a:r>
            <a:r>
              <a:rPr lang="en-US" sz="2400" u="sng" dirty="0" smtClean="0">
                <a:solidFill>
                  <a:srgbClr val="000000"/>
                </a:solidFill>
              </a:rPr>
              <a:t>&lt;</a:t>
            </a:r>
            <a:r>
              <a:rPr lang="en-US" sz="2400" dirty="0" smtClean="0">
                <a:solidFill>
                  <a:srgbClr val="000000"/>
                </a:solidFill>
              </a:rPr>
              <a:t> 15n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  15n </a:t>
            </a:r>
            <a:r>
              <a:rPr lang="en-US" sz="2400" u="sng" dirty="0" smtClean="0">
                <a:solidFill>
                  <a:srgbClr val="000000"/>
                </a:solidFill>
              </a:rPr>
              <a:t>&lt;</a:t>
            </a:r>
            <a:r>
              <a:rPr lang="en-US" sz="2400" dirty="0" smtClean="0">
                <a:solidFill>
                  <a:srgbClr val="000000"/>
                </a:solidFill>
              </a:rPr>
              <a:t> 15n</a:t>
            </a:r>
            <a:r>
              <a:rPr lang="en-US" sz="2400" baseline="30000" dirty="0" smtClean="0">
                <a:solidFill>
                  <a:srgbClr val="000000"/>
                </a:solidFill>
              </a:rPr>
              <a:t>2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dirty="0" smtClean="0">
                <a:solidFill>
                  <a:srgbClr val="000000"/>
                </a:solidFill>
              </a:rPr>
              <a:t>c = 15, n</a:t>
            </a:r>
            <a:r>
              <a:rPr lang="en-US" sz="2400" b="1" baseline="-25000" dirty="0" smtClean="0">
                <a:solidFill>
                  <a:srgbClr val="000000"/>
                </a:solidFill>
              </a:rPr>
              <a:t>0</a:t>
            </a:r>
            <a:r>
              <a:rPr lang="en-US" sz="2400" b="1" dirty="0" smtClean="0">
                <a:solidFill>
                  <a:srgbClr val="000000"/>
                </a:solidFill>
              </a:rPr>
              <a:t> = 1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1" baseline="30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Omega-notation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t(</a:t>
            </a:r>
            <a:r>
              <a:rPr lang="en-US" b="1" dirty="0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b="1" dirty="0" smtClean="0">
                <a:solidFill>
                  <a:srgbClr val="000000"/>
                </a:solidFill>
                <a:latin typeface="Symbol" pitchFamily="16" charset="2"/>
              </a:rPr>
              <a:t>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ymbol" pitchFamily="16" charset="2"/>
              </a:rPr>
              <a:t>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b="1" dirty="0" smtClean="0">
                <a:solidFill>
                  <a:srgbClr val="000000"/>
                </a:solidFill>
              </a:rPr>
              <a:t>g(n)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</a:rPr>
              <a:t>jika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4400" b="1" dirty="0" smtClean="0">
                <a:solidFill>
                  <a:srgbClr val="000000"/>
                </a:solidFill>
              </a:rPr>
              <a:t>t(n) </a:t>
            </a:r>
            <a:r>
              <a:rPr lang="en-US" sz="4400" b="1" u="sng" dirty="0" smtClean="0">
                <a:solidFill>
                  <a:srgbClr val="000000"/>
                </a:solidFill>
                <a:cs typeface="Arial" charset="0"/>
              </a:rPr>
              <a:t>&gt;</a:t>
            </a:r>
            <a:r>
              <a:rPr lang="en-US" sz="4400" b="1" dirty="0" smtClean="0">
                <a:solidFill>
                  <a:srgbClr val="000000"/>
                </a:solidFill>
                <a:cs typeface="Arial" charset="0"/>
              </a:rPr>
              <a:t> cg(n) 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b="1" dirty="0" smtClean="0">
              <a:solidFill>
                <a:srgbClr val="000000"/>
              </a:solidFill>
              <a:cs typeface="Arial" charset="0"/>
            </a:endParaRP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</a:rPr>
              <a:t>untuk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semua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n </a:t>
            </a:r>
            <a:r>
              <a:rPr lang="en-US" sz="2800" b="1" u="sng" dirty="0" smtClean="0">
                <a:solidFill>
                  <a:srgbClr val="000000"/>
                </a:solidFill>
              </a:rPr>
              <a:t>&gt;</a:t>
            </a:r>
            <a:r>
              <a:rPr lang="en-US" sz="2800" b="1" dirty="0" smtClean="0">
                <a:solidFill>
                  <a:srgbClr val="000000"/>
                </a:solidFill>
              </a:rPr>
              <a:t> n</a:t>
            </a:r>
            <a:r>
              <a:rPr lang="en-US" sz="2800" b="1" baseline="-25000" dirty="0" smtClean="0">
                <a:solidFill>
                  <a:srgbClr val="000000"/>
                </a:solidFill>
              </a:rPr>
              <a:t>0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dimana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konstanta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)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n</a:t>
            </a:r>
            <a:r>
              <a:rPr lang="en-US" sz="2400" b="1" baseline="-250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0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batas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n), 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nilainya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bebas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ditentukan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.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00400" y="1752600"/>
            <a:ext cx="2743200" cy="6096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3200400" y="3581400"/>
            <a:ext cx="27432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Omega-notation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1447800" y="1600200"/>
            <a:ext cx="6704013" cy="5033963"/>
            <a:chOff x="960" y="1008"/>
            <a:chExt cx="4223" cy="3171"/>
          </a:xfrm>
        </p:grpSpPr>
        <p:graphicFrame>
          <p:nvGraphicFramePr>
            <p:cNvPr id="13" name="Object 5"/>
            <p:cNvGraphicFramePr>
              <a:graphicFrameLocks noChangeAspect="1"/>
            </p:cNvGraphicFramePr>
            <p:nvPr/>
          </p:nvGraphicFramePr>
          <p:xfrm>
            <a:off x="960" y="1008"/>
            <a:ext cx="4223" cy="3171"/>
          </p:xfrm>
          <a:graphic>
            <a:graphicData uri="http://schemas.openxmlformats.org/presentationml/2006/ole">
              <p:oleObj spid="_x0000_s37890" r:id="rId4" imgW="2160016" imgH="1621942" progId="">
                <p:embed/>
              </p:oleObj>
            </a:graphicData>
          </a:graphic>
        </p:graphicFrame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960" y="1008"/>
              <a:ext cx="4223" cy="317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533400" y="350838"/>
            <a:ext cx="8001000" cy="5897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 err="1">
                <a:solidFill>
                  <a:srgbClr val="000000"/>
                </a:solidFill>
              </a:rPr>
              <a:t>Contoh</a:t>
            </a:r>
            <a:r>
              <a:rPr lang="en-US" sz="4000" dirty="0">
                <a:solidFill>
                  <a:srgbClr val="000000"/>
                </a:solidFill>
              </a:rPr>
              <a:t>: </a:t>
            </a:r>
            <a:r>
              <a:rPr lang="en-US" sz="4000" dirty="0" smtClean="0">
                <a:solidFill>
                  <a:srgbClr val="000000"/>
                </a:solidFill>
              </a:rPr>
              <a:t>n</a:t>
            </a:r>
            <a:r>
              <a:rPr lang="en-US" sz="4000" baseline="30000" dirty="0" smtClean="0">
                <a:solidFill>
                  <a:srgbClr val="000000"/>
                </a:solidFill>
              </a:rPr>
              <a:t>3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>
                <a:solidFill>
                  <a:srgbClr val="000000"/>
                </a:solidFill>
                <a:latin typeface="Symbol" pitchFamily="16" charset="2"/>
              </a:rPr>
              <a:t></a:t>
            </a:r>
            <a:r>
              <a:rPr lang="en-US" sz="4000" dirty="0">
                <a:solidFill>
                  <a:srgbClr val="000000"/>
                </a:solidFill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Symbol" pitchFamily="16" charset="2"/>
              </a:rPr>
              <a:t></a:t>
            </a:r>
            <a:r>
              <a:rPr lang="en-US" sz="4000" dirty="0" smtClean="0">
                <a:solidFill>
                  <a:srgbClr val="000000"/>
                </a:solidFill>
              </a:rPr>
              <a:t>(</a:t>
            </a:r>
            <a:r>
              <a:rPr lang="en-US" sz="4000" dirty="0">
                <a:solidFill>
                  <a:srgbClr val="000000"/>
                </a:solidFill>
              </a:rPr>
              <a:t>n</a:t>
            </a:r>
            <a:r>
              <a:rPr lang="en-US" sz="4000" baseline="30000" dirty="0">
                <a:solidFill>
                  <a:srgbClr val="000000"/>
                </a:solidFill>
              </a:rPr>
              <a:t>2</a:t>
            </a:r>
            <a:r>
              <a:rPr lang="en-US" sz="4000" dirty="0" smtClean="0">
                <a:solidFill>
                  <a:srgbClr val="000000"/>
                </a:solidFill>
              </a:rPr>
              <a:t>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err="1" smtClean="0">
                <a:solidFill>
                  <a:srgbClr val="000000"/>
                </a:solidFill>
              </a:rPr>
              <a:t>Cari</a:t>
            </a:r>
            <a:r>
              <a:rPr lang="en-US" sz="2400" dirty="0" smtClean="0">
                <a:solidFill>
                  <a:srgbClr val="000000"/>
                </a:solidFill>
              </a:rPr>
              <a:t> c </a:t>
            </a:r>
            <a:r>
              <a:rPr lang="en-US" sz="2400" dirty="0" err="1" smtClean="0">
                <a:solidFill>
                  <a:srgbClr val="000000"/>
                </a:solidFill>
              </a:rPr>
              <a:t>dan</a:t>
            </a:r>
            <a:r>
              <a:rPr lang="en-US" sz="2400" dirty="0" smtClean="0">
                <a:solidFill>
                  <a:srgbClr val="000000"/>
                </a:solidFill>
              </a:rPr>
              <a:t> n</a:t>
            </a:r>
            <a:r>
              <a:rPr lang="en-US" sz="2400" baseline="-25000" dirty="0" smtClean="0">
                <a:solidFill>
                  <a:srgbClr val="000000"/>
                </a:solidFill>
              </a:rPr>
              <a:t>0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sehingga</a:t>
            </a:r>
            <a:r>
              <a:rPr lang="en-US" sz="2400" dirty="0" smtClean="0">
                <a:solidFill>
                  <a:srgbClr val="000000"/>
                </a:solidFill>
              </a:rPr>
              <a:t> t(n) </a:t>
            </a:r>
            <a:r>
              <a:rPr lang="en-US" sz="2400" u="sng" dirty="0" smtClean="0">
                <a:solidFill>
                  <a:srgbClr val="000000"/>
                </a:solidFill>
              </a:rPr>
              <a:t>&gt;</a:t>
            </a:r>
            <a:r>
              <a:rPr lang="en-US" sz="2400" dirty="0" smtClean="0">
                <a:solidFill>
                  <a:srgbClr val="000000"/>
                </a:solidFill>
              </a:rPr>
              <a:t> cg(n) </a:t>
            </a:r>
            <a:r>
              <a:rPr lang="en-US" sz="2400" dirty="0" err="1" smtClean="0">
                <a:solidFill>
                  <a:srgbClr val="000000"/>
                </a:solidFill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semua</a:t>
            </a:r>
            <a:r>
              <a:rPr lang="en-US" sz="2400" dirty="0" smtClean="0">
                <a:solidFill>
                  <a:srgbClr val="000000"/>
                </a:solidFill>
              </a:rPr>
              <a:t> n </a:t>
            </a:r>
            <a:r>
              <a:rPr lang="en-US" sz="2400" u="sng" dirty="0" smtClean="0">
                <a:solidFill>
                  <a:srgbClr val="000000"/>
                </a:solidFill>
              </a:rPr>
              <a:t>&gt;</a:t>
            </a:r>
            <a:r>
              <a:rPr lang="en-US" sz="2400" dirty="0" smtClean="0">
                <a:solidFill>
                  <a:srgbClr val="000000"/>
                </a:solidFill>
              </a:rPr>
              <a:t> n</a:t>
            </a:r>
            <a:r>
              <a:rPr lang="en-US" sz="2400" baseline="-25000" dirty="0" smtClean="0">
                <a:solidFill>
                  <a:srgbClr val="000000"/>
                </a:solidFill>
              </a:rPr>
              <a:t>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 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n</a:t>
            </a:r>
            <a:r>
              <a:rPr lang="en-US" sz="2400" baseline="30000" dirty="0" smtClean="0">
                <a:solidFill>
                  <a:srgbClr val="000000"/>
                </a:solidFill>
              </a:rPr>
              <a:t>3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u="sng" dirty="0" smtClean="0">
                <a:solidFill>
                  <a:srgbClr val="000000"/>
                </a:solidFill>
              </a:rPr>
              <a:t>&gt;</a:t>
            </a:r>
            <a:r>
              <a:rPr lang="en-US" sz="2400" dirty="0" smtClean="0">
                <a:solidFill>
                  <a:srgbClr val="000000"/>
                </a:solidFill>
              </a:rPr>
              <a:t> n</a:t>
            </a:r>
            <a:r>
              <a:rPr lang="en-US" sz="2400" baseline="30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semua</a:t>
            </a:r>
            <a:r>
              <a:rPr lang="en-US" sz="2400" dirty="0" smtClean="0">
                <a:solidFill>
                  <a:srgbClr val="000000"/>
                </a:solidFill>
              </a:rPr>
              <a:t> n </a:t>
            </a:r>
            <a:r>
              <a:rPr lang="en-US" sz="2400" u="sng" dirty="0" smtClean="0">
                <a:solidFill>
                  <a:srgbClr val="000000"/>
                </a:solidFill>
              </a:rPr>
              <a:t>&gt;</a:t>
            </a:r>
            <a:r>
              <a:rPr lang="en-US" sz="2400" dirty="0" smtClean="0">
                <a:solidFill>
                  <a:srgbClr val="000000"/>
                </a:solidFill>
              </a:rPr>
              <a:t> 0)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aseline="300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dirty="0" smtClean="0">
                <a:solidFill>
                  <a:srgbClr val="000000"/>
                </a:solidFill>
              </a:rPr>
              <a:t>c = 1, n</a:t>
            </a:r>
            <a:r>
              <a:rPr lang="en-US" sz="2400" b="1" baseline="-25000" dirty="0" smtClean="0">
                <a:solidFill>
                  <a:srgbClr val="000000"/>
                </a:solidFill>
              </a:rPr>
              <a:t>0</a:t>
            </a:r>
            <a:r>
              <a:rPr lang="en-US" sz="2400" b="1" dirty="0" smtClean="0">
                <a:solidFill>
                  <a:srgbClr val="000000"/>
                </a:solidFill>
              </a:rPr>
              <a:t> = 0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2360</TotalTime>
  <Words>701</Words>
  <Application>Microsoft Office PowerPoint</Application>
  <PresentationFormat>On-screen Show (4:3)</PresentationFormat>
  <Paragraphs>215</Paragraphs>
  <Slides>30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Microsoft Equation 3.0</vt:lpstr>
      <vt:lpstr>MATERI PERKULIAHAN ANALISIS ALGORITMA</vt:lpstr>
      <vt:lpstr>NOTASI ASIMTOTIK</vt:lpstr>
      <vt:lpstr>NOTASI</vt:lpstr>
      <vt:lpstr>O-notation</vt:lpstr>
      <vt:lpstr>O-notation</vt:lpstr>
      <vt:lpstr>Slide 6</vt:lpstr>
      <vt:lpstr>Omega-notation</vt:lpstr>
      <vt:lpstr>Omega-notation</vt:lpstr>
      <vt:lpstr>Slide 9</vt:lpstr>
      <vt:lpstr>Theta-notation</vt:lpstr>
      <vt:lpstr>Theta-notation</vt:lpstr>
      <vt:lpstr>Slide 12</vt:lpstr>
      <vt:lpstr>KELAS KOMPLEKSITAS</vt:lpstr>
      <vt:lpstr>KELAS KOMPLEKSITAS</vt:lpstr>
      <vt:lpstr>KELAS 1</vt:lpstr>
      <vt:lpstr>KELAS log n</vt:lpstr>
      <vt:lpstr>KELAS n</vt:lpstr>
      <vt:lpstr>KELAS n log n</vt:lpstr>
      <vt:lpstr>KELAS n2</vt:lpstr>
      <vt:lpstr>KELAS n3</vt:lpstr>
      <vt:lpstr>KELAS 2n</vt:lpstr>
      <vt:lpstr>KELAS n!</vt:lpstr>
      <vt:lpstr>Beberapa ALGORITMA?</vt:lpstr>
      <vt:lpstr>Slide 24</vt:lpstr>
      <vt:lpstr>Orders of Growth (OoG)</vt:lpstr>
      <vt:lpstr>Orders of Growth (OoG)</vt:lpstr>
      <vt:lpstr>Slide 27</vt:lpstr>
      <vt:lpstr>Slide 28</vt:lpstr>
      <vt:lpstr>Slide 29</vt:lpstr>
      <vt:lpstr>TUGAS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asus</cp:lastModifiedBy>
  <cp:revision>342</cp:revision>
  <dcterms:created xsi:type="dcterms:W3CDTF">2012-02-22T14:18:32Z</dcterms:created>
  <dcterms:modified xsi:type="dcterms:W3CDTF">2013-10-07T13:38:35Z</dcterms:modified>
</cp:coreProperties>
</file>