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5" r:id="rId4"/>
    <p:sldId id="291" r:id="rId5"/>
    <p:sldId id="287" r:id="rId6"/>
    <p:sldId id="292" r:id="rId7"/>
    <p:sldId id="286" r:id="rId8"/>
    <p:sldId id="293" r:id="rId9"/>
    <p:sldId id="294" r:id="rId10"/>
    <p:sldId id="295" r:id="rId11"/>
    <p:sldId id="296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66" d="100"/>
          <a:sy n="66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3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462B-3333-468D-88D4-3A5AE591679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entos.web.id/cara-mengubah-file-pdf-menjadi-word-dengan-pdf-to-word-portable/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4611" y="5410200"/>
            <a:ext cx="3674789" cy="10620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2"/>
            <a:ext cx="7772400" cy="1470025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PEMETAAN VORD KEDALAM CMMI UNTUK MENINGKATKAN 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ANALISA KEBUTUHAN PERANGKAT LUNAK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(STUDI KASUS : APLIKASI MEDIA MANAGEMENT DI PT.EBDESK INDONESIA)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5240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17899"/>
            <a:ext cx="1238760" cy="123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13739" y="48793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cap="all" dirty="0" smtClean="0">
                <a:latin typeface="Times New Roman" pitchFamily="18" charset="0"/>
                <a:cs typeface="Times New Roman" pitchFamily="18" charset="0"/>
              </a:rPr>
              <a:t>RAUF FAUZAN</a:t>
            </a:r>
          </a:p>
          <a:p>
            <a:pPr algn="ctr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278" y="146805"/>
            <a:ext cx="8478922" cy="4732519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821472" y="1112618"/>
            <a:ext cx="8017728" cy="13007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75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1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Mata </a:t>
            </a:r>
            <a:r>
              <a:rPr lang="en-US" sz="21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Kuliah</a:t>
            </a:r>
            <a:endParaRPr lang="en-US" sz="21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</a:t>
            </a:r>
            <a:r>
              <a:rPr lang="id-ID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OMPUTER APLIKASI IT</a:t>
            </a:r>
            <a:endParaRPr lang="en-US" sz="53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Untuk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Mahasiswa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Semester 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1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,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Pertemuan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ke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-1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3384" y="5472752"/>
            <a:ext cx="344716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Email	: rauffauzan@gmail.com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id-ID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HP	: 085720171914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142137"/>
            <a:ext cx="1238760" cy="123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5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Web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Return 10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7255" y="1143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Client Side Scripting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lient </a:t>
            </a:r>
            <a:r>
              <a:rPr lang="en-US" sz="2000" dirty="0"/>
              <a:t>side scripting (CSS),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script yang </a:t>
            </a:r>
            <a:r>
              <a:rPr lang="en-US" sz="2000" dirty="0" err="1"/>
              <a:t>pengolahannya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di </a:t>
            </a:r>
            <a:r>
              <a:rPr lang="en-US" sz="2000" dirty="0" err="1"/>
              <a:t>sisi</a:t>
            </a:r>
            <a:r>
              <a:rPr lang="en-US" sz="2000" dirty="0"/>
              <a:t> client. </a:t>
            </a:r>
            <a:r>
              <a:rPr lang="en-US" sz="2000" dirty="0" err="1"/>
              <a:t>pengolahan</a:t>
            </a:r>
            <a:r>
              <a:rPr lang="en-US" sz="2000" dirty="0"/>
              <a:t> </a:t>
            </a:r>
            <a:r>
              <a:rPr lang="en-US" sz="2000" dirty="0" err="1"/>
              <a:t>disini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“di </a:t>
            </a:r>
            <a:r>
              <a:rPr lang="en-US" sz="2000" dirty="0" err="1"/>
              <a:t>terjemahkan</a:t>
            </a:r>
            <a:r>
              <a:rPr lang="en-US" sz="2000" dirty="0"/>
              <a:t>/ interpreted”.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menterjemahkan</a:t>
            </a:r>
            <a:r>
              <a:rPr lang="en-US" sz="2000" dirty="0"/>
              <a:t> script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/>
              <a:t>disisi</a:t>
            </a:r>
            <a:r>
              <a:rPr lang="en-US" sz="2000" dirty="0"/>
              <a:t> client </a:t>
            </a:r>
            <a:r>
              <a:rPr lang="en-US" sz="2000" dirty="0" err="1"/>
              <a:t>adalah</a:t>
            </a:r>
            <a:r>
              <a:rPr lang="en-US" sz="2000" dirty="0"/>
              <a:t> web browser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4"/>
          <a:stretch/>
        </p:blipFill>
        <p:spPr>
          <a:xfrm>
            <a:off x="4815174" y="3109046"/>
            <a:ext cx="3886200" cy="321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9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latihan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Return 10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7255" y="11430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Buka Notepad</a:t>
            </a:r>
          </a:p>
          <a:p>
            <a:pPr marL="457200" indent="-457200">
              <a:buAutoNum type="arabicPeriod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Ketikan source ini</a:t>
            </a:r>
          </a:p>
          <a:p>
            <a:pPr lvl="1"/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55" y="1828800"/>
            <a:ext cx="5410200" cy="317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5001491"/>
            <a:ext cx="8077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2. Simpan dengan nama file one.htm atau one.html</a:t>
            </a:r>
          </a:p>
          <a:p>
            <a:r>
              <a:rPr lang="sv-SE" b="1" dirty="0"/>
              <a:t>3. Buka dengan </a:t>
            </a:r>
            <a:r>
              <a:rPr lang="sv-SE" b="1" dirty="0" smtClean="0"/>
              <a:t>browser</a:t>
            </a:r>
            <a:r>
              <a:rPr lang="id-ID" b="1" dirty="0"/>
              <a:t> </a:t>
            </a:r>
            <a:r>
              <a:rPr lang="id-ID" b="1" dirty="0" smtClean="0"/>
              <a:t>/ klik 2x.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574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8288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Sistem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Perkuliahan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Perkenalan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Matakuliah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Silabus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Dasar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Pengenalan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Materi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Perkuliahan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487942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Sistem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Perkuliahan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Sistem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Perkuliahan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 Komputer Aplikasi IT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:</a:t>
            </a: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Materi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+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Latihan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Absensi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		: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Maks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80 % ( 3 x Bolos)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Keterlambatan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	: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Maks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15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Menit</a:t>
            </a:r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Nilai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Akhir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  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		: </a:t>
            </a:r>
            <a:endParaRPr lang="id-ID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id-ID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533400" indent="-533400"/>
            <a:r>
              <a:rPr lang="id-ID" sz="2000" dirty="0" smtClean="0">
                <a:solidFill>
                  <a:schemeClr val="hlink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Quiz</a:t>
            </a:r>
            <a:r>
              <a:rPr lang="en-US" sz="2000" dirty="0">
                <a:solidFill>
                  <a:schemeClr val="tx2"/>
                </a:solidFill>
              </a:rPr>
              <a:t>	10%        </a:t>
            </a:r>
            <a:r>
              <a:rPr lang="id-ID" sz="2000" dirty="0" smtClean="0">
                <a:solidFill>
                  <a:schemeClr val="tx2"/>
                </a:solidFill>
              </a:rPr>
              <a:t>	     </a:t>
            </a: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sz="2000" dirty="0">
                <a:solidFill>
                  <a:schemeClr val="tx2"/>
                </a:solidFill>
              </a:rPr>
              <a:t>80-100	</a:t>
            </a:r>
            <a:r>
              <a:rPr lang="en-US" sz="2000" dirty="0" smtClean="0">
                <a:solidFill>
                  <a:schemeClr val="tx2"/>
                </a:solidFill>
              </a:rPr>
              <a:t>A</a:t>
            </a:r>
            <a:endParaRPr lang="en-US" sz="2000" dirty="0">
              <a:solidFill>
                <a:schemeClr val="tx2"/>
              </a:solidFill>
            </a:endParaRPr>
          </a:p>
          <a:p>
            <a:pPr marL="533400" indent="-533400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b="1" dirty="0" err="1">
                <a:solidFill>
                  <a:schemeClr val="tx2"/>
                </a:solidFill>
              </a:rPr>
              <a:t>Tugas</a:t>
            </a:r>
            <a:r>
              <a:rPr lang="en-US" sz="2000" dirty="0">
                <a:solidFill>
                  <a:schemeClr val="tx2"/>
                </a:solidFill>
              </a:rPr>
              <a:t>	20%	        68-79	</a:t>
            </a:r>
            <a:r>
              <a:rPr lang="en-US" sz="2000" dirty="0" smtClean="0">
                <a:solidFill>
                  <a:schemeClr val="tx2"/>
                </a:solidFill>
              </a:rPr>
              <a:t>B</a:t>
            </a:r>
            <a:endParaRPr lang="en-US" sz="2000" dirty="0">
              <a:solidFill>
                <a:schemeClr val="tx2"/>
              </a:solidFill>
            </a:endParaRPr>
          </a:p>
          <a:p>
            <a:pPr marL="533400" indent="-533400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b="1" dirty="0">
                <a:solidFill>
                  <a:schemeClr val="tx2"/>
                </a:solidFill>
              </a:rPr>
              <a:t>UTS</a:t>
            </a:r>
            <a:r>
              <a:rPr lang="en-US" sz="2000" dirty="0">
                <a:solidFill>
                  <a:schemeClr val="tx2"/>
                </a:solidFill>
              </a:rPr>
              <a:t>	30%	        56-67	</a:t>
            </a:r>
            <a:r>
              <a:rPr lang="en-US" sz="2000" dirty="0" smtClean="0">
                <a:solidFill>
                  <a:schemeClr val="tx2"/>
                </a:solidFill>
              </a:rPr>
              <a:t>C</a:t>
            </a:r>
            <a:endParaRPr lang="en-US" sz="2000" dirty="0">
              <a:solidFill>
                <a:schemeClr val="tx2"/>
              </a:solidFill>
            </a:endParaRPr>
          </a:p>
          <a:p>
            <a:pPr marL="533400" indent="-533400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b="1" dirty="0">
                <a:solidFill>
                  <a:schemeClr val="tx2"/>
                </a:solidFill>
              </a:rPr>
              <a:t>UAS</a:t>
            </a:r>
            <a:r>
              <a:rPr lang="en-US" sz="2000" dirty="0">
                <a:solidFill>
                  <a:schemeClr val="tx2"/>
                </a:solidFill>
              </a:rPr>
              <a:t>	40%	        45-55	</a:t>
            </a:r>
            <a:r>
              <a:rPr lang="en-US" sz="2000" dirty="0" smtClean="0">
                <a:solidFill>
                  <a:schemeClr val="tx2"/>
                </a:solidFill>
              </a:rPr>
              <a:t>D</a:t>
            </a:r>
            <a:endParaRPr lang="en-US" sz="2000" dirty="0">
              <a:solidFill>
                <a:schemeClr val="tx2"/>
              </a:solidFill>
            </a:endParaRPr>
          </a:p>
          <a:p>
            <a:pPr marL="533400" indent="-533400"/>
            <a:r>
              <a:rPr lang="en-US" sz="2000" dirty="0">
                <a:solidFill>
                  <a:schemeClr val="tx2"/>
                </a:solidFill>
              </a:rPr>
              <a:t>				          0-44	</a:t>
            </a:r>
            <a:r>
              <a:rPr lang="en-US" sz="2000" dirty="0" smtClean="0">
                <a:solidFill>
                  <a:schemeClr val="tx2"/>
                </a:solidFill>
              </a:rPr>
              <a:t>E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6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Perkuliahan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487942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800" dirty="0" err="1" smtClean="0">
                <a:latin typeface="+mj-lt"/>
                <a:cs typeface="Estrangelo Edessa" pitchFamily="66" charset="0"/>
              </a:rPr>
              <a:t>Sistem</a:t>
            </a:r>
            <a:r>
              <a:rPr lang="en-US" sz="2800" dirty="0" smtClean="0">
                <a:latin typeface="+mj-lt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+mj-lt"/>
                <a:cs typeface="Estrangelo Edessa" pitchFamily="66" charset="0"/>
              </a:rPr>
              <a:t>Perkuliahan</a:t>
            </a:r>
            <a:endParaRPr lang="id-ID" sz="2800" dirty="0" smtClean="0">
              <a:latin typeface="+mj-lt"/>
              <a:cs typeface="Estrangelo Edessa" pitchFamily="66" charset="0"/>
            </a:endParaRPr>
          </a:p>
          <a:p>
            <a:endParaRPr lang="en-US" sz="2800" dirty="0" smtClean="0">
              <a:latin typeface="+mj-lt"/>
              <a:cs typeface="Estrangelo Edessa" pitchFamily="66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Berpakaian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rapih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sopan</a:t>
            </a:r>
            <a:endParaRPr lang="en-US" sz="2400" dirty="0">
              <a:latin typeface="+mj-lt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Dilarang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memasuki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ruangan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jika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dosen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belum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datang</a:t>
            </a:r>
            <a:endParaRPr lang="en-US" sz="2400" dirty="0">
              <a:latin typeface="+mj-lt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Hormati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penjaga</a:t>
            </a:r>
            <a:r>
              <a:rPr lang="en-US" sz="2400" dirty="0">
                <a:latin typeface="+mj-lt"/>
              </a:rPr>
              <a:t> lab, </a:t>
            </a:r>
            <a:r>
              <a:rPr lang="en-US" sz="2400" dirty="0" err="1">
                <a:latin typeface="+mj-lt"/>
              </a:rPr>
              <a:t>Tertib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jaga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perangkat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komputer</a:t>
            </a:r>
            <a:endParaRPr lang="en-US" sz="2400" dirty="0">
              <a:latin typeface="+mj-lt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Matikan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komunikasi</a:t>
            </a:r>
            <a:r>
              <a:rPr lang="en-US" sz="2400" dirty="0">
                <a:latin typeface="+mj-lt"/>
              </a:rPr>
              <a:t> (silent/</a:t>
            </a:r>
            <a:r>
              <a:rPr lang="en-US" sz="2400" dirty="0" err="1">
                <a:latin typeface="+mj-lt"/>
              </a:rPr>
              <a:t>getar</a:t>
            </a:r>
            <a:r>
              <a:rPr lang="en-US" sz="2400" dirty="0">
                <a:latin typeface="+mj-lt"/>
              </a:rPr>
              <a:t>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Simpan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tas</a:t>
            </a:r>
            <a:r>
              <a:rPr lang="en-US" sz="2400" dirty="0">
                <a:latin typeface="+mj-lt"/>
              </a:rPr>
              <a:t> di </a:t>
            </a:r>
            <a:r>
              <a:rPr lang="en-US" sz="2400" dirty="0" err="1">
                <a:latin typeface="+mj-lt"/>
              </a:rPr>
              <a:t>belakang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ketika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belajar</a:t>
            </a:r>
            <a:endParaRPr lang="en-US" sz="2400" dirty="0">
              <a:latin typeface="+mj-lt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err="1">
                <a:latin typeface="+mj-lt"/>
              </a:rPr>
              <a:t>Sistem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belajar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SerSan</a:t>
            </a:r>
            <a:r>
              <a:rPr lang="en-US" sz="2400" dirty="0">
                <a:latin typeface="+mj-lt"/>
              </a:rPr>
              <a:t> (</a:t>
            </a:r>
            <a:r>
              <a:rPr lang="en-US" sz="2400" dirty="0" err="1">
                <a:latin typeface="+mj-lt"/>
              </a:rPr>
              <a:t>Serius-Santai</a:t>
            </a:r>
            <a:r>
              <a:rPr lang="en-US" sz="2400" dirty="0">
                <a:latin typeface="+mj-lt"/>
              </a:rPr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US" sz="2800" dirty="0">
              <a:latin typeface="+mj-lt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9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SILABUS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KOMPUTER APLIKASI IT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220265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62730"/>
              </p:ext>
            </p:extLst>
          </p:nvPr>
        </p:nvGraphicFramePr>
        <p:xfrm>
          <a:off x="457200" y="1252474"/>
          <a:ext cx="8382000" cy="5224526"/>
        </p:xfrm>
        <a:graphic>
          <a:graphicData uri="http://schemas.openxmlformats.org/drawingml/2006/table">
            <a:tbl>
              <a:tblPr/>
              <a:tblGrid>
                <a:gridCol w="4147464"/>
                <a:gridCol w="4234536"/>
              </a:tblGrid>
              <a:tr h="473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Materi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Materi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Mengenal HTML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Pengertian HTML, internet dan b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Menggunakan Tag pada HTML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Daftar Tag pada HTML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HTML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 dan Image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d-ID" sz="1600" b="1" baseline="0" dirty="0" smtClean="0">
                          <a:latin typeface="Calibri"/>
                          <a:ea typeface="Calibri"/>
                          <a:cs typeface="Arial"/>
                        </a:rPr>
                        <a:t>Tabel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Membuat Tabel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Heading cell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Format tabel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Marge cell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id-ID" sz="16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Arial"/>
                        </a:rPr>
                        <a:t>Image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dirty="0" smtClean="0">
                          <a:latin typeface="Calibri"/>
                          <a:ea typeface="Calibri"/>
                          <a:cs typeface="Arial"/>
                        </a:rPr>
                        <a:t>Format image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dirty="0" smtClean="0">
                          <a:latin typeface="Calibri"/>
                          <a:ea typeface="Calibri"/>
                          <a:cs typeface="Arial"/>
                        </a:rPr>
                        <a:t>Insert image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dirty="0" smtClean="0">
                          <a:latin typeface="Calibri"/>
                          <a:ea typeface="Calibri"/>
                          <a:cs typeface="Arial"/>
                        </a:rPr>
                        <a:t>Image map</a:t>
                      </a:r>
                      <a:endParaRPr lang="en-US" sz="16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Pengenalan Form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HTML Input Elemetn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7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SILABUS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PEMR 3 [JAVA]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(KAIT–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220265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68039"/>
              </p:ext>
            </p:extLst>
          </p:nvPr>
        </p:nvGraphicFramePr>
        <p:xfrm>
          <a:off x="457200" y="1371600"/>
          <a:ext cx="8382000" cy="3486912"/>
        </p:xfrm>
        <a:graphic>
          <a:graphicData uri="http://schemas.openxmlformats.org/drawingml/2006/table">
            <a:tbl>
              <a:tblPr/>
              <a:tblGrid>
                <a:gridCol w="4147464"/>
                <a:gridCol w="4234536"/>
              </a:tblGrid>
              <a:tr h="473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Arial"/>
                        </a:rPr>
                        <a:t>Materi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Arial"/>
                        </a:rPr>
                        <a:t>Sub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Arial"/>
                        </a:rPr>
                        <a:t>Materi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Pengenalan dasar CSS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Inline Style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Pemakaian element style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Mengatur properti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 Web Pribadi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Design web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Konten web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Navigasi web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Mengenal Java Script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Konsep</a:t>
                      </a:r>
                      <a:r>
                        <a:rPr lang="id-ID" sz="1600" baseline="0" dirty="0" smtClean="0">
                          <a:latin typeface="Calibri"/>
                          <a:ea typeface="Calibri"/>
                          <a:cs typeface="Arial"/>
                        </a:rPr>
                        <a:t> JS</a:t>
                      </a:r>
                      <a:endParaRPr lang="id-ID" sz="16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Input Box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Pop-up window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id-ID" sz="1600" dirty="0" smtClean="0">
                          <a:latin typeface="Calibri"/>
                          <a:ea typeface="Calibri"/>
                          <a:cs typeface="Arial"/>
                        </a:rPr>
                        <a:t>Validasi menggunakan JS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48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(KAIT–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487942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Pengenalan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Matakuliah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Komputer Aplikasi IT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    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Deskripsi</a:t>
            </a: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fi-FI" sz="2000" dirty="0"/>
              <a:t>Matakuliah ini membahas tentang bagaimana membangun sebuah web </a:t>
            </a:r>
            <a:r>
              <a:rPr lang="id-ID" sz="2000" dirty="0" smtClean="0"/>
              <a:t>statis dengan memanfaatkan </a:t>
            </a:r>
            <a:r>
              <a:rPr lang="id-ID" sz="2000" dirty="0"/>
              <a:t>Hypertext Markup </a:t>
            </a:r>
            <a:r>
              <a:rPr lang="id-ID" sz="2000" dirty="0" smtClean="0"/>
              <a:t>Language (HTML)</a:t>
            </a:r>
            <a:r>
              <a:rPr lang="fi-FI" sz="2000" dirty="0" smtClean="0"/>
              <a:t>,</a:t>
            </a:r>
            <a:r>
              <a:rPr lang="id-ID" sz="2000" dirty="0" smtClean="0"/>
              <a:t> CSS dan Java Script. Lalu </a:t>
            </a:r>
            <a:r>
              <a:rPr lang="fi-FI" sz="2000" dirty="0" smtClean="0"/>
              <a:t>bagaimana </a:t>
            </a:r>
            <a:r>
              <a:rPr lang="fi-FI" sz="2000" dirty="0"/>
              <a:t>mengelola web </a:t>
            </a:r>
            <a:r>
              <a:rPr lang="fi-FI" sz="2000" dirty="0" smtClean="0"/>
              <a:t>dan </a:t>
            </a:r>
            <a:r>
              <a:rPr lang="fi-FI" sz="2000" dirty="0"/>
              <a:t>sampai pada akhirnya bagaimana upload ke internet.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ARSITEKTUR WEB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Action Button: Return 14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" t="14301" r="7071" b="2349"/>
          <a:stretch/>
        </p:blipFill>
        <p:spPr bwMode="auto">
          <a:xfrm>
            <a:off x="144405" y="988853"/>
            <a:ext cx="7724977" cy="541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91000" y="3275219"/>
            <a:ext cx="2793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#Uniform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Resource Locator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55321" y="4131632"/>
            <a:ext cx="22806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#Hypertext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Transfer Protocol</a:t>
            </a:r>
          </a:p>
        </p:txBody>
      </p:sp>
    </p:spTree>
    <p:extLst>
      <p:ext uri="{BB962C8B-B14F-4D97-AF65-F5344CB8AC3E}">
        <p14:creationId xmlns:p14="http://schemas.microsoft.com/office/powerpoint/2010/main" val="197024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Web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ction Button: Return 5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2379">
            <a:off x="6530100" y="5082860"/>
            <a:ext cx="1888900" cy="1416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1487942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Web </a:t>
            </a:r>
            <a:r>
              <a:rPr lang="en-US" sz="2000" b="1" dirty="0" err="1">
                <a:solidFill>
                  <a:srgbClr val="FF0000"/>
                </a:solidFill>
              </a:rPr>
              <a:t>Statis</a:t>
            </a:r>
            <a:endParaRPr lang="en-US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i="1" dirty="0"/>
              <a:t>Web </a:t>
            </a:r>
            <a:r>
              <a:rPr lang="en-US" sz="2000" i="1" dirty="0" err="1"/>
              <a:t>Statis</a:t>
            </a:r>
            <a:r>
              <a:rPr lang="en-US" sz="2000" i="1" dirty="0"/>
              <a:t> </a:t>
            </a:r>
            <a:r>
              <a:rPr lang="en-US" sz="2000" i="1" dirty="0" err="1"/>
              <a:t>adalah</a:t>
            </a:r>
            <a:r>
              <a:rPr lang="en-US" sz="2000" dirty="0"/>
              <a:t> web yang content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isinya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– </a:t>
            </a:r>
            <a:r>
              <a:rPr lang="en-US" sz="2000" dirty="0" err="1"/>
              <a:t>ubah</a:t>
            </a:r>
            <a:r>
              <a:rPr lang="en-US" sz="2000" dirty="0"/>
              <a:t>. </a:t>
            </a:r>
            <a:r>
              <a:rPr lang="en-US" sz="2000" dirty="0" err="1"/>
              <a:t>Maksudnya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 </a:t>
            </a:r>
            <a:r>
              <a:rPr lang="en-US" sz="2000" u="sng" dirty="0" err="1">
                <a:hlinkClick r:id="rId5"/>
              </a:rPr>
              <a:t>dokumen</a:t>
            </a:r>
            <a:r>
              <a:rPr lang="en-US" sz="2000" dirty="0"/>
              <a:t> yang </a:t>
            </a:r>
            <a:r>
              <a:rPr lang="en-US" sz="2000" dirty="0" err="1"/>
              <a:t>ada</a:t>
            </a:r>
            <a:r>
              <a:rPr lang="en-US" sz="2000" dirty="0"/>
              <a:t> di web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dikarenakan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script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membut</a:t>
            </a:r>
            <a:r>
              <a:rPr lang="en-US" sz="2000" dirty="0"/>
              <a:t> web </a:t>
            </a:r>
            <a:r>
              <a:rPr lang="en-US" sz="2000" dirty="0" err="1"/>
              <a:t>statis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mengubah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 smtClean="0"/>
              <a:t>. Client – Side [ HTML – CSS ]</a:t>
            </a:r>
            <a:endParaRPr lang="en-US" sz="2000" dirty="0"/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Web </a:t>
            </a:r>
            <a:r>
              <a:rPr lang="en-US" sz="2000" b="1" dirty="0" err="1" smtClean="0">
                <a:solidFill>
                  <a:srgbClr val="FF0000"/>
                </a:solidFill>
              </a:rPr>
              <a:t>Dinamis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i="1" dirty="0"/>
              <a:t>Web </a:t>
            </a:r>
            <a:r>
              <a:rPr lang="en-US" sz="2000" i="1" dirty="0" err="1"/>
              <a:t>Dinamis</a:t>
            </a:r>
            <a:r>
              <a:rPr lang="en-US" sz="2000" i="1" dirty="0"/>
              <a:t> </a:t>
            </a:r>
            <a:r>
              <a:rPr lang="en-US" sz="2000" i="1" dirty="0" err="1"/>
              <a:t>adalah</a:t>
            </a:r>
            <a:r>
              <a:rPr lang="en-US" sz="2000" dirty="0"/>
              <a:t> Web yang content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isinya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– </a:t>
            </a:r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.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web </a:t>
            </a:r>
            <a:r>
              <a:rPr lang="en-US" sz="2000" dirty="0" err="1"/>
              <a:t>dinamis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semudah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user yang </a:t>
            </a:r>
            <a:r>
              <a:rPr lang="en-US" sz="2000" dirty="0" err="1"/>
              <a:t>menggunakan</a:t>
            </a:r>
            <a:r>
              <a:rPr lang="en-US" sz="2000" dirty="0"/>
              <a:t> web </a:t>
            </a:r>
            <a:r>
              <a:rPr lang="en-US" sz="2000" dirty="0" err="1"/>
              <a:t>dinamis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/>
              <a:t>Server Side [ PHP ]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b="1" dirty="0"/>
              <a:t>Client – Side [ HTML – </a:t>
            </a:r>
            <a:r>
              <a:rPr lang="en-US" sz="2000" b="1" dirty="0" smtClean="0"/>
              <a:t>CSS – JS – AJAX - JQUERY </a:t>
            </a:r>
            <a:r>
              <a:rPr lang="en-US" sz="2000" b="1" dirty="0"/>
              <a:t>]</a:t>
            </a:r>
            <a:endParaRPr lang="en-US" sz="2000" b="1" dirty="0" smtClean="0"/>
          </a:p>
          <a:p>
            <a:endParaRPr lang="en-US" sz="2000" b="1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2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381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PEMETAAN VORD KEDALAM CMMI UNTUK MENINGKATKAN  ANALISA KEBUTUHAN PERANGKAT LUNAK (STUDI KASUS : APLIKASI MEDIA MANAGEMENT DI PT.EBDESK INDONESIA)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rauffauzan</cp:lastModifiedBy>
  <cp:revision>174</cp:revision>
  <dcterms:created xsi:type="dcterms:W3CDTF">2011-07-02T13:40:14Z</dcterms:created>
  <dcterms:modified xsi:type="dcterms:W3CDTF">2013-10-02T04:33:00Z</dcterms:modified>
</cp:coreProperties>
</file>