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2"/>
    <p:sldMasterId id="2147483676" r:id="rId3"/>
  </p:sldMasterIdLst>
  <p:notesMasterIdLst>
    <p:notesMasterId r:id="rId70"/>
  </p:notesMasterIdLst>
  <p:sldIdLst>
    <p:sldId id="257" r:id="rId4"/>
    <p:sldId id="260" r:id="rId5"/>
    <p:sldId id="291" r:id="rId6"/>
    <p:sldId id="334" r:id="rId7"/>
    <p:sldId id="335" r:id="rId8"/>
    <p:sldId id="261" r:id="rId9"/>
    <p:sldId id="268" r:id="rId10"/>
    <p:sldId id="336" r:id="rId11"/>
    <p:sldId id="337" r:id="rId12"/>
    <p:sldId id="338" r:id="rId13"/>
    <p:sldId id="339" r:id="rId14"/>
    <p:sldId id="340" r:id="rId15"/>
    <p:sldId id="341" r:id="rId16"/>
    <p:sldId id="262" r:id="rId17"/>
    <p:sldId id="290" r:id="rId18"/>
    <p:sldId id="292" r:id="rId19"/>
    <p:sldId id="293" r:id="rId20"/>
    <p:sldId id="294" r:id="rId21"/>
    <p:sldId id="295" r:id="rId22"/>
    <p:sldId id="342" r:id="rId23"/>
    <p:sldId id="343" r:id="rId24"/>
    <p:sldId id="344" r:id="rId25"/>
    <p:sldId id="34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46" r:id="rId64"/>
    <p:sldId id="347" r:id="rId65"/>
    <p:sldId id="348" r:id="rId66"/>
    <p:sldId id="351" r:id="rId67"/>
    <p:sldId id="350" r:id="rId68"/>
    <p:sldId id="34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94660"/>
  </p:normalViewPr>
  <p:slideViewPr>
    <p:cSldViewPr>
      <p:cViewPr varScale="1">
        <p:scale>
          <a:sx n="69" d="100"/>
          <a:sy n="69" d="100"/>
        </p:scale>
        <p:origin x="-118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2A275-542E-42B9-9C5C-8AE4DE74D23F}" type="datetimeFigureOut">
              <a:rPr lang="en-US" smtClean="0"/>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D6A47E-AF34-4095-BCC1-92F87EFF0416}" type="slidenum">
              <a:rPr lang="en-US" smtClean="0"/>
              <a:t>‹#›</a:t>
            </a:fld>
            <a:endParaRPr lang="en-US"/>
          </a:p>
        </p:txBody>
      </p:sp>
    </p:spTree>
    <p:extLst>
      <p:ext uri="{BB962C8B-B14F-4D97-AF65-F5344CB8AC3E}">
        <p14:creationId xmlns:p14="http://schemas.microsoft.com/office/powerpoint/2010/main" val="34844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10/10/2013 2:42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46BC0-302E-473F-88BB-D5E57794A4C7}" type="slidenum">
              <a:rPr lang="en-US"/>
              <a:pPr/>
              <a:t>23</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63" r:id="rId12"/>
  </p:sldLayoutIdLst>
  <p:transition>
    <p:fade/>
  </p:transition>
  <p:hf sldNum="0" hdr="0" ftr="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7" r:id="rId1"/>
  </p:sldLayoutIdLst>
  <p:transition>
    <p:fade/>
  </p:transition>
  <p:hf sldNum="0" hdr="0" ftr="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Analysis and System Design Terminology</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Information System Analysis and Design</a:t>
            </a:r>
          </a:p>
          <a:p>
            <a:r>
              <a:rPr lang="en-US" dirty="0" smtClean="0"/>
              <a:t>Week 4</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D:\valacich revisions\art files\FIG01_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791200" cy="430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816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Approaches to Systems Development</a:t>
            </a:r>
          </a:p>
        </p:txBody>
      </p:sp>
      <p:sp>
        <p:nvSpPr>
          <p:cNvPr id="71683" name="Rectangle 3" descr="Rectangle: Click to edit Master text styles&#10;Second level&#10;Third level&#10;Fourth level&#10;Fifth level"/>
          <p:cNvSpPr>
            <a:spLocks noGrp="1" noChangeArrowheads="1"/>
          </p:cNvSpPr>
          <p:nvPr>
            <p:ph type="body" idx="1"/>
          </p:nvPr>
        </p:nvSpPr>
        <p:spPr>
          <a:xfrm>
            <a:off x="381000" y="1828799"/>
            <a:ext cx="8382000" cy="1794937"/>
          </a:xfrm>
        </p:spPr>
        <p:txBody>
          <a:bodyPr/>
          <a:lstStyle/>
          <a:p>
            <a:pPr>
              <a:lnSpc>
                <a:spcPct val="90000"/>
              </a:lnSpc>
            </a:pPr>
            <a:r>
              <a:rPr lang="en-US" sz="2800" dirty="0"/>
              <a:t>Process-Oriented Approach</a:t>
            </a:r>
          </a:p>
          <a:p>
            <a:pPr lvl="1">
              <a:lnSpc>
                <a:spcPct val="90000"/>
              </a:lnSpc>
            </a:pPr>
            <a:r>
              <a:rPr lang="en-US" sz="2400" dirty="0"/>
              <a:t>Focus is on flow, use and transformation of data in an information system</a:t>
            </a:r>
          </a:p>
          <a:p>
            <a:pPr lvl="1">
              <a:lnSpc>
                <a:spcPct val="90000"/>
              </a:lnSpc>
            </a:pPr>
            <a:r>
              <a:rPr lang="en-US" sz="2400" dirty="0"/>
              <a:t>Involves creating graphical representations such as data flow diagrams and charts</a:t>
            </a:r>
          </a:p>
          <a:p>
            <a:pPr lvl="1">
              <a:lnSpc>
                <a:spcPct val="90000"/>
              </a:lnSpc>
            </a:pPr>
            <a:r>
              <a:rPr lang="en-US" sz="2400" dirty="0"/>
              <a:t>Data are tracked from sources, through intermediate steps and to final destinations</a:t>
            </a:r>
          </a:p>
          <a:p>
            <a:pPr lvl="1">
              <a:lnSpc>
                <a:spcPct val="90000"/>
              </a:lnSpc>
            </a:pPr>
            <a:r>
              <a:rPr lang="en-US" sz="2400" dirty="0"/>
              <a:t>Natural structure of data is not specified</a:t>
            </a:r>
          </a:p>
          <a:p>
            <a:pPr lvl="1">
              <a:lnSpc>
                <a:spcPct val="90000"/>
              </a:lnSpc>
            </a:pPr>
            <a:r>
              <a:rPr lang="en-US" sz="2400" dirty="0"/>
              <a:t>Disadvantage: data files are tied to specific applications</a:t>
            </a:r>
          </a:p>
          <a:p>
            <a:pPr lvl="1">
              <a:lnSpc>
                <a:spcPct val="90000"/>
              </a:lnSpc>
              <a:buFont typeface="Wingdings" pitchFamily="2" charset="2"/>
              <a:buNone/>
            </a:pPr>
            <a:endParaRPr lang="en-US" sz="2400" dirty="0"/>
          </a:p>
        </p:txBody>
      </p:sp>
    </p:spTree>
    <p:extLst>
      <p:ext uri="{BB962C8B-B14F-4D97-AF65-F5344CB8AC3E}">
        <p14:creationId xmlns:p14="http://schemas.microsoft.com/office/powerpoint/2010/main" val="20913688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Approaches to Systems Development</a:t>
            </a:r>
          </a:p>
        </p:txBody>
      </p:sp>
      <p:sp>
        <p:nvSpPr>
          <p:cNvPr id="72707" name="Rectangle 3" descr="Rectangle: Click to edit Master text styles&#10;Second level&#10;Third level&#10;Fourth level&#10;Fifth level"/>
          <p:cNvSpPr>
            <a:spLocks noGrp="1" noChangeArrowheads="1"/>
          </p:cNvSpPr>
          <p:nvPr>
            <p:ph type="body" idx="1"/>
          </p:nvPr>
        </p:nvSpPr>
        <p:spPr>
          <a:xfrm>
            <a:off x="381000" y="1676399"/>
            <a:ext cx="8382000" cy="1947337"/>
          </a:xfrm>
        </p:spPr>
        <p:txBody>
          <a:bodyPr/>
          <a:lstStyle/>
          <a:p>
            <a:r>
              <a:rPr lang="en-US" dirty="0"/>
              <a:t>Data-Oriented Approach</a:t>
            </a:r>
          </a:p>
          <a:p>
            <a:pPr lvl="1"/>
            <a:r>
              <a:rPr lang="en-US" dirty="0"/>
              <a:t>Depicts ideal organization of data, independent of where and how data are used</a:t>
            </a:r>
          </a:p>
          <a:p>
            <a:pPr lvl="1"/>
            <a:r>
              <a:rPr lang="en-US" dirty="0"/>
              <a:t>Data model describes kinds of data and business relationships among the data</a:t>
            </a:r>
          </a:p>
          <a:p>
            <a:pPr lvl="1"/>
            <a:r>
              <a:rPr lang="en-US" dirty="0"/>
              <a:t>Business rules depict how organization captures and processes the data</a:t>
            </a:r>
          </a:p>
        </p:txBody>
      </p:sp>
    </p:spTree>
    <p:extLst>
      <p:ext uri="{BB962C8B-B14F-4D97-AF65-F5344CB8AC3E}">
        <p14:creationId xmlns:p14="http://schemas.microsoft.com/office/powerpoint/2010/main" val="40163039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valacich revisions\art files\TBL01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33488"/>
            <a:ext cx="7620000" cy="43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8953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Analyst</a:t>
            </a:r>
            <a:endParaRPr lang="en-US" dirty="0"/>
          </a:p>
        </p:txBody>
      </p:sp>
      <p:sp>
        <p:nvSpPr>
          <p:cNvPr id="3" name="Text Placeholder 2"/>
          <p:cNvSpPr>
            <a:spLocks noGrp="1"/>
          </p:cNvSpPr>
          <p:nvPr>
            <p:ph type="body" sz="quarter" idx="10"/>
          </p:nvPr>
        </p:nvSpPr>
        <p:spPr>
          <a:xfrm>
            <a:off x="381000" y="1411552"/>
            <a:ext cx="8382000" cy="2215991"/>
          </a:xfrm>
        </p:spPr>
        <p:txBody>
          <a:bodyPr/>
          <a:lstStyle/>
          <a:p>
            <a:r>
              <a:rPr lang="en-US" dirty="0" smtClean="0"/>
              <a:t>Expert in problem identification and prepared written documentation about how computer solved the problem. System analyst work together with user developed new system and repair current system</a:t>
            </a:r>
            <a:endParaRPr lang="en-US" dirty="0"/>
          </a:p>
        </p:txBody>
      </p:sp>
    </p:spTree>
    <p:extLst>
      <p:ext uri="{BB962C8B-B14F-4D97-AF65-F5344CB8AC3E}">
        <p14:creationId xmlns:p14="http://schemas.microsoft.com/office/powerpoint/2010/main" val="1831609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Systems Analyst</a:t>
            </a:r>
          </a:p>
        </p:txBody>
      </p:sp>
      <p:sp>
        <p:nvSpPr>
          <p:cNvPr id="14339" name="Rectangle 3"/>
          <p:cNvSpPr>
            <a:spLocks noGrp="1" noChangeArrowheads="1"/>
          </p:cNvSpPr>
          <p:nvPr>
            <p:ph type="body" idx="1"/>
          </p:nvPr>
        </p:nvSpPr>
        <p:spPr/>
        <p:txBody>
          <a:bodyPr/>
          <a:lstStyle/>
          <a:p>
            <a:pPr>
              <a:lnSpc>
                <a:spcPct val="90000"/>
              </a:lnSpc>
            </a:pPr>
            <a:r>
              <a:rPr lang="en-US"/>
              <a:t>Professional computer employee who performs analysis and design</a:t>
            </a:r>
          </a:p>
          <a:p>
            <a:pPr>
              <a:lnSpc>
                <a:spcPct val="90000"/>
              </a:lnSpc>
            </a:pPr>
            <a:r>
              <a:rPr lang="en-US"/>
              <a:t>Change agent </a:t>
            </a:r>
          </a:p>
          <a:p>
            <a:pPr lvl="1">
              <a:lnSpc>
                <a:spcPct val="90000"/>
              </a:lnSpc>
            </a:pPr>
            <a:r>
              <a:rPr lang="en-US"/>
              <a:t>Overcome  reluctance of users to change</a:t>
            </a:r>
          </a:p>
          <a:p>
            <a:pPr>
              <a:lnSpc>
                <a:spcPct val="90000"/>
              </a:lnSpc>
            </a:pPr>
            <a:r>
              <a:rPr lang="en-US"/>
              <a:t>Typical career path</a:t>
            </a:r>
          </a:p>
          <a:p>
            <a:pPr lvl="1">
              <a:lnSpc>
                <a:spcPct val="90000"/>
              </a:lnSpc>
            </a:pPr>
            <a:r>
              <a:rPr lang="en-US"/>
              <a:t>Programmer</a:t>
            </a:r>
          </a:p>
          <a:p>
            <a:pPr lvl="1">
              <a:lnSpc>
                <a:spcPct val="90000"/>
              </a:lnSpc>
            </a:pPr>
            <a:r>
              <a:rPr lang="en-US"/>
              <a:t>Programmer / Analyst</a:t>
            </a:r>
          </a:p>
          <a:p>
            <a:pPr lvl="1">
              <a:lnSpc>
                <a:spcPct val="90000"/>
              </a:lnSpc>
            </a:pPr>
            <a:r>
              <a:rPr lang="en-US"/>
              <a:t>Systems Analyst</a:t>
            </a:r>
          </a:p>
        </p:txBody>
      </p:sp>
    </p:spTree>
    <p:extLst>
      <p:ext uri="{BB962C8B-B14F-4D97-AF65-F5344CB8AC3E}">
        <p14:creationId xmlns:p14="http://schemas.microsoft.com/office/powerpoint/2010/main" val="21506696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Systems Analyst</a:t>
            </a:r>
          </a:p>
        </p:txBody>
      </p:sp>
      <p:sp>
        <p:nvSpPr>
          <p:cNvPr id="14339" name="Rectangle 3"/>
          <p:cNvSpPr>
            <a:spLocks noGrp="1" noChangeArrowheads="1"/>
          </p:cNvSpPr>
          <p:nvPr>
            <p:ph type="body" idx="1"/>
          </p:nvPr>
        </p:nvSpPr>
        <p:spPr/>
        <p:txBody>
          <a:bodyPr/>
          <a:lstStyle/>
          <a:p>
            <a:pPr>
              <a:lnSpc>
                <a:spcPct val="90000"/>
              </a:lnSpc>
            </a:pPr>
            <a:r>
              <a:rPr lang="en-US"/>
              <a:t>Professional computer employee who performs analysis and design</a:t>
            </a:r>
          </a:p>
          <a:p>
            <a:pPr>
              <a:lnSpc>
                <a:spcPct val="90000"/>
              </a:lnSpc>
            </a:pPr>
            <a:r>
              <a:rPr lang="en-US"/>
              <a:t>Change agent </a:t>
            </a:r>
          </a:p>
          <a:p>
            <a:pPr lvl="1">
              <a:lnSpc>
                <a:spcPct val="90000"/>
              </a:lnSpc>
            </a:pPr>
            <a:r>
              <a:rPr lang="en-US"/>
              <a:t>Overcome  reluctance of users to change</a:t>
            </a:r>
          </a:p>
          <a:p>
            <a:pPr>
              <a:lnSpc>
                <a:spcPct val="90000"/>
              </a:lnSpc>
            </a:pPr>
            <a:r>
              <a:rPr lang="en-US"/>
              <a:t>Typical career path</a:t>
            </a:r>
          </a:p>
          <a:p>
            <a:pPr lvl="1">
              <a:lnSpc>
                <a:spcPct val="90000"/>
              </a:lnSpc>
            </a:pPr>
            <a:r>
              <a:rPr lang="en-US"/>
              <a:t>Programmer</a:t>
            </a:r>
          </a:p>
          <a:p>
            <a:pPr lvl="1">
              <a:lnSpc>
                <a:spcPct val="90000"/>
              </a:lnSpc>
            </a:pPr>
            <a:r>
              <a:rPr lang="en-US"/>
              <a:t>Programmer / Analyst</a:t>
            </a:r>
          </a:p>
          <a:p>
            <a:pPr lvl="1">
              <a:lnSpc>
                <a:spcPct val="90000"/>
              </a:lnSpc>
            </a:pPr>
            <a:r>
              <a:rPr lang="en-US"/>
              <a:t>Systems Analyst</a:t>
            </a:r>
          </a:p>
        </p:txBody>
      </p:sp>
    </p:spTree>
    <p:extLst>
      <p:ext uri="{BB962C8B-B14F-4D97-AF65-F5344CB8AC3E}">
        <p14:creationId xmlns:p14="http://schemas.microsoft.com/office/powerpoint/2010/main" val="129205932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55613"/>
            <a:ext cx="7772400" cy="1644650"/>
          </a:xfrm>
        </p:spPr>
        <p:txBody>
          <a:bodyPr/>
          <a:lstStyle/>
          <a:p>
            <a:r>
              <a:rPr lang="en-US"/>
              <a:t>Systems Analyst</a:t>
            </a:r>
            <a:br>
              <a:rPr lang="en-US"/>
            </a:br>
            <a:r>
              <a:rPr lang="en-US" i="1"/>
              <a:t>Functions</a:t>
            </a:r>
          </a:p>
        </p:txBody>
      </p:sp>
      <p:sp>
        <p:nvSpPr>
          <p:cNvPr id="16387" name="Rectangle 3"/>
          <p:cNvSpPr>
            <a:spLocks noGrp="1" noChangeArrowheads="1"/>
          </p:cNvSpPr>
          <p:nvPr>
            <p:ph type="body" idx="1"/>
          </p:nvPr>
        </p:nvSpPr>
        <p:spPr>
          <a:xfrm>
            <a:off x="685800" y="2133600"/>
            <a:ext cx="7772400" cy="3962400"/>
          </a:xfrm>
        </p:spPr>
        <p:txBody>
          <a:bodyPr/>
          <a:lstStyle/>
          <a:p>
            <a:pPr>
              <a:lnSpc>
                <a:spcPct val="90000"/>
              </a:lnSpc>
              <a:buFontTx/>
              <a:buNone/>
            </a:pPr>
            <a:r>
              <a:rPr lang="en-US"/>
              <a:t>Coordination</a:t>
            </a:r>
          </a:p>
          <a:p>
            <a:pPr>
              <a:lnSpc>
                <a:spcPct val="90000"/>
              </a:lnSpc>
            </a:pPr>
            <a:r>
              <a:rPr lang="en-US" sz="2800"/>
              <a:t>Schedules and system-related tasks</a:t>
            </a:r>
          </a:p>
          <a:p>
            <a:pPr>
              <a:lnSpc>
                <a:spcPct val="90000"/>
              </a:lnSpc>
            </a:pPr>
            <a:r>
              <a:rPr lang="en-US" sz="2800"/>
              <a:t>Personnel</a:t>
            </a:r>
          </a:p>
          <a:p>
            <a:pPr lvl="1">
              <a:lnSpc>
                <a:spcPct val="90000"/>
              </a:lnSpc>
            </a:pPr>
            <a:r>
              <a:rPr lang="en-US" sz="2400"/>
              <a:t>Manager</a:t>
            </a:r>
          </a:p>
          <a:p>
            <a:pPr lvl="1">
              <a:lnSpc>
                <a:spcPct val="90000"/>
              </a:lnSpc>
            </a:pPr>
            <a:r>
              <a:rPr lang="en-US" sz="2400"/>
              <a:t>Programmers</a:t>
            </a:r>
          </a:p>
          <a:p>
            <a:pPr lvl="1">
              <a:lnSpc>
                <a:spcPct val="90000"/>
              </a:lnSpc>
            </a:pPr>
            <a:r>
              <a:rPr lang="en-US" sz="2400"/>
              <a:t>Users</a:t>
            </a:r>
          </a:p>
          <a:p>
            <a:pPr lvl="1">
              <a:lnSpc>
                <a:spcPct val="90000"/>
              </a:lnSpc>
            </a:pPr>
            <a:r>
              <a:rPr lang="en-US" sz="2400"/>
              <a:t>Vendors of computer equipment</a:t>
            </a:r>
          </a:p>
          <a:p>
            <a:pPr lvl="1">
              <a:lnSpc>
                <a:spcPct val="90000"/>
              </a:lnSpc>
            </a:pPr>
            <a:r>
              <a:rPr lang="en-US" sz="2400"/>
              <a:t>Mail room employees</a:t>
            </a:r>
          </a:p>
          <a:p>
            <a:pPr lvl="1">
              <a:lnSpc>
                <a:spcPct val="90000"/>
              </a:lnSpc>
            </a:pPr>
            <a:r>
              <a:rPr lang="en-US" sz="2400"/>
              <a:t>Contractors</a:t>
            </a:r>
          </a:p>
        </p:txBody>
      </p:sp>
    </p:spTree>
    <p:extLst>
      <p:ext uri="{BB962C8B-B14F-4D97-AF65-F5344CB8AC3E}">
        <p14:creationId xmlns:p14="http://schemas.microsoft.com/office/powerpoint/2010/main" val="1558570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55613"/>
            <a:ext cx="7772400" cy="1644650"/>
          </a:xfrm>
        </p:spPr>
        <p:txBody>
          <a:bodyPr/>
          <a:lstStyle/>
          <a:p>
            <a:r>
              <a:rPr lang="en-US"/>
              <a:t>Systems Analyst</a:t>
            </a:r>
            <a:br>
              <a:rPr lang="en-US"/>
            </a:br>
            <a:r>
              <a:rPr lang="en-US" i="1"/>
              <a:t>Functions</a:t>
            </a:r>
          </a:p>
        </p:txBody>
      </p:sp>
      <p:sp>
        <p:nvSpPr>
          <p:cNvPr id="18435" name="Rectangle 3"/>
          <p:cNvSpPr>
            <a:spLocks noGrp="1" noChangeArrowheads="1"/>
          </p:cNvSpPr>
          <p:nvPr>
            <p:ph type="body" idx="1"/>
          </p:nvPr>
        </p:nvSpPr>
        <p:spPr>
          <a:xfrm>
            <a:off x="685800" y="2286000"/>
            <a:ext cx="7772400" cy="3810000"/>
          </a:xfrm>
        </p:spPr>
        <p:txBody>
          <a:bodyPr/>
          <a:lstStyle/>
          <a:p>
            <a:pPr>
              <a:buFontTx/>
              <a:buNone/>
            </a:pPr>
            <a:r>
              <a:rPr lang="en-US" sz="3600"/>
              <a:t>Communication</a:t>
            </a:r>
          </a:p>
          <a:p>
            <a:pPr lvl="1"/>
            <a:r>
              <a:rPr lang="en-US"/>
              <a:t>Oral presentations</a:t>
            </a:r>
          </a:p>
          <a:p>
            <a:pPr lvl="1"/>
            <a:r>
              <a:rPr lang="en-US"/>
              <a:t>Written documentation</a:t>
            </a:r>
          </a:p>
          <a:p>
            <a:pPr>
              <a:buFontTx/>
              <a:buNone/>
            </a:pPr>
            <a:r>
              <a:rPr lang="en-US" sz="3600"/>
              <a:t>Planning and design</a:t>
            </a:r>
          </a:p>
          <a:p>
            <a:pPr lvl="1"/>
            <a:r>
              <a:rPr lang="en-US"/>
              <a:t>Plans and designs new system</a:t>
            </a:r>
          </a:p>
          <a:p>
            <a:pPr lvl="1"/>
            <a:r>
              <a:rPr lang="en-US"/>
              <a:t>Involved from beginning of project through final implementation of the system</a:t>
            </a:r>
          </a:p>
        </p:txBody>
      </p:sp>
    </p:spTree>
    <p:extLst>
      <p:ext uri="{BB962C8B-B14F-4D97-AF65-F5344CB8AC3E}">
        <p14:creationId xmlns:p14="http://schemas.microsoft.com/office/powerpoint/2010/main" val="33374169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55613"/>
            <a:ext cx="7772400" cy="1644650"/>
          </a:xfrm>
        </p:spPr>
        <p:txBody>
          <a:bodyPr/>
          <a:lstStyle/>
          <a:p>
            <a:r>
              <a:rPr lang="en-US"/>
              <a:t>Systems Analyst</a:t>
            </a:r>
            <a:br>
              <a:rPr lang="en-US"/>
            </a:br>
            <a:r>
              <a:rPr lang="en-US" i="1"/>
              <a:t>Personal Qualities</a:t>
            </a:r>
          </a:p>
        </p:txBody>
      </p:sp>
      <p:sp>
        <p:nvSpPr>
          <p:cNvPr id="20483" name="Rectangle 3"/>
          <p:cNvSpPr>
            <a:spLocks noGrp="1" noChangeArrowheads="1"/>
          </p:cNvSpPr>
          <p:nvPr>
            <p:ph type="body" idx="1"/>
          </p:nvPr>
        </p:nvSpPr>
        <p:spPr>
          <a:xfrm>
            <a:off x="685800" y="2286000"/>
            <a:ext cx="7772400" cy="3810000"/>
          </a:xfrm>
        </p:spPr>
        <p:txBody>
          <a:bodyPr/>
          <a:lstStyle/>
          <a:p>
            <a:pPr>
              <a:lnSpc>
                <a:spcPct val="90000"/>
              </a:lnSpc>
            </a:pPr>
            <a:r>
              <a:rPr lang="en-US" sz="2800"/>
              <a:t>Analytical mind</a:t>
            </a:r>
          </a:p>
          <a:p>
            <a:pPr>
              <a:lnSpc>
                <a:spcPct val="90000"/>
              </a:lnSpc>
            </a:pPr>
            <a:r>
              <a:rPr lang="en-US" sz="2800"/>
              <a:t>Good communication skills</a:t>
            </a:r>
          </a:p>
          <a:p>
            <a:pPr>
              <a:lnSpc>
                <a:spcPct val="90000"/>
              </a:lnSpc>
            </a:pPr>
            <a:r>
              <a:rPr lang="en-US" sz="2800"/>
              <a:t>Self-discipline</a:t>
            </a:r>
          </a:p>
          <a:p>
            <a:pPr>
              <a:lnSpc>
                <a:spcPct val="90000"/>
              </a:lnSpc>
            </a:pPr>
            <a:r>
              <a:rPr lang="en-US" sz="2800"/>
              <a:t>Self-direction</a:t>
            </a:r>
          </a:p>
          <a:p>
            <a:pPr>
              <a:lnSpc>
                <a:spcPct val="90000"/>
              </a:lnSpc>
            </a:pPr>
            <a:r>
              <a:rPr lang="en-US" sz="2800"/>
              <a:t>Organizational skills</a:t>
            </a:r>
          </a:p>
          <a:p>
            <a:pPr>
              <a:lnSpc>
                <a:spcPct val="90000"/>
              </a:lnSpc>
            </a:pPr>
            <a:r>
              <a:rPr lang="en-US" sz="2800"/>
              <a:t>Creativity</a:t>
            </a:r>
          </a:p>
          <a:p>
            <a:pPr>
              <a:lnSpc>
                <a:spcPct val="90000"/>
              </a:lnSpc>
            </a:pPr>
            <a:r>
              <a:rPr lang="en-US" sz="2800"/>
              <a:t>Ability to work without tangible results</a:t>
            </a:r>
          </a:p>
        </p:txBody>
      </p:sp>
    </p:spTree>
    <p:extLst>
      <p:ext uri="{BB962C8B-B14F-4D97-AF65-F5344CB8AC3E}">
        <p14:creationId xmlns:p14="http://schemas.microsoft.com/office/powerpoint/2010/main" val="20325375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Text Placeholder 2"/>
          <p:cNvSpPr>
            <a:spLocks noGrp="1"/>
          </p:cNvSpPr>
          <p:nvPr>
            <p:ph type="body" sz="quarter" idx="10"/>
          </p:nvPr>
        </p:nvSpPr>
        <p:spPr>
          <a:xfrm>
            <a:off x="381000" y="1411552"/>
            <a:ext cx="8382000" cy="4481227"/>
          </a:xfrm>
        </p:spPr>
        <p:txBody>
          <a:bodyPr/>
          <a:lstStyle/>
          <a:p>
            <a:r>
              <a:rPr lang="en-US" dirty="0" smtClean="0"/>
              <a:t>Analysis </a:t>
            </a:r>
          </a:p>
          <a:p>
            <a:pPr marL="403225" indent="0">
              <a:buNone/>
            </a:pPr>
            <a:r>
              <a:rPr lang="en-US" dirty="0" smtClean="0"/>
              <a:t>An activity starts from early process in studied and evaluate some case</a:t>
            </a:r>
          </a:p>
          <a:p>
            <a:r>
              <a:rPr lang="en-US" dirty="0" smtClean="0"/>
              <a:t>System</a:t>
            </a:r>
          </a:p>
          <a:p>
            <a:pPr marL="349250" indent="0">
              <a:buNone/>
            </a:pPr>
            <a:r>
              <a:rPr lang="en-US" dirty="0" smtClean="0"/>
              <a:t>Some tools consist of human, machine or tools and procedure and concept collect become one to achieve aim</a:t>
            </a:r>
          </a:p>
          <a:p>
            <a:r>
              <a:rPr lang="en-US" dirty="0" smtClean="0"/>
              <a:t>Information</a:t>
            </a:r>
          </a:p>
          <a:p>
            <a:pPr marL="457200" indent="0">
              <a:buNone/>
            </a:pPr>
            <a:r>
              <a:rPr lang="en-US" dirty="0" smtClean="0"/>
              <a:t>Data processed to useful form to recipient</a:t>
            </a:r>
            <a:endParaRPr lang="en-US" dirty="0"/>
          </a:p>
        </p:txBody>
      </p:sp>
    </p:spTree>
    <p:extLst>
      <p:ext uri="{BB962C8B-B14F-4D97-AF65-F5344CB8AC3E}">
        <p14:creationId xmlns:p14="http://schemas.microsoft.com/office/powerpoint/2010/main" val="36041859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a:t>Types of Information Systems</a:t>
            </a:r>
            <a:br>
              <a:rPr lang="en-US" dirty="0"/>
            </a:br>
            <a:r>
              <a:rPr lang="en-US" dirty="0"/>
              <a:t>and Systems Development</a:t>
            </a:r>
          </a:p>
        </p:txBody>
      </p:sp>
      <p:sp>
        <p:nvSpPr>
          <p:cNvPr id="80899" name="Rectangle 3" descr="Rectangle: Click to edit Master text styles&#10;Second level&#10;Third level&#10;Fourth level&#10;Fifth level"/>
          <p:cNvSpPr>
            <a:spLocks noGrp="1" noChangeArrowheads="1"/>
          </p:cNvSpPr>
          <p:nvPr>
            <p:ph type="body" idx="1"/>
          </p:nvPr>
        </p:nvSpPr>
        <p:spPr>
          <a:xfrm>
            <a:off x="381000" y="1600199"/>
            <a:ext cx="8382000" cy="2023537"/>
          </a:xfrm>
        </p:spPr>
        <p:txBody>
          <a:bodyPr/>
          <a:lstStyle/>
          <a:p>
            <a:pPr>
              <a:lnSpc>
                <a:spcPct val="90000"/>
              </a:lnSpc>
            </a:pPr>
            <a:r>
              <a:rPr lang="en-US" sz="2800" dirty="0"/>
              <a:t>Transaction Processing Systems (TPS)</a:t>
            </a:r>
          </a:p>
          <a:p>
            <a:pPr lvl="1">
              <a:lnSpc>
                <a:spcPct val="90000"/>
              </a:lnSpc>
            </a:pPr>
            <a:r>
              <a:rPr lang="en-US" sz="2400" dirty="0"/>
              <a:t>Automate handling of data about business activities (transactions)</a:t>
            </a:r>
          </a:p>
          <a:p>
            <a:pPr>
              <a:lnSpc>
                <a:spcPct val="90000"/>
              </a:lnSpc>
            </a:pPr>
            <a:r>
              <a:rPr lang="en-US" sz="2800" dirty="0"/>
              <a:t>Management Information Systems (MIS)</a:t>
            </a:r>
          </a:p>
          <a:p>
            <a:pPr lvl="1">
              <a:lnSpc>
                <a:spcPct val="90000"/>
              </a:lnSpc>
            </a:pPr>
            <a:r>
              <a:rPr lang="en-US" sz="2400" dirty="0"/>
              <a:t>Converts raw data from transaction processing system into meaningful form</a:t>
            </a:r>
          </a:p>
          <a:p>
            <a:pPr>
              <a:lnSpc>
                <a:spcPct val="90000"/>
              </a:lnSpc>
            </a:pPr>
            <a:r>
              <a:rPr lang="en-US" sz="2800" dirty="0"/>
              <a:t>Decision Support Systems (DSS)</a:t>
            </a:r>
          </a:p>
          <a:p>
            <a:pPr lvl="1">
              <a:lnSpc>
                <a:spcPct val="90000"/>
              </a:lnSpc>
            </a:pPr>
            <a:r>
              <a:rPr lang="en-US" sz="2400" dirty="0"/>
              <a:t>Designed to help decision makers</a:t>
            </a:r>
          </a:p>
          <a:p>
            <a:pPr lvl="1">
              <a:lnSpc>
                <a:spcPct val="90000"/>
              </a:lnSpc>
            </a:pPr>
            <a:r>
              <a:rPr lang="en-US" sz="2400" dirty="0"/>
              <a:t>Provides interactive environment for decision making</a:t>
            </a:r>
          </a:p>
        </p:txBody>
      </p:sp>
    </p:spTree>
    <p:extLst>
      <p:ext uri="{BB962C8B-B14F-4D97-AF65-F5344CB8AC3E}">
        <p14:creationId xmlns:p14="http://schemas.microsoft.com/office/powerpoint/2010/main" val="26814760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Types of Information Systems</a:t>
            </a:r>
            <a:br>
              <a:rPr lang="en-US"/>
            </a:br>
            <a:r>
              <a:rPr lang="en-US"/>
              <a:t>and Systems Development</a:t>
            </a:r>
          </a:p>
        </p:txBody>
      </p:sp>
      <p:sp>
        <p:nvSpPr>
          <p:cNvPr id="83971" name="Rectangle 3" descr="Rectangle: Click to edit Master text styles&#10;Second level&#10;Third level&#10;Fourth level&#10;Fifth level"/>
          <p:cNvSpPr>
            <a:spLocks noGrp="1" noChangeArrowheads="1"/>
          </p:cNvSpPr>
          <p:nvPr>
            <p:ph type="body" idx="1"/>
          </p:nvPr>
        </p:nvSpPr>
        <p:spPr/>
        <p:txBody>
          <a:bodyPr/>
          <a:lstStyle/>
          <a:p>
            <a:r>
              <a:rPr lang="en-US"/>
              <a:t>Expert Systems (ES)</a:t>
            </a:r>
          </a:p>
          <a:p>
            <a:pPr lvl="1"/>
            <a:r>
              <a:rPr lang="en-US"/>
              <a:t>Replicates decision-making process</a:t>
            </a:r>
          </a:p>
          <a:p>
            <a:pPr lvl="1"/>
            <a:r>
              <a:rPr lang="en-US"/>
              <a:t>Knowledge representation describes the way an expert would approach the problem</a:t>
            </a:r>
          </a:p>
          <a:p>
            <a:pPr>
              <a:buFont typeface="Wingdings" pitchFamily="2" charset="2"/>
              <a:buNone/>
            </a:pPr>
            <a:endParaRPr lang="en-US"/>
          </a:p>
        </p:txBody>
      </p:sp>
    </p:spTree>
    <p:extLst>
      <p:ext uri="{BB962C8B-B14F-4D97-AF65-F5344CB8AC3E}">
        <p14:creationId xmlns:p14="http://schemas.microsoft.com/office/powerpoint/2010/main" val="10212765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D:\valacich revisions\art files\FIG01_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5867400" cy="431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46735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Developing Information Systems and the SDLC</a:t>
            </a:r>
          </a:p>
        </p:txBody>
      </p:sp>
      <p:sp>
        <p:nvSpPr>
          <p:cNvPr id="178179" name="Rectangle 3" descr="Rectangle: Click to edit Master text styles&#10;Second level&#10;Third level&#10;Fourth level&#10;Fifth level"/>
          <p:cNvSpPr>
            <a:spLocks noGrp="1" noChangeArrowheads="1"/>
          </p:cNvSpPr>
          <p:nvPr>
            <p:ph type="body" idx="1"/>
          </p:nvPr>
        </p:nvSpPr>
        <p:spPr>
          <a:xfrm>
            <a:off x="381000" y="1828799"/>
            <a:ext cx="8382000" cy="917174"/>
          </a:xfrm>
        </p:spPr>
        <p:txBody>
          <a:bodyPr/>
          <a:lstStyle/>
          <a:p>
            <a:r>
              <a:rPr lang="en-US" dirty="0"/>
              <a:t>System Development Methodology</a:t>
            </a:r>
          </a:p>
          <a:p>
            <a:pPr lvl="1"/>
            <a:r>
              <a:rPr lang="en-US" dirty="0"/>
              <a:t>Standard process followed in an </a:t>
            </a:r>
            <a:r>
              <a:rPr lang="en-US" dirty="0" smtClean="0"/>
              <a:t>organization</a:t>
            </a:r>
            <a:endParaRPr lang="en-US" dirty="0"/>
          </a:p>
        </p:txBody>
      </p:sp>
    </p:spTree>
    <p:extLst>
      <p:ext uri="{BB962C8B-B14F-4D97-AF65-F5344CB8AC3E}">
        <p14:creationId xmlns:p14="http://schemas.microsoft.com/office/powerpoint/2010/main" val="12683399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5613"/>
            <a:ext cx="7772400" cy="1644650"/>
          </a:xfrm>
        </p:spPr>
        <p:txBody>
          <a:bodyPr/>
          <a:lstStyle/>
          <a:p>
            <a:r>
              <a:rPr lang="en-US"/>
              <a:t>SDLC</a:t>
            </a:r>
            <a:br>
              <a:rPr lang="en-US"/>
            </a:br>
            <a:r>
              <a:rPr lang="en-US" sz="4000" i="1"/>
              <a:t>Systems Development Life Cycle</a:t>
            </a:r>
          </a:p>
        </p:txBody>
      </p:sp>
      <p:sp>
        <p:nvSpPr>
          <p:cNvPr id="22531" name="Rectangle 3"/>
          <p:cNvSpPr>
            <a:spLocks noGrp="1" noChangeArrowheads="1"/>
          </p:cNvSpPr>
          <p:nvPr>
            <p:ph type="body" idx="1"/>
          </p:nvPr>
        </p:nvSpPr>
        <p:spPr>
          <a:xfrm>
            <a:off x="685800" y="2438400"/>
            <a:ext cx="7772400" cy="3151632"/>
          </a:xfrm>
        </p:spPr>
        <p:txBody>
          <a:bodyPr/>
          <a:lstStyle/>
          <a:p>
            <a:pPr marL="0" indent="0">
              <a:buNone/>
            </a:pPr>
            <a:r>
              <a:rPr lang="en-US" dirty="0" smtClean="0"/>
              <a:t>Consist Of</a:t>
            </a:r>
          </a:p>
          <a:p>
            <a:r>
              <a:rPr lang="en-US" dirty="0" smtClean="0"/>
              <a:t>Preliminary </a:t>
            </a:r>
            <a:r>
              <a:rPr lang="en-US" dirty="0"/>
              <a:t>investigation</a:t>
            </a:r>
          </a:p>
          <a:p>
            <a:r>
              <a:rPr lang="en-US" dirty="0"/>
              <a:t>Analysis</a:t>
            </a:r>
          </a:p>
          <a:p>
            <a:r>
              <a:rPr lang="en-US" dirty="0"/>
              <a:t>Design</a:t>
            </a:r>
          </a:p>
          <a:p>
            <a:r>
              <a:rPr lang="en-US" dirty="0"/>
              <a:t>Development</a:t>
            </a:r>
          </a:p>
          <a:p>
            <a:r>
              <a:rPr lang="en-US" dirty="0"/>
              <a:t>Implementation</a:t>
            </a:r>
          </a:p>
        </p:txBody>
      </p:sp>
    </p:spTree>
    <p:extLst>
      <p:ext uri="{BB962C8B-B14F-4D97-AF65-F5344CB8AC3E}">
        <p14:creationId xmlns:p14="http://schemas.microsoft.com/office/powerpoint/2010/main" val="16884683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5613"/>
            <a:ext cx="7772400" cy="1644650"/>
          </a:xfrm>
        </p:spPr>
        <p:txBody>
          <a:bodyPr/>
          <a:lstStyle/>
          <a:p>
            <a:r>
              <a:rPr lang="en-US"/>
              <a:t>SDLC</a:t>
            </a:r>
            <a:br>
              <a:rPr lang="en-US"/>
            </a:br>
            <a:r>
              <a:rPr lang="en-US" i="1"/>
              <a:t>Preliminary Investigation</a:t>
            </a:r>
          </a:p>
        </p:txBody>
      </p:sp>
      <p:sp>
        <p:nvSpPr>
          <p:cNvPr id="24579" name="Rectangle 3"/>
          <p:cNvSpPr>
            <a:spLocks noGrp="1" noChangeArrowheads="1"/>
          </p:cNvSpPr>
          <p:nvPr>
            <p:ph type="body" idx="1"/>
          </p:nvPr>
        </p:nvSpPr>
        <p:spPr>
          <a:xfrm>
            <a:off x="685800" y="2362200"/>
            <a:ext cx="7772400" cy="3733800"/>
          </a:xfrm>
        </p:spPr>
        <p:txBody>
          <a:bodyPr/>
          <a:lstStyle/>
          <a:p>
            <a:r>
              <a:rPr lang="en-US" sz="2800"/>
              <a:t>Feasibility study / System survey</a:t>
            </a:r>
          </a:p>
          <a:p>
            <a:r>
              <a:rPr lang="en-US" sz="2800"/>
              <a:t>Determine the problem</a:t>
            </a:r>
          </a:p>
          <a:p>
            <a:r>
              <a:rPr lang="en-US" sz="2800"/>
              <a:t>Describe the problem</a:t>
            </a:r>
          </a:p>
          <a:p>
            <a:r>
              <a:rPr lang="en-US" sz="2800"/>
              <a:t>Understand management decisions</a:t>
            </a:r>
          </a:p>
          <a:p>
            <a:pPr lvl="1"/>
            <a:r>
              <a:rPr lang="en-US" sz="2400"/>
              <a:t>Organizational chart</a:t>
            </a:r>
          </a:p>
          <a:p>
            <a:pPr lvl="1"/>
            <a:r>
              <a:rPr lang="en-US" sz="2400"/>
              <a:t>Informal hierarchy</a:t>
            </a:r>
          </a:p>
          <a:p>
            <a:r>
              <a:rPr lang="en-US" sz="2800"/>
              <a:t>Produces rough plan and what to do</a:t>
            </a:r>
          </a:p>
        </p:txBody>
      </p:sp>
      <p:pic>
        <p:nvPicPr>
          <p:cNvPr id="24580" name="Picture 4" descr="D:\7713D_PHall\Capron\ComputersTools For An Infor.Age\jpeg_files\ch15\7713d15_0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09800"/>
            <a:ext cx="2286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9226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down)">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55613"/>
            <a:ext cx="7772400" cy="1644650"/>
          </a:xfrm>
        </p:spPr>
        <p:txBody>
          <a:bodyPr/>
          <a:lstStyle/>
          <a:p>
            <a:r>
              <a:rPr lang="en-US"/>
              <a:t>SDLC</a:t>
            </a:r>
            <a:br>
              <a:rPr lang="en-US"/>
            </a:br>
            <a:r>
              <a:rPr lang="en-US" i="1"/>
              <a:t>Preliminary Investigation</a:t>
            </a:r>
          </a:p>
        </p:txBody>
      </p:sp>
      <p:sp>
        <p:nvSpPr>
          <p:cNvPr id="26627" name="Rectangle 3"/>
          <p:cNvSpPr>
            <a:spLocks noGrp="1" noChangeArrowheads="1"/>
          </p:cNvSpPr>
          <p:nvPr>
            <p:ph type="body" idx="1"/>
          </p:nvPr>
        </p:nvSpPr>
        <p:spPr>
          <a:xfrm>
            <a:off x="685800" y="2362200"/>
            <a:ext cx="6172200" cy="3810000"/>
          </a:xfrm>
        </p:spPr>
        <p:txBody>
          <a:bodyPr/>
          <a:lstStyle/>
          <a:p>
            <a:pPr>
              <a:lnSpc>
                <a:spcPct val="90000"/>
              </a:lnSpc>
              <a:buFontTx/>
              <a:buNone/>
            </a:pPr>
            <a:r>
              <a:rPr lang="en-US"/>
              <a:t>Problem Definition</a:t>
            </a:r>
          </a:p>
          <a:p>
            <a:pPr>
              <a:lnSpc>
                <a:spcPct val="90000"/>
              </a:lnSpc>
            </a:pPr>
            <a:r>
              <a:rPr lang="en-US" sz="2800"/>
              <a:t>Nature of the problem</a:t>
            </a:r>
          </a:p>
          <a:p>
            <a:pPr lvl="2">
              <a:lnSpc>
                <a:spcPct val="90000"/>
              </a:lnSpc>
              <a:buFontTx/>
              <a:buNone/>
            </a:pPr>
            <a:r>
              <a:rPr lang="en-US"/>
              <a:t>Separate problem from symptoms of problem</a:t>
            </a:r>
          </a:p>
          <a:p>
            <a:pPr>
              <a:lnSpc>
                <a:spcPct val="90000"/>
              </a:lnSpc>
            </a:pPr>
            <a:r>
              <a:rPr lang="en-US" sz="2800"/>
              <a:t>Scope of the project</a:t>
            </a:r>
          </a:p>
          <a:p>
            <a:pPr lvl="2">
              <a:lnSpc>
                <a:spcPct val="90000"/>
              </a:lnSpc>
              <a:buFontTx/>
              <a:buNone/>
            </a:pPr>
            <a:r>
              <a:rPr lang="en-US"/>
              <a:t>Budget and schedule</a:t>
            </a:r>
          </a:p>
          <a:p>
            <a:pPr>
              <a:lnSpc>
                <a:spcPct val="90000"/>
              </a:lnSpc>
            </a:pPr>
            <a:r>
              <a:rPr lang="en-US" sz="2800"/>
              <a:t>Objectives of the project</a:t>
            </a:r>
          </a:p>
          <a:p>
            <a:pPr lvl="2">
              <a:lnSpc>
                <a:spcPct val="90000"/>
              </a:lnSpc>
              <a:buFontTx/>
              <a:buNone/>
            </a:pPr>
            <a:r>
              <a:rPr lang="en-US"/>
              <a:t>What user thinks system should do</a:t>
            </a:r>
          </a:p>
        </p:txBody>
      </p:sp>
      <p:pic>
        <p:nvPicPr>
          <p:cNvPr id="26628" name="Picture 4" descr="D:\7713D_PHall\Capron\ComputersTools For An Infor.Age\jpeg_files\ch15\7713d15_0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133600"/>
            <a:ext cx="1574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117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down)">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5613"/>
            <a:ext cx="7772400" cy="1644650"/>
          </a:xfrm>
        </p:spPr>
        <p:txBody>
          <a:bodyPr/>
          <a:lstStyle/>
          <a:p>
            <a:r>
              <a:rPr lang="en-US"/>
              <a:t>SDLC</a:t>
            </a:r>
            <a:br>
              <a:rPr lang="en-US"/>
            </a:br>
            <a:r>
              <a:rPr lang="en-US" i="1"/>
              <a:t>Preliminary Investigation</a:t>
            </a:r>
          </a:p>
        </p:txBody>
      </p:sp>
      <p:sp>
        <p:nvSpPr>
          <p:cNvPr id="28675" name="Rectangle 3"/>
          <p:cNvSpPr>
            <a:spLocks noGrp="1" noChangeArrowheads="1"/>
          </p:cNvSpPr>
          <p:nvPr>
            <p:ph type="body" idx="1"/>
          </p:nvPr>
        </p:nvSpPr>
        <p:spPr>
          <a:xfrm>
            <a:off x="685800" y="2895600"/>
            <a:ext cx="3581400" cy="2590800"/>
          </a:xfrm>
        </p:spPr>
        <p:txBody>
          <a:bodyPr/>
          <a:lstStyle/>
          <a:p>
            <a:pPr>
              <a:buFontTx/>
              <a:buNone/>
            </a:pPr>
            <a:r>
              <a:rPr lang="en-US" sz="3600"/>
              <a:t>Report</a:t>
            </a:r>
          </a:p>
          <a:p>
            <a:pPr>
              <a:buFontTx/>
              <a:buNone/>
            </a:pPr>
            <a:r>
              <a:rPr lang="en-US" sz="2800"/>
              <a:t>What you have found</a:t>
            </a:r>
          </a:p>
          <a:p>
            <a:pPr>
              <a:buFontTx/>
              <a:buNone/>
            </a:pPr>
            <a:r>
              <a:rPr lang="en-US" sz="2800"/>
              <a:t>Recommendations</a:t>
            </a:r>
          </a:p>
          <a:p>
            <a:pPr>
              <a:buFontTx/>
              <a:buNone/>
            </a:pPr>
            <a:r>
              <a:rPr lang="en-US" sz="2800"/>
              <a:t>Financially feasible</a:t>
            </a:r>
          </a:p>
        </p:txBody>
      </p:sp>
      <p:pic>
        <p:nvPicPr>
          <p:cNvPr id="28676" name="Picture 4" descr="D:\7713D_PHall\Capron\ComputersTools For An Infor.Age\jpeg_files\ch15\7713d15_0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39751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1512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down)">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455613"/>
            <a:ext cx="7772400" cy="1644650"/>
          </a:xfrm>
        </p:spPr>
        <p:txBody>
          <a:bodyPr/>
          <a:lstStyle/>
          <a:p>
            <a:r>
              <a:rPr lang="en-US"/>
              <a:t>SDLC</a:t>
            </a:r>
            <a:br>
              <a:rPr lang="en-US"/>
            </a:br>
            <a:r>
              <a:rPr lang="en-US" i="1"/>
              <a:t>Preliminary Investigation</a:t>
            </a:r>
          </a:p>
        </p:txBody>
      </p:sp>
      <p:sp>
        <p:nvSpPr>
          <p:cNvPr id="102403" name="Rectangle 3"/>
          <p:cNvSpPr>
            <a:spLocks noGrp="1" noChangeArrowheads="1"/>
          </p:cNvSpPr>
          <p:nvPr>
            <p:ph type="body" idx="1"/>
          </p:nvPr>
        </p:nvSpPr>
        <p:spPr>
          <a:xfrm>
            <a:off x="685800" y="2514600"/>
            <a:ext cx="8229600" cy="2590800"/>
          </a:xfrm>
        </p:spPr>
        <p:txBody>
          <a:bodyPr/>
          <a:lstStyle/>
          <a:p>
            <a:pPr>
              <a:spcBef>
                <a:spcPct val="60000"/>
              </a:spcBef>
              <a:buFontTx/>
              <a:buNone/>
            </a:pPr>
            <a:r>
              <a:rPr lang="en-US" sz="3600"/>
              <a:t>Resulting Management Decision</a:t>
            </a:r>
          </a:p>
          <a:p>
            <a:r>
              <a:rPr lang="en-US" sz="2800"/>
              <a:t>Drop</a:t>
            </a:r>
          </a:p>
          <a:p>
            <a:r>
              <a:rPr lang="en-US" sz="2800"/>
              <a:t>Fix a simple problem</a:t>
            </a:r>
          </a:p>
          <a:p>
            <a:r>
              <a:rPr lang="en-US" sz="2800"/>
              <a:t>Authorize the analysis phase</a:t>
            </a:r>
          </a:p>
        </p:txBody>
      </p:sp>
    </p:spTree>
    <p:extLst>
      <p:ext uri="{BB962C8B-B14F-4D97-AF65-F5344CB8AC3E}">
        <p14:creationId xmlns:p14="http://schemas.microsoft.com/office/powerpoint/2010/main" val="344139158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55613"/>
            <a:ext cx="7772400" cy="1644650"/>
          </a:xfrm>
        </p:spPr>
        <p:txBody>
          <a:bodyPr/>
          <a:lstStyle/>
          <a:p>
            <a:r>
              <a:rPr lang="en-US"/>
              <a:t>SDLC</a:t>
            </a:r>
            <a:br>
              <a:rPr lang="en-US"/>
            </a:br>
            <a:r>
              <a:rPr lang="en-US" i="1"/>
              <a:t>Analysis</a:t>
            </a:r>
          </a:p>
        </p:txBody>
      </p:sp>
      <p:sp>
        <p:nvSpPr>
          <p:cNvPr id="32771" name="Rectangle 3"/>
          <p:cNvSpPr>
            <a:spLocks noGrp="1" noChangeArrowheads="1"/>
          </p:cNvSpPr>
          <p:nvPr>
            <p:ph type="body" idx="1"/>
          </p:nvPr>
        </p:nvSpPr>
        <p:spPr>
          <a:xfrm>
            <a:off x="762000" y="2209800"/>
            <a:ext cx="7772400" cy="2514600"/>
          </a:xfrm>
        </p:spPr>
        <p:txBody>
          <a:bodyPr/>
          <a:lstStyle/>
          <a:p>
            <a:r>
              <a:rPr lang="en-US"/>
              <a:t>Understand the existing system</a:t>
            </a:r>
          </a:p>
          <a:p>
            <a:pPr lvl="1"/>
            <a:r>
              <a:rPr lang="en-US"/>
              <a:t>Gather data</a:t>
            </a:r>
          </a:p>
          <a:p>
            <a:pPr lvl="1"/>
            <a:r>
              <a:rPr lang="en-US"/>
              <a:t>Analyze data</a:t>
            </a:r>
          </a:p>
          <a:p>
            <a:r>
              <a:rPr lang="en-US"/>
              <a:t>Establish system requirements</a:t>
            </a:r>
          </a:p>
        </p:txBody>
      </p:sp>
      <p:pic>
        <p:nvPicPr>
          <p:cNvPr id="32772" name="Picture 4" descr="D:\7713D_PHall\Capron\ComputersTools For An Infor.Age\jpeg_files\ch15\7713d15_0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495800"/>
            <a:ext cx="396240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809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down)">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ChangeArrowheads="1"/>
          </p:cNvSpPr>
          <p:nvPr>
            <p:ph type="title"/>
          </p:nvPr>
        </p:nvSpPr>
        <p:spPr>
          <a:xfrm>
            <a:off x="609600" y="455613"/>
            <a:ext cx="7772400" cy="1644650"/>
          </a:xfrm>
        </p:spPr>
        <p:txBody>
          <a:bodyPr/>
          <a:lstStyle/>
          <a:p>
            <a:r>
              <a:rPr lang="en-US"/>
              <a:t>Systems Analysis and Design </a:t>
            </a:r>
            <a:r>
              <a:rPr lang="en-US" i="1"/>
              <a:t>What is it?</a:t>
            </a:r>
          </a:p>
        </p:txBody>
      </p:sp>
      <p:sp>
        <p:nvSpPr>
          <p:cNvPr id="99331" name="Rectangle 1027"/>
          <p:cNvSpPr>
            <a:spLocks noGrp="1" noChangeArrowheads="1"/>
          </p:cNvSpPr>
          <p:nvPr>
            <p:ph type="body" idx="1"/>
          </p:nvPr>
        </p:nvSpPr>
        <p:spPr>
          <a:xfrm>
            <a:off x="609600" y="2362200"/>
            <a:ext cx="7772400" cy="3200400"/>
          </a:xfrm>
        </p:spPr>
        <p:txBody>
          <a:bodyPr/>
          <a:lstStyle/>
          <a:p>
            <a:pPr>
              <a:lnSpc>
                <a:spcPct val="90000"/>
              </a:lnSpc>
            </a:pPr>
            <a:r>
              <a:rPr lang="en-US" sz="2800"/>
              <a:t>System</a:t>
            </a:r>
          </a:p>
          <a:p>
            <a:pPr lvl="1">
              <a:lnSpc>
                <a:spcPct val="90000"/>
              </a:lnSpc>
            </a:pPr>
            <a:r>
              <a:rPr lang="en-US" sz="2400"/>
              <a:t>organized set of related components established to accomplish certain task</a:t>
            </a:r>
          </a:p>
          <a:p>
            <a:pPr lvl="1">
              <a:lnSpc>
                <a:spcPct val="90000"/>
              </a:lnSpc>
            </a:pPr>
            <a:r>
              <a:rPr lang="en-US" sz="2400"/>
              <a:t>Natural</a:t>
            </a:r>
          </a:p>
          <a:p>
            <a:pPr lvl="1">
              <a:lnSpc>
                <a:spcPct val="90000"/>
              </a:lnSpc>
            </a:pPr>
            <a:r>
              <a:rPr lang="en-US" sz="2400"/>
              <a:t>Planned and placed by people</a:t>
            </a:r>
          </a:p>
          <a:p>
            <a:pPr>
              <a:lnSpc>
                <a:spcPct val="90000"/>
              </a:lnSpc>
            </a:pPr>
            <a:r>
              <a:rPr lang="en-US" sz="2800"/>
              <a:t>Computer system</a:t>
            </a:r>
          </a:p>
          <a:p>
            <a:pPr lvl="1">
              <a:lnSpc>
                <a:spcPct val="90000"/>
              </a:lnSpc>
            </a:pPr>
            <a:r>
              <a:rPr lang="en-US" sz="2400"/>
              <a:t>A system that has computers as one of its components</a:t>
            </a:r>
          </a:p>
        </p:txBody>
      </p:sp>
    </p:spTree>
    <p:extLst>
      <p:ext uri="{BB962C8B-B14F-4D97-AF65-F5344CB8AC3E}">
        <p14:creationId xmlns:p14="http://schemas.microsoft.com/office/powerpoint/2010/main" val="48892427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55613"/>
            <a:ext cx="7772400" cy="1644650"/>
          </a:xfrm>
        </p:spPr>
        <p:txBody>
          <a:bodyPr/>
          <a:lstStyle/>
          <a:p>
            <a:r>
              <a:rPr lang="en-US"/>
              <a:t>SDLC</a:t>
            </a:r>
            <a:br>
              <a:rPr lang="en-US"/>
            </a:br>
            <a:r>
              <a:rPr lang="en-US" i="1"/>
              <a:t>Analysis – Data Gathering</a:t>
            </a:r>
          </a:p>
        </p:txBody>
      </p:sp>
      <p:sp>
        <p:nvSpPr>
          <p:cNvPr id="34819" name="Rectangle 3"/>
          <p:cNvSpPr>
            <a:spLocks noGrp="1" noChangeArrowheads="1"/>
          </p:cNvSpPr>
          <p:nvPr>
            <p:ph type="body" idx="1"/>
          </p:nvPr>
        </p:nvSpPr>
        <p:spPr>
          <a:xfrm>
            <a:off x="914400" y="2362200"/>
            <a:ext cx="7543800" cy="3581400"/>
          </a:xfrm>
        </p:spPr>
        <p:txBody>
          <a:bodyPr/>
          <a:lstStyle/>
          <a:p>
            <a:pPr>
              <a:lnSpc>
                <a:spcPct val="90000"/>
              </a:lnSpc>
              <a:spcBef>
                <a:spcPct val="30000"/>
              </a:spcBef>
            </a:pPr>
            <a:r>
              <a:rPr lang="en-US" sz="2400"/>
              <a:t>Written documents</a:t>
            </a:r>
          </a:p>
          <a:p>
            <a:pPr>
              <a:lnSpc>
                <a:spcPct val="90000"/>
              </a:lnSpc>
              <a:spcBef>
                <a:spcPct val="30000"/>
              </a:spcBef>
            </a:pPr>
            <a:r>
              <a:rPr lang="en-US" sz="2400"/>
              <a:t>Interviews</a:t>
            </a:r>
          </a:p>
          <a:p>
            <a:pPr lvl="1">
              <a:lnSpc>
                <a:spcPct val="90000"/>
              </a:lnSpc>
              <a:spcBef>
                <a:spcPct val="0"/>
              </a:spcBef>
            </a:pPr>
            <a:r>
              <a:rPr lang="en-US" sz="2400"/>
              <a:t>Structured</a:t>
            </a:r>
          </a:p>
          <a:p>
            <a:pPr lvl="1">
              <a:lnSpc>
                <a:spcPct val="90000"/>
              </a:lnSpc>
              <a:spcBef>
                <a:spcPct val="0"/>
              </a:spcBef>
            </a:pPr>
            <a:r>
              <a:rPr lang="en-US" sz="2400"/>
              <a:t>Unstructured</a:t>
            </a:r>
          </a:p>
          <a:p>
            <a:pPr>
              <a:lnSpc>
                <a:spcPct val="90000"/>
              </a:lnSpc>
              <a:spcBef>
                <a:spcPct val="30000"/>
              </a:spcBef>
            </a:pPr>
            <a:r>
              <a:rPr lang="en-US" sz="2400"/>
              <a:t>Questionnaires</a:t>
            </a:r>
          </a:p>
          <a:p>
            <a:pPr>
              <a:lnSpc>
                <a:spcPct val="90000"/>
              </a:lnSpc>
              <a:spcBef>
                <a:spcPct val="30000"/>
              </a:spcBef>
            </a:pPr>
            <a:r>
              <a:rPr lang="en-US" sz="2400"/>
              <a:t>Observation</a:t>
            </a:r>
          </a:p>
          <a:p>
            <a:pPr lvl="1">
              <a:lnSpc>
                <a:spcPct val="90000"/>
              </a:lnSpc>
              <a:spcBef>
                <a:spcPct val="0"/>
              </a:spcBef>
            </a:pPr>
            <a:r>
              <a:rPr lang="en-US" sz="2400"/>
              <a:t>Visits by appointment</a:t>
            </a:r>
          </a:p>
          <a:p>
            <a:pPr lvl="1">
              <a:lnSpc>
                <a:spcPct val="90000"/>
              </a:lnSpc>
              <a:spcBef>
                <a:spcPct val="0"/>
              </a:spcBef>
            </a:pPr>
            <a:r>
              <a:rPr lang="en-US" sz="2400"/>
              <a:t>Participant observation</a:t>
            </a:r>
          </a:p>
          <a:p>
            <a:pPr>
              <a:lnSpc>
                <a:spcPct val="90000"/>
              </a:lnSpc>
              <a:spcBef>
                <a:spcPct val="30000"/>
              </a:spcBef>
            </a:pPr>
            <a:r>
              <a:rPr lang="en-US" sz="2400"/>
              <a:t>Sampling</a:t>
            </a:r>
          </a:p>
        </p:txBody>
      </p:sp>
    </p:spTree>
    <p:extLst>
      <p:ext uri="{BB962C8B-B14F-4D97-AF65-F5344CB8AC3E}">
        <p14:creationId xmlns:p14="http://schemas.microsoft.com/office/powerpoint/2010/main" val="309206617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55613"/>
            <a:ext cx="7772400" cy="1644650"/>
          </a:xfrm>
        </p:spPr>
        <p:txBody>
          <a:bodyPr/>
          <a:lstStyle/>
          <a:p>
            <a:r>
              <a:rPr lang="en-US"/>
              <a:t>SDLC</a:t>
            </a:r>
            <a:br>
              <a:rPr lang="en-US"/>
            </a:br>
            <a:r>
              <a:rPr lang="en-US" i="1"/>
              <a:t>Analysis – Analyze Data</a:t>
            </a:r>
          </a:p>
        </p:txBody>
      </p:sp>
      <p:sp>
        <p:nvSpPr>
          <p:cNvPr id="36867" name="Rectangle 3"/>
          <p:cNvSpPr>
            <a:spLocks noGrp="1" noChangeArrowheads="1"/>
          </p:cNvSpPr>
          <p:nvPr>
            <p:ph type="body" idx="1"/>
          </p:nvPr>
        </p:nvSpPr>
        <p:spPr>
          <a:xfrm>
            <a:off x="685800" y="2438400"/>
            <a:ext cx="7772400" cy="3657600"/>
          </a:xfrm>
        </p:spPr>
        <p:txBody>
          <a:bodyPr/>
          <a:lstStyle/>
          <a:p>
            <a:r>
              <a:rPr lang="en-US"/>
              <a:t>How the current system works</a:t>
            </a:r>
          </a:p>
          <a:p>
            <a:r>
              <a:rPr lang="en-US"/>
              <a:t>Determine system requirements</a:t>
            </a:r>
          </a:p>
          <a:p>
            <a:r>
              <a:rPr lang="en-US"/>
              <a:t>Basis for documentation</a:t>
            </a:r>
          </a:p>
          <a:p>
            <a:r>
              <a:rPr lang="en-US"/>
              <a:t>Tools</a:t>
            </a:r>
          </a:p>
          <a:p>
            <a:pPr lvl="1"/>
            <a:r>
              <a:rPr lang="en-US"/>
              <a:t>Data flow diagram (DFD)</a:t>
            </a:r>
          </a:p>
          <a:p>
            <a:pPr lvl="1"/>
            <a:r>
              <a:rPr lang="en-US"/>
              <a:t>Decision tables</a:t>
            </a:r>
          </a:p>
        </p:txBody>
      </p:sp>
    </p:spTree>
    <p:extLst>
      <p:ext uri="{BB962C8B-B14F-4D97-AF65-F5344CB8AC3E}">
        <p14:creationId xmlns:p14="http://schemas.microsoft.com/office/powerpoint/2010/main" val="414435953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5613"/>
            <a:ext cx="7772400" cy="1644650"/>
          </a:xfrm>
        </p:spPr>
        <p:txBody>
          <a:bodyPr/>
          <a:lstStyle/>
          <a:p>
            <a:r>
              <a:rPr lang="en-US"/>
              <a:t>SDLC</a:t>
            </a:r>
            <a:br>
              <a:rPr lang="en-US"/>
            </a:br>
            <a:r>
              <a:rPr lang="en-US" i="1"/>
              <a:t>Analysis – Data Flow Diagram</a:t>
            </a:r>
          </a:p>
        </p:txBody>
      </p:sp>
      <p:pic>
        <p:nvPicPr>
          <p:cNvPr id="38918" name="Picture 6" descr="D:\7713D_PHall\Capron\ComputersTools For An Infor.Age\jpeg_files\ch15\7713d15_0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609600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4668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dissolve">
                                      <p:cBhvr>
                                        <p:cTn id="7"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455613"/>
            <a:ext cx="7772400" cy="1644650"/>
          </a:xfrm>
        </p:spPr>
        <p:txBody>
          <a:bodyPr/>
          <a:lstStyle/>
          <a:p>
            <a:r>
              <a:rPr lang="en-US"/>
              <a:t>SDLC</a:t>
            </a:r>
            <a:br>
              <a:rPr lang="en-US"/>
            </a:br>
            <a:r>
              <a:rPr lang="en-US" i="1"/>
              <a:t>Analysis –Decision Tables</a:t>
            </a:r>
          </a:p>
        </p:txBody>
      </p:sp>
      <p:pic>
        <p:nvPicPr>
          <p:cNvPr id="40964" name="Picture 4" descr="D:\7713D_PHall\Capron\ComputersTools For An Infor.Age\jpeg_files\ch15\7713d15_0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38" y="2133600"/>
            <a:ext cx="3073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766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ssolve">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455613"/>
            <a:ext cx="7772400" cy="1644650"/>
          </a:xfrm>
        </p:spPr>
        <p:txBody>
          <a:bodyPr/>
          <a:lstStyle/>
          <a:p>
            <a:r>
              <a:rPr lang="en-US"/>
              <a:t>SDLC</a:t>
            </a:r>
            <a:br>
              <a:rPr lang="en-US"/>
            </a:br>
            <a:r>
              <a:rPr lang="en-US" sz="4000" i="1"/>
              <a:t>Analysis – System Requirements</a:t>
            </a:r>
          </a:p>
        </p:txBody>
      </p:sp>
      <p:sp>
        <p:nvSpPr>
          <p:cNvPr id="43011" name="Rectangle 3"/>
          <p:cNvSpPr>
            <a:spLocks noGrp="1" noChangeArrowheads="1"/>
          </p:cNvSpPr>
          <p:nvPr>
            <p:ph type="body" idx="1"/>
          </p:nvPr>
        </p:nvSpPr>
        <p:spPr>
          <a:xfrm>
            <a:off x="685800" y="2286000"/>
            <a:ext cx="7772400" cy="3505200"/>
          </a:xfrm>
        </p:spPr>
        <p:txBody>
          <a:bodyPr/>
          <a:lstStyle/>
          <a:p>
            <a:r>
              <a:rPr lang="en-US"/>
              <a:t>Detailed list of things the system must be able to do</a:t>
            </a:r>
          </a:p>
          <a:p>
            <a:r>
              <a:rPr lang="en-US"/>
              <a:t>Design is based upon system requirements</a:t>
            </a:r>
          </a:p>
          <a:p>
            <a:r>
              <a:rPr lang="en-US"/>
              <a:t>Agreement upon requirements is needed before proceeding</a:t>
            </a:r>
          </a:p>
        </p:txBody>
      </p:sp>
    </p:spTree>
    <p:extLst>
      <p:ext uri="{BB962C8B-B14F-4D97-AF65-F5344CB8AC3E}">
        <p14:creationId xmlns:p14="http://schemas.microsoft.com/office/powerpoint/2010/main" val="418607897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455613"/>
            <a:ext cx="7772400" cy="1644650"/>
          </a:xfrm>
        </p:spPr>
        <p:txBody>
          <a:bodyPr/>
          <a:lstStyle/>
          <a:p>
            <a:r>
              <a:rPr lang="en-US"/>
              <a:t>SDLC</a:t>
            </a:r>
            <a:br>
              <a:rPr lang="en-US"/>
            </a:br>
            <a:r>
              <a:rPr lang="en-US" sz="3900" i="1"/>
              <a:t>Analysis – Report to Management</a:t>
            </a:r>
          </a:p>
        </p:txBody>
      </p:sp>
      <p:sp>
        <p:nvSpPr>
          <p:cNvPr id="45059" name="Rectangle 3"/>
          <p:cNvSpPr>
            <a:spLocks noGrp="1" noChangeArrowheads="1"/>
          </p:cNvSpPr>
          <p:nvPr>
            <p:ph type="body" idx="1"/>
          </p:nvPr>
        </p:nvSpPr>
        <p:spPr>
          <a:xfrm>
            <a:off x="685800" y="2362200"/>
            <a:ext cx="7772400" cy="3429000"/>
          </a:xfrm>
        </p:spPr>
        <p:txBody>
          <a:bodyPr/>
          <a:lstStyle/>
          <a:p>
            <a:r>
              <a:rPr lang="en-US"/>
              <a:t>Summarize problems</a:t>
            </a:r>
          </a:p>
          <a:p>
            <a:r>
              <a:rPr lang="en-US"/>
              <a:t>Describe requirements</a:t>
            </a:r>
          </a:p>
          <a:p>
            <a:r>
              <a:rPr lang="en-US"/>
              <a:t>Cost analysis</a:t>
            </a:r>
          </a:p>
          <a:p>
            <a:r>
              <a:rPr lang="en-US"/>
              <a:t>Recommendations for next step</a:t>
            </a:r>
          </a:p>
          <a:p>
            <a:r>
              <a:rPr lang="en-US"/>
              <a:t>Obtain authorization to proceed</a:t>
            </a:r>
          </a:p>
        </p:txBody>
      </p:sp>
      <p:pic>
        <p:nvPicPr>
          <p:cNvPr id="45060" name="Picture 4" descr="D:\7713D_PHall\Capron\ComputersTools For An Infor.Age\jpeg_files\ch15\7713d15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574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5046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heckerboard(down)">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55613"/>
            <a:ext cx="7772400" cy="1644650"/>
          </a:xfrm>
        </p:spPr>
        <p:txBody>
          <a:bodyPr/>
          <a:lstStyle/>
          <a:p>
            <a:r>
              <a:rPr lang="en-US"/>
              <a:t>SDLC</a:t>
            </a:r>
            <a:br>
              <a:rPr lang="en-US"/>
            </a:br>
            <a:r>
              <a:rPr lang="en-US" i="1"/>
              <a:t>Design</a:t>
            </a:r>
          </a:p>
        </p:txBody>
      </p:sp>
      <p:sp>
        <p:nvSpPr>
          <p:cNvPr id="47107" name="Rectangle 3"/>
          <p:cNvSpPr>
            <a:spLocks noGrp="1" noChangeArrowheads="1"/>
          </p:cNvSpPr>
          <p:nvPr>
            <p:ph type="body" idx="1"/>
          </p:nvPr>
        </p:nvSpPr>
        <p:spPr>
          <a:xfrm>
            <a:off x="685800" y="2362200"/>
            <a:ext cx="7772400" cy="2514600"/>
          </a:xfrm>
        </p:spPr>
        <p:txBody>
          <a:bodyPr/>
          <a:lstStyle/>
          <a:p>
            <a:r>
              <a:rPr lang="en-US"/>
              <a:t>Planning the new system</a:t>
            </a:r>
          </a:p>
          <a:p>
            <a:r>
              <a:rPr lang="en-US"/>
              <a:t>Two phases</a:t>
            </a:r>
          </a:p>
          <a:p>
            <a:pPr lvl="1"/>
            <a:r>
              <a:rPr lang="en-US"/>
              <a:t>Preliminary design</a:t>
            </a:r>
          </a:p>
          <a:p>
            <a:pPr lvl="1"/>
            <a:r>
              <a:rPr lang="en-US"/>
              <a:t>Detail design</a:t>
            </a:r>
          </a:p>
        </p:txBody>
      </p:sp>
    </p:spTree>
    <p:extLst>
      <p:ext uri="{BB962C8B-B14F-4D97-AF65-F5344CB8AC3E}">
        <p14:creationId xmlns:p14="http://schemas.microsoft.com/office/powerpoint/2010/main" val="343720811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455613"/>
            <a:ext cx="7772400" cy="1644650"/>
          </a:xfrm>
        </p:spPr>
        <p:txBody>
          <a:bodyPr/>
          <a:lstStyle/>
          <a:p>
            <a:r>
              <a:rPr lang="en-US"/>
              <a:t>SDLC</a:t>
            </a:r>
            <a:br>
              <a:rPr lang="en-US"/>
            </a:br>
            <a:r>
              <a:rPr lang="en-US" i="1"/>
              <a:t>Preliminary Design</a:t>
            </a:r>
          </a:p>
        </p:txBody>
      </p:sp>
      <p:sp>
        <p:nvSpPr>
          <p:cNvPr id="49155" name="Rectangle 3"/>
          <p:cNvSpPr>
            <a:spLocks noGrp="1" noChangeArrowheads="1"/>
          </p:cNvSpPr>
          <p:nvPr>
            <p:ph type="body" idx="1"/>
          </p:nvPr>
        </p:nvSpPr>
        <p:spPr>
          <a:xfrm>
            <a:off x="4038600" y="2438400"/>
            <a:ext cx="4267200" cy="3429000"/>
          </a:xfrm>
        </p:spPr>
        <p:txBody>
          <a:bodyPr/>
          <a:lstStyle/>
          <a:p>
            <a:pPr>
              <a:buFontTx/>
              <a:buNone/>
            </a:pPr>
            <a:r>
              <a:rPr lang="en-US"/>
              <a:t>Major system aspects</a:t>
            </a:r>
          </a:p>
          <a:p>
            <a:r>
              <a:rPr lang="en-US" sz="2400"/>
              <a:t>Centralized or distributed</a:t>
            </a:r>
          </a:p>
          <a:p>
            <a:r>
              <a:rPr lang="en-US" sz="2400"/>
              <a:t>Online or batch</a:t>
            </a:r>
          </a:p>
          <a:p>
            <a:r>
              <a:rPr lang="en-US" sz="2400"/>
              <a:t>PC-based?</a:t>
            </a:r>
          </a:p>
          <a:p>
            <a:r>
              <a:rPr lang="en-US" sz="2400"/>
              <a:t>How will input be captured?</a:t>
            </a:r>
          </a:p>
          <a:p>
            <a:r>
              <a:rPr lang="en-US" sz="2400"/>
              <a:t>Necessary reports</a:t>
            </a:r>
          </a:p>
        </p:txBody>
      </p:sp>
      <p:pic>
        <p:nvPicPr>
          <p:cNvPr id="49156" name="Picture 4" descr="D:\7713D_PHall\Capron\ComputersTools For An Infor.Age\jpeg_files\ch15\7713d15_1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3175000" cy="415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279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down)">
                                      <p:cBhvr>
                                        <p:cTn id="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455613"/>
            <a:ext cx="7772400" cy="1644650"/>
          </a:xfrm>
        </p:spPr>
        <p:txBody>
          <a:bodyPr/>
          <a:lstStyle/>
          <a:p>
            <a:r>
              <a:rPr lang="en-US"/>
              <a:t>SDLC</a:t>
            </a:r>
            <a:br>
              <a:rPr lang="en-US"/>
            </a:br>
            <a:r>
              <a:rPr lang="en-US" i="1"/>
              <a:t>Preliminary Design</a:t>
            </a:r>
            <a:endParaRPr lang="en-US"/>
          </a:p>
        </p:txBody>
      </p:sp>
      <p:sp>
        <p:nvSpPr>
          <p:cNvPr id="51203" name="Rectangle 3"/>
          <p:cNvSpPr>
            <a:spLocks noGrp="1" noChangeArrowheads="1"/>
          </p:cNvSpPr>
          <p:nvPr>
            <p:ph type="body" idx="1"/>
          </p:nvPr>
        </p:nvSpPr>
        <p:spPr>
          <a:xfrm>
            <a:off x="685800" y="2133600"/>
            <a:ext cx="7772400" cy="4038600"/>
          </a:xfrm>
        </p:spPr>
        <p:txBody>
          <a:bodyPr/>
          <a:lstStyle/>
          <a:p>
            <a:pPr>
              <a:lnSpc>
                <a:spcPct val="90000"/>
              </a:lnSpc>
            </a:pPr>
            <a:r>
              <a:rPr lang="en-US" sz="2800"/>
              <a:t>Make or buy decision </a:t>
            </a:r>
          </a:p>
          <a:p>
            <a:pPr>
              <a:lnSpc>
                <a:spcPct val="90000"/>
              </a:lnSpc>
            </a:pPr>
            <a:r>
              <a:rPr lang="en-US" sz="2800"/>
              <a:t>Packaged software</a:t>
            </a:r>
          </a:p>
          <a:p>
            <a:pPr lvl="1">
              <a:lnSpc>
                <a:spcPct val="90000"/>
              </a:lnSpc>
              <a:spcBef>
                <a:spcPct val="0"/>
              </a:spcBef>
            </a:pPr>
            <a:r>
              <a:rPr lang="en-US" sz="2400"/>
              <a:t>Meet at least 75% of requirements?</a:t>
            </a:r>
          </a:p>
          <a:p>
            <a:pPr lvl="1">
              <a:lnSpc>
                <a:spcPct val="90000"/>
              </a:lnSpc>
              <a:spcBef>
                <a:spcPct val="0"/>
              </a:spcBef>
            </a:pPr>
            <a:r>
              <a:rPr lang="en-US" sz="2400"/>
              <a:t>Change business procedures for part or all of remainder?</a:t>
            </a:r>
          </a:p>
          <a:p>
            <a:pPr lvl="1">
              <a:lnSpc>
                <a:spcPct val="90000"/>
              </a:lnSpc>
              <a:spcBef>
                <a:spcPct val="0"/>
              </a:spcBef>
            </a:pPr>
            <a:r>
              <a:rPr lang="en-US" sz="2400"/>
              <a:t>Customize for part of all of remainder?</a:t>
            </a:r>
          </a:p>
          <a:p>
            <a:pPr>
              <a:lnSpc>
                <a:spcPct val="90000"/>
              </a:lnSpc>
            </a:pPr>
            <a:r>
              <a:rPr lang="en-US" sz="2800"/>
              <a:t>Custom software</a:t>
            </a:r>
          </a:p>
          <a:p>
            <a:pPr lvl="1">
              <a:lnSpc>
                <a:spcPct val="90000"/>
              </a:lnSpc>
              <a:spcBef>
                <a:spcPct val="0"/>
              </a:spcBef>
            </a:pPr>
            <a:r>
              <a:rPr lang="en-US" sz="2400"/>
              <a:t>Programmers write code</a:t>
            </a:r>
          </a:p>
          <a:p>
            <a:pPr>
              <a:lnSpc>
                <a:spcPct val="90000"/>
              </a:lnSpc>
            </a:pPr>
            <a:r>
              <a:rPr lang="en-US" sz="2800"/>
              <a:t>Outsourcing</a:t>
            </a:r>
          </a:p>
          <a:p>
            <a:pPr lvl="1">
              <a:lnSpc>
                <a:spcPct val="90000"/>
              </a:lnSpc>
              <a:spcBef>
                <a:spcPct val="0"/>
              </a:spcBef>
            </a:pPr>
            <a:r>
              <a:rPr lang="en-US" sz="2400"/>
              <a:t>System is developed by external organization</a:t>
            </a:r>
          </a:p>
        </p:txBody>
      </p:sp>
    </p:spTree>
    <p:extLst>
      <p:ext uri="{BB962C8B-B14F-4D97-AF65-F5344CB8AC3E}">
        <p14:creationId xmlns:p14="http://schemas.microsoft.com/office/powerpoint/2010/main" val="344719384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455613"/>
            <a:ext cx="7772400" cy="1644650"/>
          </a:xfrm>
        </p:spPr>
        <p:txBody>
          <a:bodyPr/>
          <a:lstStyle/>
          <a:p>
            <a:r>
              <a:rPr lang="en-US"/>
              <a:t>SDLC</a:t>
            </a:r>
            <a:br>
              <a:rPr lang="en-US"/>
            </a:br>
            <a:r>
              <a:rPr lang="en-US" i="1"/>
              <a:t>Preliminary Design</a:t>
            </a:r>
            <a:endParaRPr lang="en-US"/>
          </a:p>
        </p:txBody>
      </p:sp>
      <p:sp>
        <p:nvSpPr>
          <p:cNvPr id="53251" name="Rectangle 3"/>
          <p:cNvSpPr>
            <a:spLocks noGrp="1" noChangeArrowheads="1"/>
          </p:cNvSpPr>
          <p:nvPr>
            <p:ph type="body" idx="1"/>
          </p:nvPr>
        </p:nvSpPr>
        <p:spPr>
          <a:xfrm>
            <a:off x="685800" y="2438400"/>
            <a:ext cx="8001000" cy="3657600"/>
          </a:xfrm>
        </p:spPr>
        <p:txBody>
          <a:bodyPr/>
          <a:lstStyle/>
          <a:p>
            <a:r>
              <a:rPr lang="en-US"/>
              <a:t>Create an overall plan</a:t>
            </a:r>
          </a:p>
          <a:p>
            <a:r>
              <a:rPr lang="en-US"/>
              <a:t>Offer alternatives that meet requirements</a:t>
            </a:r>
          </a:p>
          <a:p>
            <a:r>
              <a:rPr lang="en-US"/>
              <a:t>Explain differences</a:t>
            </a:r>
          </a:p>
          <a:p>
            <a:r>
              <a:rPr lang="en-US"/>
              <a:t>Evaluate costs</a:t>
            </a:r>
          </a:p>
        </p:txBody>
      </p:sp>
    </p:spTree>
    <p:extLst>
      <p:ext uri="{BB962C8B-B14F-4D97-AF65-F5344CB8AC3E}">
        <p14:creationId xmlns:p14="http://schemas.microsoft.com/office/powerpoint/2010/main" val="20346388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Information Systems Analysis and Design</a:t>
            </a:r>
          </a:p>
        </p:txBody>
      </p:sp>
      <p:sp>
        <p:nvSpPr>
          <p:cNvPr id="51203" name="Rectangle 3" descr="Rectangle: Click to edit Master text styles&#10;Second level&#10;Third level&#10;Fourth level&#10;Fifth level"/>
          <p:cNvSpPr>
            <a:spLocks noGrp="1" noChangeArrowheads="1"/>
          </p:cNvSpPr>
          <p:nvPr>
            <p:ph type="body" idx="1"/>
          </p:nvPr>
        </p:nvSpPr>
        <p:spPr>
          <a:xfrm>
            <a:off x="381000" y="1676399"/>
            <a:ext cx="8382000" cy="1947337"/>
          </a:xfrm>
        </p:spPr>
        <p:txBody>
          <a:bodyPr/>
          <a:lstStyle/>
          <a:p>
            <a:pPr>
              <a:lnSpc>
                <a:spcPct val="90000"/>
              </a:lnSpc>
            </a:pPr>
            <a:r>
              <a:rPr lang="en-US" dirty="0"/>
              <a:t>A method used by companies to create and maintain systems that perform basic business functions</a:t>
            </a:r>
          </a:p>
          <a:p>
            <a:pPr>
              <a:lnSpc>
                <a:spcPct val="90000"/>
              </a:lnSpc>
            </a:pPr>
            <a:r>
              <a:rPr lang="en-US" dirty="0"/>
              <a:t>Main goal is to improve employee efficiency by applying software solutions to key business tasks</a:t>
            </a:r>
          </a:p>
          <a:p>
            <a:pPr>
              <a:lnSpc>
                <a:spcPct val="90000"/>
              </a:lnSpc>
            </a:pPr>
            <a:r>
              <a:rPr lang="en-US" dirty="0"/>
              <a:t>A structured approach must be used in order to ensure success</a:t>
            </a:r>
          </a:p>
        </p:txBody>
      </p:sp>
    </p:spTree>
    <p:extLst>
      <p:ext uri="{BB962C8B-B14F-4D97-AF65-F5344CB8AC3E}">
        <p14:creationId xmlns:p14="http://schemas.microsoft.com/office/powerpoint/2010/main" val="330133637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455613"/>
            <a:ext cx="7772400" cy="1644650"/>
          </a:xfrm>
        </p:spPr>
        <p:txBody>
          <a:bodyPr/>
          <a:lstStyle/>
          <a:p>
            <a:r>
              <a:rPr lang="en-US"/>
              <a:t>SDLC</a:t>
            </a:r>
            <a:br>
              <a:rPr lang="en-US"/>
            </a:br>
            <a:r>
              <a:rPr lang="en-US" i="1"/>
              <a:t>Preliminary Design</a:t>
            </a:r>
          </a:p>
        </p:txBody>
      </p:sp>
      <p:sp>
        <p:nvSpPr>
          <p:cNvPr id="55299" name="Rectangle 3"/>
          <p:cNvSpPr>
            <a:spLocks noGrp="1" noChangeArrowheads="1"/>
          </p:cNvSpPr>
          <p:nvPr>
            <p:ph type="body" idx="1"/>
          </p:nvPr>
        </p:nvSpPr>
        <p:spPr>
          <a:xfrm>
            <a:off x="685800" y="2133600"/>
            <a:ext cx="7772400" cy="3962400"/>
          </a:xfrm>
        </p:spPr>
        <p:txBody>
          <a:bodyPr/>
          <a:lstStyle/>
          <a:p>
            <a:pPr>
              <a:lnSpc>
                <a:spcPct val="90000"/>
              </a:lnSpc>
            </a:pPr>
            <a:r>
              <a:rPr lang="en-US"/>
              <a:t>Build a prototype</a:t>
            </a:r>
          </a:p>
          <a:p>
            <a:pPr lvl="1">
              <a:lnSpc>
                <a:spcPct val="90000"/>
              </a:lnSpc>
            </a:pPr>
            <a:r>
              <a:rPr lang="en-US"/>
              <a:t>Limited working system of subset</a:t>
            </a:r>
          </a:p>
          <a:p>
            <a:pPr>
              <a:lnSpc>
                <a:spcPct val="90000"/>
              </a:lnSpc>
            </a:pPr>
            <a:r>
              <a:rPr lang="en-US"/>
              <a:t>Does not need true functionality</a:t>
            </a:r>
          </a:p>
          <a:p>
            <a:pPr lvl="1">
              <a:lnSpc>
                <a:spcPct val="90000"/>
              </a:lnSpc>
            </a:pPr>
            <a:r>
              <a:rPr lang="en-US"/>
              <a:t>Output looks like anticipated system output</a:t>
            </a:r>
          </a:p>
          <a:p>
            <a:pPr>
              <a:lnSpc>
                <a:spcPct val="90000"/>
              </a:lnSpc>
            </a:pPr>
            <a:r>
              <a:rPr lang="en-US"/>
              <a:t>Working model that can be modified and fine-tuned</a:t>
            </a:r>
          </a:p>
          <a:p>
            <a:pPr lvl="1">
              <a:lnSpc>
                <a:spcPct val="90000"/>
              </a:lnSpc>
            </a:pPr>
            <a:r>
              <a:rPr lang="en-US"/>
              <a:t>Uses high-level software tools – CASE</a:t>
            </a:r>
          </a:p>
          <a:p>
            <a:pPr lvl="1">
              <a:lnSpc>
                <a:spcPct val="90000"/>
              </a:lnSpc>
            </a:pPr>
            <a:r>
              <a:rPr lang="en-US"/>
              <a:t>Best for small-scale systems</a:t>
            </a:r>
          </a:p>
        </p:txBody>
      </p:sp>
    </p:spTree>
    <p:extLst>
      <p:ext uri="{BB962C8B-B14F-4D97-AF65-F5344CB8AC3E}">
        <p14:creationId xmlns:p14="http://schemas.microsoft.com/office/powerpoint/2010/main" val="361546896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455613"/>
            <a:ext cx="7772400" cy="1644650"/>
          </a:xfrm>
        </p:spPr>
        <p:txBody>
          <a:bodyPr/>
          <a:lstStyle/>
          <a:p>
            <a:r>
              <a:rPr lang="en-US"/>
              <a:t>SDLC</a:t>
            </a:r>
            <a:br>
              <a:rPr lang="en-US"/>
            </a:br>
            <a:r>
              <a:rPr lang="en-US" i="1"/>
              <a:t>Preliminary Design</a:t>
            </a:r>
            <a:endParaRPr lang="en-US"/>
          </a:p>
        </p:txBody>
      </p:sp>
      <p:sp>
        <p:nvSpPr>
          <p:cNvPr id="57347" name="Rectangle 3"/>
          <p:cNvSpPr>
            <a:spLocks noGrp="1" noChangeArrowheads="1"/>
          </p:cNvSpPr>
          <p:nvPr>
            <p:ph type="body" idx="1"/>
          </p:nvPr>
        </p:nvSpPr>
        <p:spPr>
          <a:xfrm>
            <a:off x="685800" y="2362200"/>
            <a:ext cx="7772400" cy="3124200"/>
          </a:xfrm>
        </p:spPr>
        <p:txBody>
          <a:bodyPr/>
          <a:lstStyle/>
          <a:p>
            <a:pPr>
              <a:buFontTx/>
              <a:buNone/>
            </a:pPr>
            <a:r>
              <a:rPr lang="en-US"/>
              <a:t>CASE tools</a:t>
            </a:r>
          </a:p>
          <a:p>
            <a:pPr lvl="1">
              <a:spcBef>
                <a:spcPct val="0"/>
              </a:spcBef>
              <a:buFontTx/>
              <a:buNone/>
            </a:pPr>
            <a:r>
              <a:rPr lang="en-US" sz="3200"/>
              <a:t>Computer-Aided Software Engineering</a:t>
            </a:r>
          </a:p>
          <a:p>
            <a:r>
              <a:rPr lang="en-US" sz="2800"/>
              <a:t>Supports specific analysis and design tasks</a:t>
            </a:r>
          </a:p>
          <a:p>
            <a:r>
              <a:rPr lang="en-US" sz="2800"/>
              <a:t>Integrated environment that supports the entire systems development process</a:t>
            </a:r>
          </a:p>
        </p:txBody>
      </p:sp>
    </p:spTree>
    <p:extLst>
      <p:ext uri="{BB962C8B-B14F-4D97-AF65-F5344CB8AC3E}">
        <p14:creationId xmlns:p14="http://schemas.microsoft.com/office/powerpoint/2010/main" val="415635254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455613"/>
            <a:ext cx="7772400" cy="1644650"/>
          </a:xfrm>
        </p:spPr>
        <p:txBody>
          <a:bodyPr/>
          <a:lstStyle/>
          <a:p>
            <a:r>
              <a:rPr lang="en-US"/>
              <a:t>SDLC</a:t>
            </a:r>
            <a:br>
              <a:rPr lang="en-US"/>
            </a:br>
            <a:r>
              <a:rPr lang="en-US" i="1"/>
              <a:t>Preliminary Design</a:t>
            </a:r>
          </a:p>
        </p:txBody>
      </p:sp>
      <p:sp>
        <p:nvSpPr>
          <p:cNvPr id="60419" name="Rectangle 3"/>
          <p:cNvSpPr>
            <a:spLocks noGrp="1" noChangeArrowheads="1"/>
          </p:cNvSpPr>
          <p:nvPr>
            <p:ph type="body" idx="1"/>
          </p:nvPr>
        </p:nvSpPr>
        <p:spPr>
          <a:xfrm>
            <a:off x="685800" y="2438400"/>
            <a:ext cx="7772400" cy="3124200"/>
          </a:xfrm>
        </p:spPr>
        <p:txBody>
          <a:bodyPr/>
          <a:lstStyle/>
          <a:p>
            <a:pPr>
              <a:buFontTx/>
              <a:buNone/>
            </a:pPr>
            <a:r>
              <a:rPr lang="en-US"/>
              <a:t>Presentation</a:t>
            </a:r>
          </a:p>
          <a:p>
            <a:r>
              <a:rPr lang="en-US" sz="2800"/>
              <a:t>All alternatives</a:t>
            </a:r>
          </a:p>
          <a:p>
            <a:r>
              <a:rPr lang="en-US" sz="2800"/>
              <a:t>Selected plan</a:t>
            </a:r>
          </a:p>
          <a:p>
            <a:r>
              <a:rPr lang="en-US" sz="2800"/>
              <a:t>Prototype of the system</a:t>
            </a:r>
          </a:p>
          <a:p>
            <a:r>
              <a:rPr lang="en-US" sz="2800"/>
              <a:t>Obtain authorization to proceed</a:t>
            </a:r>
          </a:p>
        </p:txBody>
      </p:sp>
    </p:spTree>
    <p:extLst>
      <p:ext uri="{BB962C8B-B14F-4D97-AF65-F5344CB8AC3E}">
        <p14:creationId xmlns:p14="http://schemas.microsoft.com/office/powerpoint/2010/main" val="189607888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455613"/>
            <a:ext cx="7772400" cy="1644650"/>
          </a:xfrm>
        </p:spPr>
        <p:txBody>
          <a:bodyPr/>
          <a:lstStyle/>
          <a:p>
            <a:r>
              <a:rPr lang="en-US"/>
              <a:t>SDLC</a:t>
            </a:r>
            <a:br>
              <a:rPr lang="en-US"/>
            </a:br>
            <a:r>
              <a:rPr lang="en-US" i="1"/>
              <a:t>Detail Design</a:t>
            </a:r>
          </a:p>
        </p:txBody>
      </p:sp>
      <p:sp>
        <p:nvSpPr>
          <p:cNvPr id="64515" name="Rectangle 3"/>
          <p:cNvSpPr>
            <a:spLocks noGrp="1" noChangeArrowheads="1"/>
          </p:cNvSpPr>
          <p:nvPr>
            <p:ph type="body" idx="1"/>
          </p:nvPr>
        </p:nvSpPr>
        <p:spPr>
          <a:xfrm>
            <a:off x="685800" y="2286000"/>
            <a:ext cx="7772400" cy="3810000"/>
          </a:xfrm>
        </p:spPr>
        <p:txBody>
          <a:bodyPr/>
          <a:lstStyle/>
          <a:p>
            <a:pPr>
              <a:buFontTx/>
              <a:buNone/>
            </a:pPr>
            <a:r>
              <a:rPr lang="en-US" sz="3600"/>
              <a:t>Parts of detail design phase</a:t>
            </a:r>
          </a:p>
          <a:p>
            <a:r>
              <a:rPr lang="en-US" sz="2800"/>
              <a:t>Output requirements</a:t>
            </a:r>
          </a:p>
          <a:p>
            <a:r>
              <a:rPr lang="en-US" sz="2800"/>
              <a:t>Input requirements</a:t>
            </a:r>
          </a:p>
          <a:p>
            <a:r>
              <a:rPr lang="en-US" sz="2800"/>
              <a:t>Files and databases</a:t>
            </a:r>
          </a:p>
          <a:p>
            <a:r>
              <a:rPr lang="en-US" sz="2800"/>
              <a:t>Systems processing</a:t>
            </a:r>
          </a:p>
          <a:p>
            <a:r>
              <a:rPr lang="en-US" sz="2800"/>
              <a:t>Systems controls and backup</a:t>
            </a:r>
          </a:p>
        </p:txBody>
      </p:sp>
    </p:spTree>
    <p:extLst>
      <p:ext uri="{BB962C8B-B14F-4D97-AF65-F5344CB8AC3E}">
        <p14:creationId xmlns:p14="http://schemas.microsoft.com/office/powerpoint/2010/main" val="331045100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455613"/>
            <a:ext cx="7772400" cy="1644650"/>
          </a:xfrm>
        </p:spPr>
        <p:txBody>
          <a:bodyPr/>
          <a:lstStyle/>
          <a:p>
            <a:r>
              <a:rPr lang="en-US"/>
              <a:t>SDLC</a:t>
            </a:r>
            <a:br>
              <a:rPr lang="en-US"/>
            </a:br>
            <a:r>
              <a:rPr lang="en-US" i="1"/>
              <a:t>Detail Design</a:t>
            </a:r>
          </a:p>
        </p:txBody>
      </p:sp>
      <p:sp>
        <p:nvSpPr>
          <p:cNvPr id="66563" name="Rectangle 3"/>
          <p:cNvSpPr>
            <a:spLocks noGrp="1" noChangeArrowheads="1"/>
          </p:cNvSpPr>
          <p:nvPr>
            <p:ph type="body" idx="1"/>
          </p:nvPr>
        </p:nvSpPr>
        <p:spPr>
          <a:xfrm>
            <a:off x="685800" y="2438400"/>
            <a:ext cx="7772400" cy="3657600"/>
          </a:xfrm>
        </p:spPr>
        <p:txBody>
          <a:bodyPr/>
          <a:lstStyle/>
          <a:p>
            <a:pPr>
              <a:buFontTx/>
              <a:buNone/>
            </a:pPr>
            <a:r>
              <a:rPr lang="en-US"/>
              <a:t>Output requirements</a:t>
            </a:r>
          </a:p>
          <a:p>
            <a:r>
              <a:rPr lang="en-US" sz="2800"/>
              <a:t>Medium</a:t>
            </a:r>
          </a:p>
          <a:p>
            <a:r>
              <a:rPr lang="en-US" sz="2800"/>
              <a:t>Type of reports</a:t>
            </a:r>
          </a:p>
          <a:p>
            <a:r>
              <a:rPr lang="en-US" sz="2800"/>
              <a:t>Contents</a:t>
            </a:r>
          </a:p>
        </p:txBody>
      </p:sp>
    </p:spTree>
    <p:extLst>
      <p:ext uri="{BB962C8B-B14F-4D97-AF65-F5344CB8AC3E}">
        <p14:creationId xmlns:p14="http://schemas.microsoft.com/office/powerpoint/2010/main" val="315977010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455613"/>
            <a:ext cx="7772400" cy="1644650"/>
          </a:xfrm>
        </p:spPr>
        <p:txBody>
          <a:bodyPr/>
          <a:lstStyle/>
          <a:p>
            <a:r>
              <a:rPr lang="en-US"/>
              <a:t>SDLC</a:t>
            </a:r>
            <a:br>
              <a:rPr lang="en-US"/>
            </a:br>
            <a:r>
              <a:rPr lang="en-US" i="1"/>
              <a:t>Detail Design</a:t>
            </a:r>
          </a:p>
        </p:txBody>
      </p:sp>
      <p:pic>
        <p:nvPicPr>
          <p:cNvPr id="103428" name="Picture 4" descr="D:\7713D_PHall\Capron\ComputersTools For An Infor.Age\jpeg_files\ch15\7713d15_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6108700" cy="2946400"/>
          </a:xfrm>
          <a:prstGeom prst="rect">
            <a:avLst/>
          </a:prstGeom>
          <a:noFill/>
          <a:extLst>
            <a:ext uri="{909E8E84-426E-40DD-AFC4-6F175D3DCCD1}">
              <a14:hiddenFill xmlns:a14="http://schemas.microsoft.com/office/drawing/2010/main">
                <a:solidFill>
                  <a:srgbClr val="FFFFFF"/>
                </a:solidFill>
              </a14:hiddenFill>
            </a:ext>
          </a:extLst>
        </p:spPr>
      </p:pic>
      <p:pic>
        <p:nvPicPr>
          <p:cNvPr id="103429" name="Picture 5" descr="D:\7713D_PHall\Capron\ComputersTools For An Infor.Age\jpeg_files\ch15\7713d15_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57400"/>
            <a:ext cx="3962400"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1435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checkerboard(down)">
                                      <p:cBhvr>
                                        <p:cTn id="7" dur="500"/>
                                        <p:tgtEl>
                                          <p:spTgt spid="103428"/>
                                        </p:tgtEl>
                                      </p:cBhvr>
                                    </p:animEffect>
                                  </p:childTnLst>
                                </p:cTn>
                              </p:par>
                            </p:childTnLst>
                          </p:cTn>
                        </p:par>
                        <p:par>
                          <p:cTn id="8" fill="hold" nodeType="afterGroup">
                            <p:stCondLst>
                              <p:cond delay="500"/>
                            </p:stCondLst>
                            <p:childTnLst>
                              <p:par>
                                <p:cTn id="9" presetID="5" presetClass="entr" presetSubtype="5" fill="hold" nodeType="afterEffect">
                                  <p:stCondLst>
                                    <p:cond delay="0"/>
                                  </p:stCondLst>
                                  <p:childTnLst>
                                    <p:set>
                                      <p:cBhvr>
                                        <p:cTn id="10" dur="1" fill="hold">
                                          <p:stCondLst>
                                            <p:cond delay="0"/>
                                          </p:stCondLst>
                                        </p:cTn>
                                        <p:tgtEl>
                                          <p:spTgt spid="103429"/>
                                        </p:tgtEl>
                                        <p:attrNameLst>
                                          <p:attrName>style.visibility</p:attrName>
                                        </p:attrNameLst>
                                      </p:cBhvr>
                                      <p:to>
                                        <p:strVal val="visible"/>
                                      </p:to>
                                    </p:set>
                                    <p:animEffect transition="in" filter="checkerboard(down)">
                                      <p:cBhvr>
                                        <p:cTn id="11"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455613"/>
            <a:ext cx="7772400" cy="1644650"/>
          </a:xfrm>
        </p:spPr>
        <p:txBody>
          <a:bodyPr/>
          <a:lstStyle/>
          <a:p>
            <a:r>
              <a:rPr lang="en-US"/>
              <a:t>SDLC</a:t>
            </a:r>
            <a:br>
              <a:rPr lang="en-US"/>
            </a:br>
            <a:r>
              <a:rPr lang="en-US" i="1"/>
              <a:t>Detail Design</a:t>
            </a:r>
          </a:p>
        </p:txBody>
      </p:sp>
      <p:sp>
        <p:nvSpPr>
          <p:cNvPr id="68611" name="Rectangle 3"/>
          <p:cNvSpPr>
            <a:spLocks noGrp="1" noChangeArrowheads="1"/>
          </p:cNvSpPr>
          <p:nvPr>
            <p:ph type="body" idx="1"/>
          </p:nvPr>
        </p:nvSpPr>
        <p:spPr>
          <a:xfrm>
            <a:off x="685800" y="2362200"/>
            <a:ext cx="7772400" cy="3733800"/>
          </a:xfrm>
        </p:spPr>
        <p:txBody>
          <a:bodyPr/>
          <a:lstStyle/>
          <a:p>
            <a:pPr>
              <a:buFontTx/>
              <a:buNone/>
            </a:pPr>
            <a:r>
              <a:rPr lang="en-US"/>
              <a:t>Input requirements</a:t>
            </a:r>
          </a:p>
          <a:p>
            <a:r>
              <a:rPr lang="en-US" sz="2800"/>
              <a:t>Medium</a:t>
            </a:r>
          </a:p>
          <a:p>
            <a:r>
              <a:rPr lang="en-US" sz="2800"/>
              <a:t>Content</a:t>
            </a:r>
          </a:p>
          <a:p>
            <a:r>
              <a:rPr lang="en-US" sz="2800"/>
              <a:t>Input forms</a:t>
            </a:r>
          </a:p>
          <a:p>
            <a:r>
              <a:rPr lang="en-US" sz="2800"/>
              <a:t>Validation</a:t>
            </a:r>
          </a:p>
          <a:p>
            <a:r>
              <a:rPr lang="en-US" sz="2800"/>
              <a:t>Volume</a:t>
            </a:r>
          </a:p>
        </p:txBody>
      </p:sp>
    </p:spTree>
    <p:extLst>
      <p:ext uri="{BB962C8B-B14F-4D97-AF65-F5344CB8AC3E}">
        <p14:creationId xmlns:p14="http://schemas.microsoft.com/office/powerpoint/2010/main" val="242852110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455613"/>
            <a:ext cx="7772400" cy="1644650"/>
          </a:xfrm>
        </p:spPr>
        <p:txBody>
          <a:bodyPr/>
          <a:lstStyle/>
          <a:p>
            <a:r>
              <a:rPr lang="en-US"/>
              <a:t>SDLC</a:t>
            </a:r>
            <a:br>
              <a:rPr lang="en-US"/>
            </a:br>
            <a:r>
              <a:rPr lang="en-US" i="1"/>
              <a:t>Detail Design</a:t>
            </a:r>
          </a:p>
        </p:txBody>
      </p:sp>
      <p:sp>
        <p:nvSpPr>
          <p:cNvPr id="70659" name="Rectangle 3"/>
          <p:cNvSpPr>
            <a:spLocks noGrp="1" noChangeArrowheads="1"/>
          </p:cNvSpPr>
          <p:nvPr>
            <p:ph type="body" idx="1"/>
          </p:nvPr>
        </p:nvSpPr>
        <p:spPr>
          <a:xfrm>
            <a:off x="685800" y="2286000"/>
            <a:ext cx="7772400" cy="3429000"/>
          </a:xfrm>
        </p:spPr>
        <p:txBody>
          <a:bodyPr/>
          <a:lstStyle/>
          <a:p>
            <a:pPr>
              <a:buFontTx/>
              <a:buNone/>
            </a:pPr>
            <a:r>
              <a:rPr lang="en-US"/>
              <a:t>Files and Databases</a:t>
            </a:r>
          </a:p>
          <a:p>
            <a:r>
              <a:rPr lang="en-US" sz="2800"/>
              <a:t>Organization</a:t>
            </a:r>
          </a:p>
          <a:p>
            <a:r>
              <a:rPr lang="en-US" sz="2800"/>
              <a:t>Access</a:t>
            </a:r>
          </a:p>
          <a:p>
            <a:r>
              <a:rPr lang="en-US" sz="2800"/>
              <a:t>Format of records</a:t>
            </a:r>
          </a:p>
          <a:p>
            <a:r>
              <a:rPr lang="en-US" sz="2800"/>
              <a:t>Coordinate with database administrator regarding external databases and updating</a:t>
            </a:r>
          </a:p>
        </p:txBody>
      </p:sp>
    </p:spTree>
    <p:extLst>
      <p:ext uri="{BB962C8B-B14F-4D97-AF65-F5344CB8AC3E}">
        <p14:creationId xmlns:p14="http://schemas.microsoft.com/office/powerpoint/2010/main" val="186254920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455613"/>
            <a:ext cx="7772400" cy="1644650"/>
          </a:xfrm>
        </p:spPr>
        <p:txBody>
          <a:bodyPr/>
          <a:lstStyle/>
          <a:p>
            <a:r>
              <a:rPr lang="en-US"/>
              <a:t>SDLC</a:t>
            </a:r>
            <a:br>
              <a:rPr lang="en-US"/>
            </a:br>
            <a:r>
              <a:rPr lang="en-US" i="1"/>
              <a:t>Detail Design</a:t>
            </a:r>
          </a:p>
        </p:txBody>
      </p:sp>
      <p:pic>
        <p:nvPicPr>
          <p:cNvPr id="72708" name="Picture 4" descr="D:\7713D_PHall\Capron\ComputersTools For An Infor.Age\jpeg_files\ch15\7713d15_1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6083300" cy="3340100"/>
          </a:xfrm>
          <a:prstGeom prst="rect">
            <a:avLst/>
          </a:prstGeom>
          <a:noFill/>
          <a:extLst>
            <a:ext uri="{909E8E84-426E-40DD-AFC4-6F175D3DCCD1}">
              <a14:hiddenFill xmlns:a14="http://schemas.microsoft.com/office/drawing/2010/main">
                <a:solidFill>
                  <a:srgbClr val="FFFFFF"/>
                </a:solidFill>
              </a14:hiddenFill>
            </a:ext>
          </a:extLst>
        </p:spPr>
      </p:pic>
      <p:sp>
        <p:nvSpPr>
          <p:cNvPr id="72711" name="Text Box 7"/>
          <p:cNvSpPr txBox="1">
            <a:spLocks noChangeArrowheads="1"/>
          </p:cNvSpPr>
          <p:nvPr/>
        </p:nvSpPr>
        <p:spPr bwMode="auto">
          <a:xfrm>
            <a:off x="1600200" y="579120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64FF33"/>
                </a:solidFill>
                <a:latin typeface="Arial" charset="0"/>
              </a:rPr>
              <a:t>Flowchart Symbols</a:t>
            </a:r>
          </a:p>
        </p:txBody>
      </p:sp>
    </p:spTree>
    <p:extLst>
      <p:ext uri="{BB962C8B-B14F-4D97-AF65-F5344CB8AC3E}">
        <p14:creationId xmlns:p14="http://schemas.microsoft.com/office/powerpoint/2010/main" val="33158631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checkerboard(down)">
                                      <p:cBhvr>
                                        <p:cTn id="7" dur="500"/>
                                        <p:tgtEl>
                                          <p:spTgt spid="72708"/>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iterate type="lt">
                                    <p:tmPct val="100000"/>
                                  </p:iterate>
                                  <p:childTnLst>
                                    <p:set>
                                      <p:cBhvr>
                                        <p:cTn id="10" dur="1" fill="hold">
                                          <p:stCondLst>
                                            <p:cond delay="0"/>
                                          </p:stCondLst>
                                        </p:cTn>
                                        <p:tgtEl>
                                          <p:spTgt spid="72711"/>
                                        </p:tgtEl>
                                        <p:attrNameLst>
                                          <p:attrName>style.visibility</p:attrName>
                                        </p:attrNameLst>
                                      </p:cBhvr>
                                      <p:to>
                                        <p:strVal val="visible"/>
                                      </p:to>
                                    </p:set>
                                    <p:anim calcmode="lin" valueType="num">
                                      <p:cBhvr additive="base">
                                        <p:cTn id="11" dur="75" fill="hold"/>
                                        <p:tgtEl>
                                          <p:spTgt spid="72711"/>
                                        </p:tgtEl>
                                        <p:attrNameLst>
                                          <p:attrName>ppt_x</p:attrName>
                                        </p:attrNameLst>
                                      </p:cBhvr>
                                      <p:tavLst>
                                        <p:tav tm="0">
                                          <p:val>
                                            <p:strVal val="#ppt_x"/>
                                          </p:val>
                                        </p:tav>
                                        <p:tav tm="100000">
                                          <p:val>
                                            <p:strVal val="#ppt_x"/>
                                          </p:val>
                                        </p:tav>
                                      </p:tavLst>
                                    </p:anim>
                                    <p:anim calcmode="lin" valueType="num">
                                      <p:cBhvr additive="base">
                                        <p:cTn id="12" dur="75" fill="hold"/>
                                        <p:tgtEl>
                                          <p:spTgt spid="727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455613"/>
            <a:ext cx="7772400" cy="1644650"/>
          </a:xfrm>
        </p:spPr>
        <p:txBody>
          <a:bodyPr/>
          <a:lstStyle/>
          <a:p>
            <a:r>
              <a:rPr lang="en-US"/>
              <a:t>SDLC</a:t>
            </a:r>
            <a:br>
              <a:rPr lang="en-US"/>
            </a:br>
            <a:r>
              <a:rPr lang="en-US" i="1"/>
              <a:t>Detail Design</a:t>
            </a:r>
          </a:p>
        </p:txBody>
      </p:sp>
      <p:pic>
        <p:nvPicPr>
          <p:cNvPr id="74756" name="Picture 4" descr="D:\7713D_PHall\Capron\ComputersTools For An Infor.Age\jpeg_files\ch15\7713d15_1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5473700" cy="427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402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ssolve">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Information Systems Analysis and Design</a:t>
            </a:r>
          </a:p>
        </p:txBody>
      </p:sp>
      <p:sp>
        <p:nvSpPr>
          <p:cNvPr id="52227" name="Rectangle 3" descr="Rectangle: Click to edit Master text styles&#10;Second level&#10;Third level&#10;Fourth level&#10;Fifth level"/>
          <p:cNvSpPr>
            <a:spLocks noGrp="1" noChangeArrowheads="1"/>
          </p:cNvSpPr>
          <p:nvPr>
            <p:ph type="body" idx="1"/>
          </p:nvPr>
        </p:nvSpPr>
        <p:spPr>
          <a:xfrm>
            <a:off x="381000" y="1676399"/>
            <a:ext cx="8382000" cy="3625608"/>
          </a:xfrm>
        </p:spPr>
        <p:txBody>
          <a:bodyPr/>
          <a:lstStyle/>
          <a:p>
            <a:pPr>
              <a:lnSpc>
                <a:spcPct val="90000"/>
              </a:lnSpc>
            </a:pPr>
            <a:r>
              <a:rPr lang="en-US" dirty="0"/>
              <a:t>Systems Analyst performs analysis and design based upon:</a:t>
            </a:r>
          </a:p>
          <a:p>
            <a:pPr lvl="1">
              <a:lnSpc>
                <a:spcPct val="90000"/>
              </a:lnSpc>
            </a:pPr>
            <a:r>
              <a:rPr lang="en-US" dirty="0"/>
              <a:t>Understanding of organization’s objectives, structure and processes</a:t>
            </a:r>
          </a:p>
          <a:p>
            <a:pPr lvl="1">
              <a:lnSpc>
                <a:spcPct val="90000"/>
              </a:lnSpc>
            </a:pPr>
            <a:r>
              <a:rPr lang="en-US" dirty="0"/>
              <a:t>Knowledge of how to exploit information technology for advantage</a:t>
            </a:r>
          </a:p>
          <a:p>
            <a:pPr>
              <a:lnSpc>
                <a:spcPct val="90000"/>
              </a:lnSpc>
              <a:buFont typeface="Wingdings" pitchFamily="2" charset="2"/>
              <a:buNone/>
            </a:pPr>
            <a:endParaRPr lang="en-US" dirty="0"/>
          </a:p>
          <a:p>
            <a:pPr lvl="1">
              <a:lnSpc>
                <a:spcPct val="90000"/>
              </a:lnSpc>
              <a:buFont typeface="Wingdings" pitchFamily="2" charset="2"/>
              <a:buNone/>
            </a:pPr>
            <a:endParaRPr lang="en-US" dirty="0"/>
          </a:p>
        </p:txBody>
      </p:sp>
    </p:spTree>
    <p:extLst>
      <p:ext uri="{BB962C8B-B14F-4D97-AF65-F5344CB8AC3E}">
        <p14:creationId xmlns:p14="http://schemas.microsoft.com/office/powerpoint/2010/main" val="196747817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455613"/>
            <a:ext cx="7772400" cy="1644650"/>
          </a:xfrm>
        </p:spPr>
        <p:txBody>
          <a:bodyPr/>
          <a:lstStyle/>
          <a:p>
            <a:r>
              <a:rPr lang="en-US"/>
              <a:t>SDLC</a:t>
            </a:r>
            <a:br>
              <a:rPr lang="en-US"/>
            </a:br>
            <a:r>
              <a:rPr lang="en-US" i="1"/>
              <a:t>Detail Design</a:t>
            </a:r>
          </a:p>
        </p:txBody>
      </p:sp>
      <p:sp>
        <p:nvSpPr>
          <p:cNvPr id="76803" name="Rectangle 3"/>
          <p:cNvSpPr>
            <a:spLocks noGrp="1" noChangeArrowheads="1"/>
          </p:cNvSpPr>
          <p:nvPr>
            <p:ph type="body" idx="1"/>
          </p:nvPr>
        </p:nvSpPr>
        <p:spPr>
          <a:xfrm>
            <a:off x="685800" y="2438400"/>
            <a:ext cx="7772400" cy="3657600"/>
          </a:xfrm>
        </p:spPr>
        <p:txBody>
          <a:bodyPr/>
          <a:lstStyle/>
          <a:p>
            <a:pPr>
              <a:buFontTx/>
              <a:buNone/>
            </a:pPr>
            <a:r>
              <a:rPr lang="en-US" sz="3600"/>
              <a:t>Systems Controls and Backup</a:t>
            </a:r>
          </a:p>
          <a:p>
            <a:r>
              <a:rPr lang="en-US" sz="2800"/>
              <a:t>Insure that input is processed correctly</a:t>
            </a:r>
          </a:p>
          <a:p>
            <a:r>
              <a:rPr lang="en-US" sz="2800"/>
              <a:t>Prevent fraud and tampering</a:t>
            </a:r>
          </a:p>
          <a:p>
            <a:r>
              <a:rPr lang="en-US" sz="2800"/>
              <a:t>System journals</a:t>
            </a:r>
          </a:p>
          <a:p>
            <a:r>
              <a:rPr lang="en-US" sz="2800"/>
              <a:t>Backup of system files</a:t>
            </a:r>
          </a:p>
        </p:txBody>
      </p:sp>
    </p:spTree>
    <p:extLst>
      <p:ext uri="{BB962C8B-B14F-4D97-AF65-F5344CB8AC3E}">
        <p14:creationId xmlns:p14="http://schemas.microsoft.com/office/powerpoint/2010/main" val="296546731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455613"/>
            <a:ext cx="7772400" cy="1644650"/>
          </a:xfrm>
        </p:spPr>
        <p:txBody>
          <a:bodyPr/>
          <a:lstStyle/>
          <a:p>
            <a:r>
              <a:rPr lang="en-US"/>
              <a:t>SDLC</a:t>
            </a:r>
            <a:br>
              <a:rPr lang="en-US"/>
            </a:br>
            <a:r>
              <a:rPr lang="en-US" i="1"/>
              <a:t>Detail Design</a:t>
            </a:r>
          </a:p>
        </p:txBody>
      </p:sp>
      <p:sp>
        <p:nvSpPr>
          <p:cNvPr id="78851" name="Rectangle 3"/>
          <p:cNvSpPr>
            <a:spLocks noGrp="1" noChangeArrowheads="1"/>
          </p:cNvSpPr>
          <p:nvPr>
            <p:ph type="body" idx="1"/>
          </p:nvPr>
        </p:nvSpPr>
        <p:spPr>
          <a:xfrm>
            <a:off x="685800" y="2514600"/>
            <a:ext cx="7772400" cy="2667000"/>
          </a:xfrm>
        </p:spPr>
        <p:txBody>
          <a:bodyPr/>
          <a:lstStyle/>
          <a:p>
            <a:pPr>
              <a:buFontTx/>
              <a:buNone/>
            </a:pPr>
            <a:r>
              <a:rPr lang="en-US"/>
              <a:t>Report to Management</a:t>
            </a:r>
          </a:p>
          <a:p>
            <a:r>
              <a:rPr lang="en-US" sz="2800"/>
              <a:t>Detailed design specifications report</a:t>
            </a:r>
          </a:p>
          <a:p>
            <a:r>
              <a:rPr lang="en-US" sz="2800"/>
              <a:t>Presentation</a:t>
            </a:r>
          </a:p>
          <a:p>
            <a:r>
              <a:rPr lang="en-US" sz="2800"/>
              <a:t>Obtain authorization to proceed</a:t>
            </a:r>
          </a:p>
        </p:txBody>
      </p:sp>
    </p:spTree>
    <p:extLst>
      <p:ext uri="{BB962C8B-B14F-4D97-AF65-F5344CB8AC3E}">
        <p14:creationId xmlns:p14="http://schemas.microsoft.com/office/powerpoint/2010/main" val="26086869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457200"/>
            <a:ext cx="7772400" cy="1644650"/>
          </a:xfrm>
        </p:spPr>
        <p:txBody>
          <a:bodyPr/>
          <a:lstStyle/>
          <a:p>
            <a:r>
              <a:rPr lang="en-US"/>
              <a:t>SDLC</a:t>
            </a:r>
            <a:br>
              <a:rPr lang="en-US"/>
            </a:br>
            <a:r>
              <a:rPr lang="en-US" i="1"/>
              <a:t>Development</a:t>
            </a:r>
          </a:p>
        </p:txBody>
      </p:sp>
      <p:sp>
        <p:nvSpPr>
          <p:cNvPr id="80899" name="Rectangle 3"/>
          <p:cNvSpPr>
            <a:spLocks noGrp="1" noChangeArrowheads="1"/>
          </p:cNvSpPr>
          <p:nvPr>
            <p:ph type="body" idx="1"/>
          </p:nvPr>
        </p:nvSpPr>
        <p:spPr>
          <a:xfrm>
            <a:off x="762000" y="2438400"/>
            <a:ext cx="7772400" cy="2057400"/>
          </a:xfrm>
        </p:spPr>
        <p:txBody>
          <a:bodyPr/>
          <a:lstStyle/>
          <a:p>
            <a:r>
              <a:rPr lang="en-US"/>
              <a:t>Doing the work to bring the new system into being</a:t>
            </a:r>
          </a:p>
          <a:p>
            <a:r>
              <a:rPr lang="en-US"/>
              <a:t>Scheduling</a:t>
            </a:r>
          </a:p>
        </p:txBody>
      </p:sp>
      <p:pic>
        <p:nvPicPr>
          <p:cNvPr id="80900" name="Picture 4" descr="D:\7713D_PHall\Capron\ComputersTools For An Infor.Age\jpeg_files\ch15\7713d15_1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343400"/>
            <a:ext cx="43434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19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checkerboard(down)">
                                      <p:cBhvr>
                                        <p:cTn id="7"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457200"/>
            <a:ext cx="7772400" cy="1644650"/>
          </a:xfrm>
        </p:spPr>
        <p:txBody>
          <a:bodyPr/>
          <a:lstStyle/>
          <a:p>
            <a:r>
              <a:rPr lang="en-US"/>
              <a:t>SDLC</a:t>
            </a:r>
            <a:br>
              <a:rPr lang="en-US"/>
            </a:br>
            <a:r>
              <a:rPr lang="en-US" i="1"/>
              <a:t>Development</a:t>
            </a:r>
          </a:p>
        </p:txBody>
      </p:sp>
      <p:sp>
        <p:nvSpPr>
          <p:cNvPr id="100355" name="Rectangle 3"/>
          <p:cNvSpPr>
            <a:spLocks noGrp="1" noChangeArrowheads="1"/>
          </p:cNvSpPr>
          <p:nvPr>
            <p:ph type="body" idx="1"/>
          </p:nvPr>
        </p:nvSpPr>
        <p:spPr>
          <a:xfrm>
            <a:off x="762000" y="2438400"/>
            <a:ext cx="7772400" cy="3733800"/>
          </a:xfrm>
        </p:spPr>
        <p:txBody>
          <a:bodyPr/>
          <a:lstStyle/>
          <a:p>
            <a:r>
              <a:rPr lang="en-US"/>
              <a:t>Programming</a:t>
            </a:r>
          </a:p>
          <a:p>
            <a:pPr lvl="1"/>
            <a:r>
              <a:rPr lang="en-US"/>
              <a:t>Refine the design</a:t>
            </a:r>
          </a:p>
          <a:p>
            <a:pPr lvl="1"/>
            <a:r>
              <a:rPr lang="en-US"/>
              <a:t>Detailed logic flowcharts and pseudocode</a:t>
            </a:r>
          </a:p>
          <a:p>
            <a:r>
              <a:rPr lang="en-US"/>
              <a:t>Testing</a:t>
            </a:r>
          </a:p>
          <a:p>
            <a:pPr lvl="1"/>
            <a:r>
              <a:rPr lang="en-US"/>
              <a:t>Unit testing</a:t>
            </a:r>
          </a:p>
          <a:p>
            <a:pPr lvl="1"/>
            <a:r>
              <a:rPr lang="en-US"/>
              <a:t>System testing</a:t>
            </a:r>
          </a:p>
          <a:p>
            <a:pPr lvl="1"/>
            <a:r>
              <a:rPr lang="en-US"/>
              <a:t>Volume testing</a:t>
            </a:r>
          </a:p>
        </p:txBody>
      </p:sp>
    </p:spTree>
    <p:extLst>
      <p:ext uri="{BB962C8B-B14F-4D97-AF65-F5344CB8AC3E}">
        <p14:creationId xmlns:p14="http://schemas.microsoft.com/office/powerpoint/2010/main" val="338812881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455613"/>
            <a:ext cx="7772400" cy="1644650"/>
          </a:xfrm>
        </p:spPr>
        <p:txBody>
          <a:bodyPr/>
          <a:lstStyle/>
          <a:p>
            <a:r>
              <a:rPr lang="en-US"/>
              <a:t>SDLC</a:t>
            </a:r>
            <a:br>
              <a:rPr lang="en-US"/>
            </a:br>
            <a:r>
              <a:rPr lang="en-US" i="1"/>
              <a:t>Implementation</a:t>
            </a:r>
          </a:p>
        </p:txBody>
      </p:sp>
      <p:sp>
        <p:nvSpPr>
          <p:cNvPr id="82947" name="Rectangle 3"/>
          <p:cNvSpPr>
            <a:spLocks noGrp="1" noChangeArrowheads="1"/>
          </p:cNvSpPr>
          <p:nvPr>
            <p:ph type="body" idx="1"/>
          </p:nvPr>
        </p:nvSpPr>
        <p:spPr>
          <a:xfrm>
            <a:off x="685800" y="2057400"/>
            <a:ext cx="7772400" cy="4038600"/>
          </a:xfrm>
        </p:spPr>
        <p:txBody>
          <a:bodyPr/>
          <a:lstStyle/>
          <a:p>
            <a:pPr>
              <a:lnSpc>
                <a:spcPct val="90000"/>
              </a:lnSpc>
              <a:spcBef>
                <a:spcPct val="30000"/>
              </a:spcBef>
            </a:pPr>
            <a:r>
              <a:rPr lang="en-US" sz="2800"/>
              <a:t>Converting to the new system</a:t>
            </a:r>
          </a:p>
          <a:p>
            <a:pPr>
              <a:lnSpc>
                <a:spcPct val="90000"/>
              </a:lnSpc>
              <a:spcBef>
                <a:spcPct val="30000"/>
              </a:spcBef>
            </a:pPr>
            <a:r>
              <a:rPr lang="en-US" sz="2800"/>
              <a:t>Training</a:t>
            </a:r>
          </a:p>
          <a:p>
            <a:pPr>
              <a:lnSpc>
                <a:spcPct val="90000"/>
              </a:lnSpc>
              <a:spcBef>
                <a:spcPct val="30000"/>
              </a:spcBef>
            </a:pPr>
            <a:r>
              <a:rPr lang="en-US" sz="2800"/>
              <a:t>Equipment conversion</a:t>
            </a:r>
          </a:p>
          <a:p>
            <a:pPr>
              <a:lnSpc>
                <a:spcPct val="90000"/>
              </a:lnSpc>
              <a:spcBef>
                <a:spcPct val="30000"/>
              </a:spcBef>
            </a:pPr>
            <a:r>
              <a:rPr lang="en-US" sz="2800"/>
              <a:t>File conversion</a:t>
            </a:r>
          </a:p>
          <a:p>
            <a:pPr>
              <a:lnSpc>
                <a:spcPct val="90000"/>
              </a:lnSpc>
              <a:spcBef>
                <a:spcPct val="30000"/>
              </a:spcBef>
            </a:pPr>
            <a:r>
              <a:rPr lang="en-US" sz="2800"/>
              <a:t>System conversion</a:t>
            </a:r>
          </a:p>
          <a:p>
            <a:pPr>
              <a:lnSpc>
                <a:spcPct val="90000"/>
              </a:lnSpc>
              <a:spcBef>
                <a:spcPct val="30000"/>
              </a:spcBef>
            </a:pPr>
            <a:r>
              <a:rPr lang="en-US" sz="2800"/>
              <a:t>Auditing</a:t>
            </a:r>
          </a:p>
          <a:p>
            <a:pPr>
              <a:lnSpc>
                <a:spcPct val="90000"/>
              </a:lnSpc>
              <a:spcBef>
                <a:spcPct val="30000"/>
              </a:spcBef>
            </a:pPr>
            <a:r>
              <a:rPr lang="en-US" sz="2800"/>
              <a:t>Evaluation</a:t>
            </a:r>
          </a:p>
          <a:p>
            <a:pPr>
              <a:lnSpc>
                <a:spcPct val="90000"/>
              </a:lnSpc>
              <a:spcBef>
                <a:spcPct val="30000"/>
              </a:spcBef>
            </a:pPr>
            <a:r>
              <a:rPr lang="en-US" sz="2800"/>
              <a:t>Maintenance</a:t>
            </a:r>
          </a:p>
        </p:txBody>
      </p:sp>
    </p:spTree>
    <p:extLst>
      <p:ext uri="{BB962C8B-B14F-4D97-AF65-F5344CB8AC3E}">
        <p14:creationId xmlns:p14="http://schemas.microsoft.com/office/powerpoint/2010/main" val="403199970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455613"/>
            <a:ext cx="7772400" cy="1644650"/>
          </a:xfrm>
        </p:spPr>
        <p:txBody>
          <a:bodyPr/>
          <a:lstStyle/>
          <a:p>
            <a:r>
              <a:rPr lang="en-US"/>
              <a:t>SDLC</a:t>
            </a:r>
            <a:br>
              <a:rPr lang="en-US"/>
            </a:br>
            <a:r>
              <a:rPr lang="en-US" i="1"/>
              <a:t>Implementation – Training</a:t>
            </a:r>
          </a:p>
        </p:txBody>
      </p:sp>
      <p:sp>
        <p:nvSpPr>
          <p:cNvPr id="84995" name="Rectangle 3"/>
          <p:cNvSpPr>
            <a:spLocks noGrp="1" noChangeArrowheads="1"/>
          </p:cNvSpPr>
          <p:nvPr>
            <p:ph type="body" idx="1"/>
          </p:nvPr>
        </p:nvSpPr>
        <p:spPr>
          <a:xfrm>
            <a:off x="685800" y="2362200"/>
            <a:ext cx="7772400" cy="3733800"/>
          </a:xfrm>
        </p:spPr>
        <p:txBody>
          <a:bodyPr/>
          <a:lstStyle/>
          <a:p>
            <a:pPr>
              <a:lnSpc>
                <a:spcPct val="90000"/>
              </a:lnSpc>
            </a:pPr>
            <a:r>
              <a:rPr lang="en-US" sz="2800"/>
              <a:t>Begin during testing</a:t>
            </a:r>
          </a:p>
          <a:p>
            <a:pPr>
              <a:lnSpc>
                <a:spcPct val="90000"/>
              </a:lnSpc>
            </a:pPr>
            <a:r>
              <a:rPr lang="en-US" sz="2800"/>
              <a:t>User’s manual (Technical Writers)</a:t>
            </a:r>
          </a:p>
          <a:p>
            <a:pPr>
              <a:lnSpc>
                <a:spcPct val="90000"/>
              </a:lnSpc>
            </a:pPr>
            <a:r>
              <a:rPr lang="en-US" sz="2800"/>
              <a:t>Hands-on</a:t>
            </a:r>
          </a:p>
          <a:p>
            <a:pPr>
              <a:lnSpc>
                <a:spcPct val="90000"/>
              </a:lnSpc>
            </a:pPr>
            <a:r>
              <a:rPr lang="en-US" sz="2800"/>
              <a:t>Training consideration</a:t>
            </a:r>
          </a:p>
          <a:p>
            <a:pPr lvl="1">
              <a:lnSpc>
                <a:spcPct val="90000"/>
              </a:lnSpc>
            </a:pPr>
            <a:r>
              <a:rPr lang="en-US" sz="2400"/>
              <a:t>Space</a:t>
            </a:r>
          </a:p>
          <a:p>
            <a:pPr lvl="1">
              <a:lnSpc>
                <a:spcPct val="90000"/>
              </a:lnSpc>
            </a:pPr>
            <a:r>
              <a:rPr lang="en-US" sz="2400"/>
              <a:t>Equipment</a:t>
            </a:r>
          </a:p>
          <a:p>
            <a:pPr lvl="1">
              <a:lnSpc>
                <a:spcPct val="90000"/>
              </a:lnSpc>
            </a:pPr>
            <a:r>
              <a:rPr lang="en-US" sz="2400"/>
              <a:t>Data</a:t>
            </a:r>
          </a:p>
          <a:p>
            <a:pPr lvl="1">
              <a:lnSpc>
                <a:spcPct val="90000"/>
              </a:lnSpc>
            </a:pPr>
            <a:r>
              <a:rPr lang="en-US" sz="2400"/>
              <a:t>User’s schedules</a:t>
            </a:r>
          </a:p>
        </p:txBody>
      </p:sp>
    </p:spTree>
    <p:extLst>
      <p:ext uri="{BB962C8B-B14F-4D97-AF65-F5344CB8AC3E}">
        <p14:creationId xmlns:p14="http://schemas.microsoft.com/office/powerpoint/2010/main" val="165200305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455613"/>
            <a:ext cx="7772400" cy="1644650"/>
          </a:xfrm>
        </p:spPr>
        <p:txBody>
          <a:bodyPr/>
          <a:lstStyle/>
          <a:p>
            <a:r>
              <a:rPr lang="en-US"/>
              <a:t>SDLC</a:t>
            </a:r>
            <a:br>
              <a:rPr lang="en-US"/>
            </a:br>
            <a:r>
              <a:rPr lang="en-US" i="1"/>
              <a:t>Implementation – Conversion</a:t>
            </a:r>
          </a:p>
        </p:txBody>
      </p:sp>
      <p:sp>
        <p:nvSpPr>
          <p:cNvPr id="87043" name="Rectangle 3"/>
          <p:cNvSpPr>
            <a:spLocks noGrp="1" noChangeArrowheads="1"/>
          </p:cNvSpPr>
          <p:nvPr>
            <p:ph type="body" idx="1"/>
          </p:nvPr>
        </p:nvSpPr>
        <p:spPr>
          <a:xfrm>
            <a:off x="685800" y="2286000"/>
            <a:ext cx="7772400" cy="3810000"/>
          </a:xfrm>
        </p:spPr>
        <p:txBody>
          <a:bodyPr/>
          <a:lstStyle/>
          <a:p>
            <a:r>
              <a:rPr lang="en-US"/>
              <a:t>Equipment</a:t>
            </a:r>
          </a:p>
          <a:p>
            <a:pPr lvl="1"/>
            <a:r>
              <a:rPr lang="en-US"/>
              <a:t>Planning</a:t>
            </a:r>
          </a:p>
          <a:p>
            <a:pPr lvl="1"/>
            <a:r>
              <a:rPr lang="en-US"/>
              <a:t>Installation of new equipment</a:t>
            </a:r>
          </a:p>
          <a:p>
            <a:r>
              <a:rPr lang="en-US"/>
              <a:t>File</a:t>
            </a:r>
          </a:p>
          <a:p>
            <a:pPr lvl="1"/>
            <a:r>
              <a:rPr lang="en-US"/>
              <a:t>Manual to electronic</a:t>
            </a:r>
          </a:p>
          <a:p>
            <a:pPr lvl="1"/>
            <a:r>
              <a:rPr lang="en-US"/>
              <a:t>Special programs to convert old format to new</a:t>
            </a:r>
          </a:p>
        </p:txBody>
      </p:sp>
    </p:spTree>
    <p:extLst>
      <p:ext uri="{BB962C8B-B14F-4D97-AF65-F5344CB8AC3E}">
        <p14:creationId xmlns:p14="http://schemas.microsoft.com/office/powerpoint/2010/main" val="259120282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455613"/>
            <a:ext cx="7772400" cy="1644650"/>
          </a:xfrm>
        </p:spPr>
        <p:txBody>
          <a:bodyPr/>
          <a:lstStyle/>
          <a:p>
            <a:r>
              <a:rPr lang="en-US"/>
              <a:t>SDLC</a:t>
            </a:r>
            <a:br>
              <a:rPr lang="en-US"/>
            </a:br>
            <a:r>
              <a:rPr lang="en-US" i="1"/>
              <a:t>Implementation – Conversion</a:t>
            </a:r>
          </a:p>
        </p:txBody>
      </p:sp>
      <p:sp>
        <p:nvSpPr>
          <p:cNvPr id="91139" name="Rectangle 3"/>
          <p:cNvSpPr>
            <a:spLocks noGrp="1" noChangeArrowheads="1"/>
          </p:cNvSpPr>
          <p:nvPr>
            <p:ph type="body" idx="1"/>
          </p:nvPr>
        </p:nvSpPr>
        <p:spPr>
          <a:xfrm>
            <a:off x="685800" y="2286000"/>
            <a:ext cx="7772400" cy="2895600"/>
          </a:xfrm>
        </p:spPr>
        <p:txBody>
          <a:bodyPr/>
          <a:lstStyle/>
          <a:p>
            <a:r>
              <a:rPr lang="en-US"/>
              <a:t>System</a:t>
            </a:r>
          </a:p>
          <a:p>
            <a:pPr lvl="1"/>
            <a:r>
              <a:rPr lang="en-US"/>
              <a:t>Direct conversion</a:t>
            </a:r>
          </a:p>
          <a:p>
            <a:pPr lvl="1"/>
            <a:r>
              <a:rPr lang="en-US"/>
              <a:t>Phased conversion</a:t>
            </a:r>
          </a:p>
          <a:p>
            <a:pPr lvl="1"/>
            <a:r>
              <a:rPr lang="en-US"/>
              <a:t>Pilot conversion</a:t>
            </a:r>
          </a:p>
          <a:p>
            <a:pPr lvl="1"/>
            <a:r>
              <a:rPr lang="en-US"/>
              <a:t>Parallel conversion</a:t>
            </a:r>
          </a:p>
        </p:txBody>
      </p:sp>
    </p:spTree>
    <p:extLst>
      <p:ext uri="{BB962C8B-B14F-4D97-AF65-F5344CB8AC3E}">
        <p14:creationId xmlns:p14="http://schemas.microsoft.com/office/powerpoint/2010/main" val="67820106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455613"/>
            <a:ext cx="7772400" cy="1644650"/>
          </a:xfrm>
        </p:spPr>
        <p:txBody>
          <a:bodyPr/>
          <a:lstStyle/>
          <a:p>
            <a:r>
              <a:rPr lang="en-US"/>
              <a:t>SDLC</a:t>
            </a:r>
            <a:br>
              <a:rPr lang="en-US"/>
            </a:br>
            <a:r>
              <a:rPr lang="en-US" i="1"/>
              <a:t>Implementation –Auditing</a:t>
            </a:r>
          </a:p>
        </p:txBody>
      </p:sp>
      <p:sp>
        <p:nvSpPr>
          <p:cNvPr id="93187" name="Rectangle 3"/>
          <p:cNvSpPr>
            <a:spLocks noGrp="1" noChangeArrowheads="1"/>
          </p:cNvSpPr>
          <p:nvPr>
            <p:ph type="body" idx="1"/>
          </p:nvPr>
        </p:nvSpPr>
        <p:spPr>
          <a:xfrm>
            <a:off x="685800" y="2438400"/>
            <a:ext cx="7772400" cy="1752600"/>
          </a:xfrm>
        </p:spPr>
        <p:txBody>
          <a:bodyPr/>
          <a:lstStyle/>
          <a:p>
            <a:r>
              <a:rPr lang="en-US"/>
              <a:t>Audit trail</a:t>
            </a:r>
          </a:p>
          <a:p>
            <a:r>
              <a:rPr lang="en-US"/>
              <a:t>Trace output back to source</a:t>
            </a:r>
          </a:p>
        </p:txBody>
      </p:sp>
    </p:spTree>
    <p:extLst>
      <p:ext uri="{BB962C8B-B14F-4D97-AF65-F5344CB8AC3E}">
        <p14:creationId xmlns:p14="http://schemas.microsoft.com/office/powerpoint/2010/main" val="279060513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455613"/>
            <a:ext cx="7772400" cy="1644650"/>
          </a:xfrm>
        </p:spPr>
        <p:txBody>
          <a:bodyPr/>
          <a:lstStyle/>
          <a:p>
            <a:r>
              <a:rPr lang="en-US"/>
              <a:t>SDLC</a:t>
            </a:r>
            <a:br>
              <a:rPr lang="en-US"/>
            </a:br>
            <a:r>
              <a:rPr lang="en-US" i="1"/>
              <a:t>Implementation – Evaluation</a:t>
            </a:r>
          </a:p>
        </p:txBody>
      </p:sp>
      <p:sp>
        <p:nvSpPr>
          <p:cNvPr id="95235" name="Rectangle 3"/>
          <p:cNvSpPr>
            <a:spLocks noGrp="1" noChangeArrowheads="1"/>
          </p:cNvSpPr>
          <p:nvPr>
            <p:ph type="body" idx="1"/>
          </p:nvPr>
        </p:nvSpPr>
        <p:spPr>
          <a:xfrm>
            <a:off x="685800" y="2514600"/>
            <a:ext cx="7772400" cy="3352800"/>
          </a:xfrm>
        </p:spPr>
        <p:txBody>
          <a:bodyPr/>
          <a:lstStyle/>
          <a:p>
            <a:r>
              <a:rPr lang="en-US"/>
              <a:t>Working</a:t>
            </a:r>
          </a:p>
          <a:p>
            <a:r>
              <a:rPr lang="en-US"/>
              <a:t>Meets original requirements</a:t>
            </a:r>
          </a:p>
          <a:p>
            <a:r>
              <a:rPr lang="en-US"/>
              <a:t>Benefits</a:t>
            </a:r>
          </a:p>
          <a:p>
            <a:r>
              <a:rPr lang="en-US"/>
              <a:t>Meets budget</a:t>
            </a:r>
          </a:p>
          <a:p>
            <a:r>
              <a:rPr lang="en-US"/>
              <a:t>Improvements</a:t>
            </a:r>
          </a:p>
        </p:txBody>
      </p:sp>
    </p:spTree>
    <p:extLst>
      <p:ext uri="{BB962C8B-B14F-4D97-AF65-F5344CB8AC3E}">
        <p14:creationId xmlns:p14="http://schemas.microsoft.com/office/powerpoint/2010/main" val="31185012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Model of System</a:t>
            </a:r>
            <a:endParaRPr lang="en-US" dirty="0"/>
          </a:p>
        </p:txBody>
      </p:sp>
      <p:sp>
        <p:nvSpPr>
          <p:cNvPr id="3" name="Text Placeholder 2"/>
          <p:cNvSpPr>
            <a:spLocks noGrp="1"/>
          </p:cNvSpPr>
          <p:nvPr>
            <p:ph type="body" sz="quarter" idx="10"/>
          </p:nvPr>
        </p:nvSpPr>
        <p:spPr>
          <a:xfrm>
            <a:off x="381000" y="1411552"/>
            <a:ext cx="8382000" cy="3693319"/>
          </a:xfrm>
        </p:spPr>
        <p:txBody>
          <a:bodyPr/>
          <a:lstStyle/>
          <a:p>
            <a:pPr marL="514350" indent="-514350">
              <a:buFont typeface="+mj-lt"/>
              <a:buAutoNum type="arabicPeriod"/>
            </a:pPr>
            <a:r>
              <a:rPr lang="en-US" dirty="0" smtClean="0"/>
              <a:t>Simple Model system</a:t>
            </a:r>
          </a:p>
          <a:p>
            <a:pPr marL="457200" indent="0">
              <a:buNone/>
            </a:pPr>
            <a:r>
              <a:rPr lang="en-US" dirty="0" smtClean="0"/>
              <a:t>	</a:t>
            </a:r>
          </a:p>
          <a:p>
            <a:pPr marL="514350" indent="-514350">
              <a:buFont typeface="+mj-lt"/>
              <a:buAutoNum type="arabicPeriod" startAt="2"/>
            </a:pPr>
            <a:r>
              <a:rPr lang="en-US" dirty="0" smtClean="0"/>
              <a:t>System with many input or output</a:t>
            </a:r>
          </a:p>
          <a:p>
            <a:pPr marL="0" indent="0">
              <a:buNone/>
            </a:pPr>
            <a:endParaRPr lang="en-US" dirty="0"/>
          </a:p>
          <a:p>
            <a:pPr marL="0" indent="0">
              <a:buNone/>
            </a:pPr>
            <a:endParaRPr lang="en-US" dirty="0" smtClean="0"/>
          </a:p>
          <a:p>
            <a:pPr marL="403225" indent="0">
              <a:buNone/>
            </a:pPr>
            <a:endParaRPr lang="en-US" dirty="0"/>
          </a:p>
          <a:p>
            <a:pPr marL="403225" indent="0">
              <a:buNone/>
            </a:pPr>
            <a:endParaRPr lang="en-US" dirty="0"/>
          </a:p>
        </p:txBody>
      </p:sp>
    </p:spTree>
    <p:extLst>
      <p:ext uri="{BB962C8B-B14F-4D97-AF65-F5344CB8AC3E}">
        <p14:creationId xmlns:p14="http://schemas.microsoft.com/office/powerpoint/2010/main" val="63203291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455613"/>
            <a:ext cx="7772400" cy="1644650"/>
          </a:xfrm>
        </p:spPr>
        <p:txBody>
          <a:bodyPr/>
          <a:lstStyle/>
          <a:p>
            <a:r>
              <a:rPr lang="en-US"/>
              <a:t>SDLC</a:t>
            </a:r>
            <a:br>
              <a:rPr lang="en-US"/>
            </a:br>
            <a:r>
              <a:rPr lang="en-US" sz="4300" i="1"/>
              <a:t>Implementation – Maintenance</a:t>
            </a:r>
          </a:p>
        </p:txBody>
      </p:sp>
      <p:sp>
        <p:nvSpPr>
          <p:cNvPr id="97283" name="Rectangle 3"/>
          <p:cNvSpPr>
            <a:spLocks noGrp="1" noChangeArrowheads="1"/>
          </p:cNvSpPr>
          <p:nvPr>
            <p:ph type="body" idx="1"/>
          </p:nvPr>
        </p:nvSpPr>
        <p:spPr>
          <a:xfrm>
            <a:off x="609600" y="5562600"/>
            <a:ext cx="7772400" cy="609600"/>
          </a:xfrm>
        </p:spPr>
        <p:txBody>
          <a:bodyPr/>
          <a:lstStyle/>
          <a:p>
            <a:pPr algn="ctr">
              <a:buFontTx/>
              <a:buNone/>
            </a:pPr>
            <a:r>
              <a:rPr lang="en-US">
                <a:solidFill>
                  <a:srgbClr val="64FF33"/>
                </a:solidFill>
              </a:rPr>
              <a:t>Ongoing activity for life of system</a:t>
            </a:r>
          </a:p>
        </p:txBody>
      </p:sp>
      <p:pic>
        <p:nvPicPr>
          <p:cNvPr id="97284" name="Picture 4" descr="D:\7713D_PHall\Capron\ComputersTools For An Infor.Age\jpeg_files\ch12\12_20_0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32004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95344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p:txBody>
          <a:bodyPr/>
          <a:lstStyle/>
          <a:p>
            <a:r>
              <a:rPr lang="en-US"/>
              <a:t>Traditional Waterfall SDLC</a:t>
            </a:r>
          </a:p>
        </p:txBody>
      </p:sp>
      <p:sp>
        <p:nvSpPr>
          <p:cNvPr id="189446" name="Text Box 6"/>
          <p:cNvSpPr txBox="1">
            <a:spLocks noChangeArrowheads="1"/>
          </p:cNvSpPr>
          <p:nvPr/>
        </p:nvSpPr>
        <p:spPr bwMode="auto">
          <a:xfrm>
            <a:off x="6400800" y="2743200"/>
            <a:ext cx="2667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sz="2000"/>
              <a:t>One phase begins when another completes, little backtracking and looping</a:t>
            </a:r>
          </a:p>
        </p:txBody>
      </p:sp>
      <p:pic>
        <p:nvPicPr>
          <p:cNvPr id="189448" name="Picture 8" descr="FIG01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5638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13018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z="4000"/>
              <a:t>Problems with Waterfall Approach</a:t>
            </a:r>
          </a:p>
        </p:txBody>
      </p:sp>
      <p:sp>
        <p:nvSpPr>
          <p:cNvPr id="192515" name="Rectangle 3" descr="Rectangle: Click to edit Master text styles&#10;Second level&#10;Third level&#10;Fourth level&#10;Fifth level"/>
          <p:cNvSpPr>
            <a:spLocks noGrp="1" noChangeArrowheads="1"/>
          </p:cNvSpPr>
          <p:nvPr>
            <p:ph type="body" idx="1"/>
          </p:nvPr>
        </p:nvSpPr>
        <p:spPr/>
        <p:txBody>
          <a:bodyPr/>
          <a:lstStyle/>
          <a:p>
            <a:r>
              <a:rPr lang="en-US"/>
              <a:t>System requirements “locked in” after being determined (can't change)</a:t>
            </a:r>
          </a:p>
          <a:p>
            <a:r>
              <a:rPr lang="en-US"/>
              <a:t>Limited user involvement (only in requirements phase)</a:t>
            </a:r>
          </a:p>
          <a:p>
            <a:r>
              <a:rPr lang="en-US"/>
              <a:t>Too much focus on milestone deadlines of SDLC phases to the detriment of sound development practices</a:t>
            </a:r>
          </a:p>
          <a:p>
            <a:endParaRPr lang="en-US"/>
          </a:p>
        </p:txBody>
      </p:sp>
    </p:spTree>
    <p:extLst>
      <p:ext uri="{BB962C8B-B14F-4D97-AF65-F5344CB8AC3E}">
        <p14:creationId xmlns:p14="http://schemas.microsoft.com/office/powerpoint/2010/main" val="324265050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z="4000"/>
              <a:t>Alternatives to Traditional Waterfall SDLC</a:t>
            </a:r>
          </a:p>
        </p:txBody>
      </p:sp>
      <p:sp>
        <p:nvSpPr>
          <p:cNvPr id="193539" name="Rectangle 3" descr="Rectangle: Click to edit Master text styles&#10;Second level&#10;Third level&#10;Fourth level&#10;Fifth level"/>
          <p:cNvSpPr>
            <a:spLocks noGrp="1" noChangeArrowheads="1"/>
          </p:cNvSpPr>
          <p:nvPr>
            <p:ph type="body" idx="1"/>
          </p:nvPr>
        </p:nvSpPr>
        <p:spPr/>
        <p:txBody>
          <a:bodyPr/>
          <a:lstStyle/>
          <a:p>
            <a:r>
              <a:rPr lang="en-US"/>
              <a:t>Prototyping</a:t>
            </a:r>
          </a:p>
          <a:p>
            <a:r>
              <a:rPr lang="en-US"/>
              <a:t>CASE tools</a:t>
            </a:r>
          </a:p>
          <a:p>
            <a:r>
              <a:rPr lang="en-US"/>
              <a:t>Joint Application Design (JAD)</a:t>
            </a:r>
          </a:p>
          <a:p>
            <a:r>
              <a:rPr lang="en-US"/>
              <a:t>Rapid Application Development (RAD)</a:t>
            </a:r>
          </a:p>
          <a:p>
            <a:r>
              <a:rPr lang="en-US"/>
              <a:t>Agile Methodologies</a:t>
            </a:r>
          </a:p>
          <a:p>
            <a:r>
              <a:rPr lang="en-US"/>
              <a:t>eXtreme Programming</a:t>
            </a:r>
          </a:p>
        </p:txBody>
      </p:sp>
    </p:spTree>
    <p:extLst>
      <p:ext uri="{BB962C8B-B14F-4D97-AF65-F5344CB8AC3E}">
        <p14:creationId xmlns:p14="http://schemas.microsoft.com/office/powerpoint/2010/main" val="386627016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81000" y="1412875"/>
            <a:ext cx="8382000" cy="2412968"/>
          </a:xfrm>
        </p:spPr>
        <p:txBody>
          <a:bodyPr/>
          <a:lstStyle/>
          <a:p>
            <a:pPr marL="514350" indent="-514350" algn="just">
              <a:buFont typeface="+mj-lt"/>
              <a:buAutoNum type="arabicPeriod"/>
            </a:pPr>
            <a:r>
              <a:rPr lang="en-US" dirty="0" smtClean="0"/>
              <a:t>Explain role of System Analyst in system development</a:t>
            </a:r>
          </a:p>
          <a:p>
            <a:pPr marL="514350" indent="-514350" algn="just">
              <a:buFont typeface="+mj-lt"/>
              <a:buAutoNum type="arabicPeriod"/>
            </a:pPr>
            <a:r>
              <a:rPr lang="en-US" dirty="0" smtClean="0"/>
              <a:t>Describe System Analyst capabilities needed to develop system</a:t>
            </a:r>
          </a:p>
          <a:p>
            <a:pPr marL="514350" indent="-514350" algn="just">
              <a:buFont typeface="+mj-lt"/>
              <a:buAutoNum type="arabicPeriod"/>
            </a:pPr>
            <a:r>
              <a:rPr lang="en-US" dirty="0" smtClean="0"/>
              <a:t>Find out and describe about TPS, MIS, DSS, ES</a:t>
            </a:r>
            <a:endParaRPr lang="en-US" dirty="0"/>
          </a:p>
        </p:txBody>
      </p:sp>
    </p:spTree>
    <p:extLst>
      <p:ext uri="{BB962C8B-B14F-4D97-AF65-F5344CB8AC3E}">
        <p14:creationId xmlns:p14="http://schemas.microsoft.com/office/powerpoint/2010/main" val="282196605"/>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a:xfrm>
            <a:off x="381000" y="1412875"/>
            <a:ext cx="8382000" cy="1329595"/>
          </a:xfrm>
        </p:spPr>
        <p:txBody>
          <a:bodyPr/>
          <a:lstStyle/>
          <a:p>
            <a:pPr algn="just"/>
            <a:r>
              <a:rPr lang="en-US" dirty="0" smtClean="0"/>
              <a:t>Find out symbols of Flow </a:t>
            </a:r>
            <a:r>
              <a:rPr lang="en-US" dirty="0"/>
              <a:t>C</a:t>
            </a:r>
            <a:r>
              <a:rPr lang="en-US" dirty="0" smtClean="0"/>
              <a:t>hart, Flow Map, Context Diagram, Data Flow Diagram and function of every diagram </a:t>
            </a:r>
            <a:endParaRPr lang="en-US" dirty="0"/>
          </a:p>
        </p:txBody>
      </p:sp>
    </p:spTree>
    <p:extLst>
      <p:ext uri="{BB962C8B-B14F-4D97-AF65-F5344CB8AC3E}">
        <p14:creationId xmlns:p14="http://schemas.microsoft.com/office/powerpoint/2010/main" val="6823872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2068259"/>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To be Continue ….</a:t>
            </a:r>
            <a:endParaRPr lang="en-US" dirty="0"/>
          </a:p>
        </p:txBody>
      </p:sp>
    </p:spTree>
    <p:extLst>
      <p:ext uri="{BB962C8B-B14F-4D97-AF65-F5344CB8AC3E}">
        <p14:creationId xmlns:p14="http://schemas.microsoft.com/office/powerpoint/2010/main" val="28013456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836612"/>
          </a:xfrm>
        </p:spPr>
        <p:txBody>
          <a:bodyPr/>
          <a:lstStyle/>
          <a:p>
            <a:r>
              <a:rPr lang="en-US" dirty="0"/>
              <a:t>System with many input or output</a:t>
            </a:r>
            <a:br>
              <a:rPr lang="en-US" dirty="0"/>
            </a:br>
            <a:endParaRPr lang="en-US" dirty="0"/>
          </a:p>
        </p:txBody>
      </p:sp>
      <p:sp>
        <p:nvSpPr>
          <p:cNvPr id="9" name="Rectangle 8"/>
          <p:cNvSpPr/>
          <p:nvPr/>
        </p:nvSpPr>
        <p:spPr bwMode="auto">
          <a:xfrm>
            <a:off x="609600" y="1371600"/>
            <a:ext cx="17526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Input</a:t>
            </a:r>
          </a:p>
        </p:txBody>
      </p:sp>
      <p:sp>
        <p:nvSpPr>
          <p:cNvPr id="12" name="Rectangle 11"/>
          <p:cNvSpPr/>
          <p:nvPr/>
        </p:nvSpPr>
        <p:spPr bwMode="auto">
          <a:xfrm>
            <a:off x="6934200" y="1371600"/>
            <a:ext cx="15240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Output</a:t>
            </a:r>
          </a:p>
        </p:txBody>
      </p:sp>
      <p:sp>
        <p:nvSpPr>
          <p:cNvPr id="15" name="Rounded Rectangle 14"/>
          <p:cNvSpPr/>
          <p:nvPr/>
        </p:nvSpPr>
        <p:spPr bwMode="auto">
          <a:xfrm>
            <a:off x="3810000" y="3200400"/>
            <a:ext cx="1752600" cy="1219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Process</a:t>
            </a:r>
          </a:p>
        </p:txBody>
      </p:sp>
      <p:sp>
        <p:nvSpPr>
          <p:cNvPr id="20" name="Rectangle 19"/>
          <p:cNvSpPr/>
          <p:nvPr/>
        </p:nvSpPr>
        <p:spPr bwMode="auto">
          <a:xfrm>
            <a:off x="592282" y="4953000"/>
            <a:ext cx="17526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Input</a:t>
            </a:r>
          </a:p>
        </p:txBody>
      </p:sp>
      <p:sp>
        <p:nvSpPr>
          <p:cNvPr id="21" name="Rectangle 20"/>
          <p:cNvSpPr/>
          <p:nvPr/>
        </p:nvSpPr>
        <p:spPr bwMode="auto">
          <a:xfrm>
            <a:off x="613064" y="3200400"/>
            <a:ext cx="17526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Input</a:t>
            </a:r>
          </a:p>
        </p:txBody>
      </p:sp>
      <p:sp>
        <p:nvSpPr>
          <p:cNvPr id="22" name="Rectangle 21"/>
          <p:cNvSpPr/>
          <p:nvPr/>
        </p:nvSpPr>
        <p:spPr bwMode="auto">
          <a:xfrm>
            <a:off x="6934200" y="3200400"/>
            <a:ext cx="15240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Output</a:t>
            </a:r>
          </a:p>
        </p:txBody>
      </p:sp>
      <p:sp>
        <p:nvSpPr>
          <p:cNvPr id="23" name="Rectangle 22"/>
          <p:cNvSpPr/>
          <p:nvPr/>
        </p:nvSpPr>
        <p:spPr bwMode="auto">
          <a:xfrm>
            <a:off x="6934200" y="5029200"/>
            <a:ext cx="15240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Output</a:t>
            </a:r>
          </a:p>
        </p:txBody>
      </p:sp>
      <p:cxnSp>
        <p:nvCxnSpPr>
          <p:cNvPr id="25" name="Straight Arrow Connector 24"/>
          <p:cNvCxnSpPr/>
          <p:nvPr/>
        </p:nvCxnSpPr>
        <p:spPr>
          <a:xfrm>
            <a:off x="2365664" y="1981200"/>
            <a:ext cx="1444336"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5" idx="1"/>
          </p:cNvCxnSpPr>
          <p:nvPr/>
        </p:nvCxnSpPr>
        <p:spPr>
          <a:xfrm>
            <a:off x="2365664" y="3810000"/>
            <a:ext cx="144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344882" y="4343400"/>
            <a:ext cx="1541318" cy="12642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3" idx="1"/>
          </p:cNvCxnSpPr>
          <p:nvPr/>
        </p:nvCxnSpPr>
        <p:spPr>
          <a:xfrm>
            <a:off x="5541819" y="4333009"/>
            <a:ext cx="1392381" cy="1305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43551" y="3834245"/>
            <a:ext cx="144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515841" y="1981200"/>
            <a:ext cx="1418359"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6024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Systems Analysis and Design: Core Concepts</a:t>
            </a:r>
          </a:p>
        </p:txBody>
      </p:sp>
      <p:sp>
        <p:nvSpPr>
          <p:cNvPr id="53251" name="Rectangle 3" descr="Rectangle: Click to edit Master text styles&#10;Second level&#10;Third level&#10;Fourth level&#10;Fifth level"/>
          <p:cNvSpPr>
            <a:spLocks noGrp="1" noChangeArrowheads="1"/>
          </p:cNvSpPr>
          <p:nvPr>
            <p:ph type="body" idx="1"/>
          </p:nvPr>
        </p:nvSpPr>
        <p:spPr>
          <a:xfrm>
            <a:off x="381000" y="1752599"/>
            <a:ext cx="8382000" cy="1871137"/>
          </a:xfrm>
        </p:spPr>
        <p:txBody>
          <a:bodyPr/>
          <a:lstStyle/>
          <a:p>
            <a:pPr>
              <a:lnSpc>
                <a:spcPct val="90000"/>
              </a:lnSpc>
            </a:pPr>
            <a:r>
              <a:rPr lang="en-US" dirty="0"/>
              <a:t>Major goal: to improve organizational systems by developing or acquiring software and training employees in its use</a:t>
            </a:r>
          </a:p>
          <a:p>
            <a:pPr>
              <a:lnSpc>
                <a:spcPct val="90000"/>
              </a:lnSpc>
            </a:pPr>
            <a:r>
              <a:rPr lang="en-US" dirty="0"/>
              <a:t>Application software, or a system, supports organizational functions or processes</a:t>
            </a:r>
          </a:p>
        </p:txBody>
      </p:sp>
    </p:spTree>
    <p:extLst>
      <p:ext uri="{BB962C8B-B14F-4D97-AF65-F5344CB8AC3E}">
        <p14:creationId xmlns:p14="http://schemas.microsoft.com/office/powerpoint/2010/main" val="39919478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Systems Analysis and Design: Core Concepts</a:t>
            </a:r>
          </a:p>
        </p:txBody>
      </p:sp>
      <p:sp>
        <p:nvSpPr>
          <p:cNvPr id="54275" name="Rectangle 3" descr="Rectangle: Click to edit Master text styles&#10;Second level&#10;Third level&#10;Fourth level&#10;Fifth level"/>
          <p:cNvSpPr>
            <a:spLocks noGrp="1" noChangeArrowheads="1"/>
          </p:cNvSpPr>
          <p:nvPr>
            <p:ph type="body" idx="1"/>
          </p:nvPr>
        </p:nvSpPr>
        <p:spPr>
          <a:xfrm>
            <a:off x="381000" y="1676399"/>
            <a:ext cx="8382000" cy="2419124"/>
          </a:xfrm>
        </p:spPr>
        <p:txBody>
          <a:bodyPr/>
          <a:lstStyle/>
          <a:p>
            <a:pPr>
              <a:lnSpc>
                <a:spcPct val="90000"/>
              </a:lnSpc>
            </a:pPr>
            <a:r>
              <a:rPr lang="en-US" sz="2800" dirty="0"/>
              <a:t>System: Turns data into information and includes:</a:t>
            </a:r>
          </a:p>
          <a:p>
            <a:pPr lvl="1">
              <a:lnSpc>
                <a:spcPct val="90000"/>
              </a:lnSpc>
            </a:pPr>
            <a:r>
              <a:rPr lang="en-US" sz="2400" dirty="0"/>
              <a:t>Hardware and system software</a:t>
            </a:r>
          </a:p>
          <a:p>
            <a:pPr lvl="1">
              <a:lnSpc>
                <a:spcPct val="90000"/>
              </a:lnSpc>
            </a:pPr>
            <a:r>
              <a:rPr lang="en-US" sz="2400" dirty="0"/>
              <a:t>Documentation and training materials</a:t>
            </a:r>
          </a:p>
          <a:p>
            <a:pPr lvl="1">
              <a:lnSpc>
                <a:spcPct val="90000"/>
              </a:lnSpc>
            </a:pPr>
            <a:r>
              <a:rPr lang="en-US" sz="2400" dirty="0"/>
              <a:t>Job roles associated with the system</a:t>
            </a:r>
          </a:p>
          <a:p>
            <a:pPr lvl="1">
              <a:lnSpc>
                <a:spcPct val="90000"/>
              </a:lnSpc>
            </a:pPr>
            <a:r>
              <a:rPr lang="en-US" sz="2400" dirty="0"/>
              <a:t>Controls to prevent theft or fraud</a:t>
            </a:r>
          </a:p>
          <a:p>
            <a:pPr lvl="1">
              <a:lnSpc>
                <a:spcPct val="90000"/>
              </a:lnSpc>
            </a:pPr>
            <a:r>
              <a:rPr lang="en-US" sz="2400" dirty="0"/>
              <a:t>The people who use the software to perform their </a:t>
            </a:r>
            <a:r>
              <a:rPr lang="en-US" sz="2400" dirty="0" smtClean="0"/>
              <a:t>jobs</a:t>
            </a:r>
            <a:endParaRPr lang="en-US" sz="2400" dirty="0"/>
          </a:p>
        </p:txBody>
      </p:sp>
    </p:spTree>
    <p:extLst>
      <p:ext uri="{BB962C8B-B14F-4D97-AF65-F5344CB8AC3E}">
        <p14:creationId xmlns:p14="http://schemas.microsoft.com/office/powerpoint/2010/main" val="184192322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_purple rays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6747C8-A33C-4F04-B7F1-0C74CD913C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1_Blue_purple rays template Segoe</Template>
  <TotalTime>794</TotalTime>
  <Words>1398</Words>
  <Application>Microsoft Office PowerPoint</Application>
  <PresentationFormat>On-screen Show (4:3)</PresentationFormat>
  <Paragraphs>353</Paragraphs>
  <Slides>66</Slides>
  <Notes>2</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1_Blue_purple rays template Segoe</vt:lpstr>
      <vt:lpstr>White with Courier font for code slides</vt:lpstr>
      <vt:lpstr>Analysis and System Design Terminology</vt:lpstr>
      <vt:lpstr>Definition</vt:lpstr>
      <vt:lpstr>Systems Analysis and Design What is it?</vt:lpstr>
      <vt:lpstr>Information Systems Analysis and Design</vt:lpstr>
      <vt:lpstr>Information Systems Analysis and Design</vt:lpstr>
      <vt:lpstr>General Model of System</vt:lpstr>
      <vt:lpstr>System with many input or output </vt:lpstr>
      <vt:lpstr>Systems Analysis and Design: Core Concepts</vt:lpstr>
      <vt:lpstr>Systems Analysis and Design: Core Concepts</vt:lpstr>
      <vt:lpstr>PowerPoint Presentation</vt:lpstr>
      <vt:lpstr>Approaches to Systems Development</vt:lpstr>
      <vt:lpstr>Approaches to Systems Development</vt:lpstr>
      <vt:lpstr>PowerPoint Presentation</vt:lpstr>
      <vt:lpstr>System Analyst</vt:lpstr>
      <vt:lpstr>Systems Analyst</vt:lpstr>
      <vt:lpstr>Systems Analyst</vt:lpstr>
      <vt:lpstr>Systems Analyst Functions</vt:lpstr>
      <vt:lpstr>Systems Analyst Functions</vt:lpstr>
      <vt:lpstr>Systems Analyst Personal Qualities</vt:lpstr>
      <vt:lpstr>Types of Information Systems and Systems Development</vt:lpstr>
      <vt:lpstr>Types of Information Systems and Systems Development</vt:lpstr>
      <vt:lpstr>PowerPoint Presentation</vt:lpstr>
      <vt:lpstr>Developing Information Systems and the SDLC</vt:lpstr>
      <vt:lpstr>SDLC Systems Development Life Cycle</vt:lpstr>
      <vt:lpstr>SDLC Preliminary Investigation</vt:lpstr>
      <vt:lpstr>SDLC Preliminary Investigation</vt:lpstr>
      <vt:lpstr>SDLC Preliminary Investigation</vt:lpstr>
      <vt:lpstr>SDLC Preliminary Investigation</vt:lpstr>
      <vt:lpstr>SDLC Analysis</vt:lpstr>
      <vt:lpstr>SDLC Analysis – Data Gathering</vt:lpstr>
      <vt:lpstr>SDLC Analysis – Analyze Data</vt:lpstr>
      <vt:lpstr>SDLC Analysis – Data Flow Diagram</vt:lpstr>
      <vt:lpstr>SDLC Analysis –Decision Tables</vt:lpstr>
      <vt:lpstr>SDLC Analysis – System Requirements</vt:lpstr>
      <vt:lpstr>SDLC Analysis – Report to Management</vt:lpstr>
      <vt:lpstr>SDLC Design</vt:lpstr>
      <vt:lpstr>SDLC Preliminary Design</vt:lpstr>
      <vt:lpstr>SDLC Preliminary Design</vt:lpstr>
      <vt:lpstr>SDLC Preliminary Design</vt:lpstr>
      <vt:lpstr>SDLC Preliminary Design</vt:lpstr>
      <vt:lpstr>SDLC Preliminary Design</vt:lpstr>
      <vt:lpstr>SDLC Preliminary Design</vt:lpstr>
      <vt:lpstr>SDLC Detail Design</vt:lpstr>
      <vt:lpstr>SDLC Detail Design</vt:lpstr>
      <vt:lpstr>SDLC Detail Design</vt:lpstr>
      <vt:lpstr>SDLC Detail Design</vt:lpstr>
      <vt:lpstr>SDLC Detail Design</vt:lpstr>
      <vt:lpstr>SDLC Detail Design</vt:lpstr>
      <vt:lpstr>SDLC Detail Design</vt:lpstr>
      <vt:lpstr>SDLC Detail Design</vt:lpstr>
      <vt:lpstr>SDLC Detail Design</vt:lpstr>
      <vt:lpstr>SDLC Development</vt:lpstr>
      <vt:lpstr>SDLC Development</vt:lpstr>
      <vt:lpstr>SDLC Implementation</vt:lpstr>
      <vt:lpstr>SDLC Implementation – Training</vt:lpstr>
      <vt:lpstr>SDLC Implementation – Conversion</vt:lpstr>
      <vt:lpstr>SDLC Implementation – Conversion</vt:lpstr>
      <vt:lpstr>SDLC Implementation –Auditing</vt:lpstr>
      <vt:lpstr>SDLC Implementation – Evaluation</vt:lpstr>
      <vt:lpstr>SDLC Implementation – Maintenance</vt:lpstr>
      <vt:lpstr>Traditional Waterfall SDLC</vt:lpstr>
      <vt:lpstr>Problems with Waterfall Approach</vt:lpstr>
      <vt:lpstr>Alternatives to Traditional Waterfall SDLC</vt:lpstr>
      <vt:lpstr>Questions</vt:lpstr>
      <vt:lpstr>Question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and System Design Terminology</dc:title>
  <dc:creator>Axi.o_O</dc:creator>
  <cp:lastModifiedBy>Axi.o_O</cp:lastModifiedBy>
  <cp:revision>45</cp:revision>
  <dcterms:created xsi:type="dcterms:W3CDTF">2013-10-01T07:16:35Z</dcterms:created>
  <dcterms:modified xsi:type="dcterms:W3CDTF">2013-10-10T08:31:21Z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TC102867189990</vt:lpwstr>
  </property>
</Properties>
</file>