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9"/>
  </p:notesMasterIdLst>
  <p:sldIdLst>
    <p:sldId id="256" r:id="rId2"/>
    <p:sldId id="260" r:id="rId3"/>
    <p:sldId id="257" r:id="rId4"/>
    <p:sldId id="258" r:id="rId5"/>
    <p:sldId id="287" r:id="rId6"/>
    <p:sldId id="288" r:id="rId7"/>
    <p:sldId id="259" r:id="rId8"/>
    <p:sldId id="261" r:id="rId9"/>
    <p:sldId id="262" r:id="rId10"/>
    <p:sldId id="263" r:id="rId11"/>
    <p:sldId id="264" r:id="rId12"/>
    <p:sldId id="265" r:id="rId13"/>
    <p:sldId id="271" r:id="rId14"/>
    <p:sldId id="267" r:id="rId15"/>
    <p:sldId id="268" r:id="rId16"/>
    <p:sldId id="269" r:id="rId17"/>
    <p:sldId id="270" r:id="rId18"/>
    <p:sldId id="272" r:id="rId19"/>
    <p:sldId id="273" r:id="rId20"/>
    <p:sldId id="275" r:id="rId21"/>
    <p:sldId id="289" r:id="rId22"/>
    <p:sldId id="274" r:id="rId23"/>
    <p:sldId id="276" r:id="rId24"/>
    <p:sldId id="278" r:id="rId25"/>
    <p:sldId id="279" r:id="rId26"/>
    <p:sldId id="280" r:id="rId27"/>
    <p:sldId id="281" r:id="rId28"/>
    <p:sldId id="277" r:id="rId29"/>
    <p:sldId id="282" r:id="rId30"/>
    <p:sldId id="283" r:id="rId31"/>
    <p:sldId id="284" r:id="rId32"/>
    <p:sldId id="285" r:id="rId33"/>
    <p:sldId id="290" r:id="rId34"/>
    <p:sldId id="286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990000"/>
    <a:srgbClr val="333333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2" autoAdjust="0"/>
    <p:restoredTop sz="94652" autoAdjust="0"/>
  </p:normalViewPr>
  <p:slideViewPr>
    <p:cSldViewPr>
      <p:cViewPr varScale="1">
        <p:scale>
          <a:sx n="69" d="100"/>
          <a:sy n="69" d="100"/>
        </p:scale>
        <p:origin x="-7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9203BF-2B2A-432F-B3D1-A353429A0FC8}" type="datetimeFigureOut">
              <a:rPr lang="id-ID" smtClean="0"/>
              <a:pPr/>
              <a:t>12/10/2013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10923-CBE7-468D-ADA9-DD01FF9A46E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30097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78396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057894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76181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694541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5289670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46923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707184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135574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556183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78396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905640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783967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045915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3845780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320165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783967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783967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783967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41783967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407085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29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6926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253535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426151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425602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7071840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9292146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707184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36</a:t>
            </a:fld>
            <a:endParaRPr lang="id-ID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37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369877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04875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49755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10923-CBE7-468D-ADA9-DD01FF9A46E7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57416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1ACC-E64F-481D-BCD1-CCFAA70BA8F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FA764-93F4-4D3E-9C2B-DAAC2CD10F7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FC495-F6F2-4A2A-82B6-84E6A957F9C0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A3702-DE66-49CC-A822-279E6884748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D523-DCF2-46D5-A39A-E180ABDD0B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1F05C-18BB-4D99-8504-EA7E3EED452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FA828-6395-41C1-B2B4-17FA23CFEFD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D281-8D99-425A-85E1-E273AAD66E6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2EB1-D57A-4AD6-9B0E-13DC9126B11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D8C0BC-B37C-4634-84B0-3D86FB51E39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BF0F-E6B7-467A-A012-1F5FED83B46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C3328D2-433A-4EF5-B0B7-F26F92FE4F45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5400" b="1" dirty="0" smtClean="0">
                <a:solidFill>
                  <a:srgbClr val="663300"/>
                </a:solidFill>
              </a:rPr>
              <a:t>MODEL TRANSPORTASI</a:t>
            </a:r>
            <a:endParaRPr lang="es-ES" sz="5400" b="1" dirty="0">
              <a:solidFill>
                <a:srgbClr val="6633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203" name="Rectangle 155"/>
          <p:cNvSpPr>
            <a:spLocks noChangeArrowheads="1"/>
          </p:cNvSpPr>
          <p:nvPr/>
        </p:nvSpPr>
        <p:spPr bwMode="auto">
          <a:xfrm>
            <a:off x="1331913" y="2420938"/>
            <a:ext cx="66246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s-ES" sz="2800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Representasi dalam bentuk tabel Transportasi (Matriks Transportasi)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1384999"/>
              </p:ext>
            </p:extLst>
          </p:nvPr>
        </p:nvGraphicFramePr>
        <p:xfrm>
          <a:off x="467544" y="1556792"/>
          <a:ext cx="8460430" cy="4392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584176"/>
                <a:gridCol w="1656184"/>
                <a:gridCol w="1583768"/>
                <a:gridCol w="1692086"/>
              </a:tblGrid>
              <a:tr h="877913"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Kapasitas</a:t>
                      </a:r>
                      <a:endParaRPr lang="id-ID" sz="2800" dirty="0"/>
                    </a:p>
                  </a:txBody>
                  <a:tcPr/>
                </a:tc>
              </a:tr>
              <a:tr h="880837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120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Kebutuhan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150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70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60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280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5896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8264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08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680424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81232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Flowchart algoritma transportasi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00137"/>
            <a:ext cx="8208912" cy="54661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xmlns="" val="9051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Least Cost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83264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M</a:t>
            </a:r>
            <a:r>
              <a:rPr lang="id-ID" sz="2800" dirty="0" smtClean="0"/>
              <a:t>endistribusikan barang sesuai permintaan dan penawaran pada rute dengan biaya terendah</a:t>
            </a:r>
            <a:endParaRPr lang="en-US" sz="2800" dirty="0"/>
          </a:p>
          <a:p>
            <a:r>
              <a:rPr lang="en-US" sz="2800" dirty="0" err="1"/>
              <a:t>Prosedurnya</a:t>
            </a:r>
            <a:r>
              <a:rPr lang="en-US" sz="2800" dirty="0"/>
              <a:t> 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 err="1"/>
              <a:t>Pilih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id-ID" sz="2800" dirty="0" err="1" smtClean="0"/>
              <a:t>x</a:t>
            </a:r>
            <a:r>
              <a:rPr lang="en-US" sz="14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kotak</a:t>
            </a:r>
            <a:r>
              <a:rPr lang="en-US" sz="2800" dirty="0"/>
              <a:t>)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</a:t>
            </a:r>
            <a:r>
              <a:rPr lang="en-US" sz="2800" dirty="0" err="1" smtClean="0"/>
              <a:t>transpor</a:t>
            </a:r>
            <a:r>
              <a:rPr lang="id-ID" sz="2800" dirty="0" smtClean="0"/>
              <a:t>tasi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C</a:t>
            </a:r>
            <a:r>
              <a:rPr lang="en-US" sz="1400" dirty="0" err="1"/>
              <a:t>ij</a:t>
            </a:r>
            <a:r>
              <a:rPr lang="en-US" sz="2800" dirty="0"/>
              <a:t>) </a:t>
            </a:r>
            <a:r>
              <a:rPr lang="en-US" sz="2800" dirty="0" err="1"/>
              <a:t>terkecil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alokasikan</a:t>
            </a:r>
            <a:r>
              <a:rPr lang="en-US" sz="2800" dirty="0"/>
              <a:t> </a:t>
            </a:r>
            <a:r>
              <a:rPr lang="en-US" sz="2800" dirty="0" err="1"/>
              <a:t>sebanyak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.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Cij</a:t>
            </a:r>
            <a:r>
              <a:rPr lang="en-US" sz="2800" dirty="0"/>
              <a:t> </a:t>
            </a:r>
            <a:r>
              <a:rPr lang="en-US" sz="2800" dirty="0" err="1"/>
              <a:t>terkecil</a:t>
            </a:r>
            <a:r>
              <a:rPr lang="en-US" sz="2800" dirty="0"/>
              <a:t>, </a:t>
            </a:r>
            <a:r>
              <a:rPr lang="id-ID" sz="2800" dirty="0" err="1" smtClean="0"/>
              <a:t>x</a:t>
            </a:r>
            <a:r>
              <a:rPr lang="en-US" sz="14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/>
              <a:t>= minimum </a:t>
            </a:r>
            <a:r>
              <a:rPr lang="en-US" sz="2800" dirty="0" smtClean="0"/>
              <a:t>[</a:t>
            </a:r>
            <a:r>
              <a:rPr lang="id-ID" sz="2800" dirty="0" smtClean="0"/>
              <a:t>Kapasitas-</a:t>
            </a:r>
            <a:r>
              <a:rPr lang="en-US" sz="2800" i="1" dirty="0" err="1" smtClean="0"/>
              <a:t>i</a:t>
            </a:r>
            <a:r>
              <a:rPr lang="en-US" sz="2800" dirty="0"/>
              <a:t>, </a:t>
            </a:r>
            <a:r>
              <a:rPr lang="id-ID" sz="2800" dirty="0" smtClean="0"/>
              <a:t>Kebutuhan-</a:t>
            </a:r>
            <a:r>
              <a:rPr lang="en-US" sz="2800" i="1" dirty="0" smtClean="0"/>
              <a:t>j</a:t>
            </a:r>
            <a:r>
              <a:rPr lang="en-US" sz="2800" dirty="0"/>
              <a:t>]. 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/>
              <a:t>Dari </a:t>
            </a:r>
            <a:r>
              <a:rPr lang="en-US" sz="2800" dirty="0" err="1"/>
              <a:t>kotak-kotak</a:t>
            </a:r>
            <a:r>
              <a:rPr lang="en-US" sz="2800" dirty="0"/>
              <a:t> </a:t>
            </a:r>
            <a:r>
              <a:rPr lang="en-US" sz="2800" dirty="0" err="1"/>
              <a:t>sisanya</a:t>
            </a:r>
            <a:r>
              <a:rPr lang="en-US" sz="2800" dirty="0"/>
              <a:t> yang </a:t>
            </a:r>
            <a:r>
              <a:rPr lang="en-US" sz="2800" dirty="0" err="1"/>
              <a:t>layak</a:t>
            </a:r>
            <a:r>
              <a:rPr lang="en-US" sz="2800" dirty="0"/>
              <a:t> (</a:t>
            </a:r>
            <a:r>
              <a:rPr lang="en-US" sz="2800" dirty="0" err="1"/>
              <a:t>yaitu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terisi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dihilangkan</a:t>
            </a:r>
            <a:r>
              <a:rPr lang="en-US" sz="2800" dirty="0"/>
              <a:t>), </a:t>
            </a:r>
            <a:r>
              <a:rPr lang="en-US" sz="2800" dirty="0" err="1"/>
              <a:t>pilih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C</a:t>
            </a:r>
            <a:r>
              <a:rPr lang="en-US" sz="1400" dirty="0" err="1"/>
              <a:t>ij</a:t>
            </a:r>
            <a:r>
              <a:rPr lang="en-US" sz="1400" dirty="0"/>
              <a:t> </a:t>
            </a:r>
            <a:r>
              <a:rPr lang="en-US" sz="2800" dirty="0" err="1"/>
              <a:t>terkecil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alokasikan</a:t>
            </a:r>
            <a:r>
              <a:rPr lang="en-US" sz="2800" dirty="0"/>
              <a:t> </a:t>
            </a:r>
            <a:r>
              <a:rPr lang="en-US" sz="2800" dirty="0" err="1"/>
              <a:t>sebanyak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 err="1"/>
              <a:t>Lanjutkan</a:t>
            </a:r>
            <a:r>
              <a:rPr lang="en-US" sz="2800" dirty="0"/>
              <a:t> proses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sampai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 smtClean="0"/>
              <a:t>penawaran</a:t>
            </a:r>
            <a:r>
              <a:rPr lang="id-ID" sz="2800" dirty="0" smtClean="0"/>
              <a:t> telah terdistribusi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permintaan</a:t>
            </a:r>
            <a:r>
              <a:rPr lang="en-US" sz="2800" dirty="0"/>
              <a:t> </a:t>
            </a:r>
            <a:r>
              <a:rPr lang="en-US" sz="2800" dirty="0" err="1"/>
              <a:t>terpenuhi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9549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Least Cost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29560" cy="3240360"/>
          </a:xfrm>
        </p:spPr>
        <p:txBody>
          <a:bodyPr>
            <a:normAutofit/>
          </a:bodyPr>
          <a:lstStyle/>
          <a:p>
            <a:pPr marL="777240" lvl="1" indent="-457200">
              <a:buFont typeface="+mj-lt"/>
              <a:buAutoNum type="arabicPeriod" startAt="4"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Cij</a:t>
            </a:r>
            <a:r>
              <a:rPr lang="en-US" sz="2800" dirty="0"/>
              <a:t> </a:t>
            </a:r>
            <a:r>
              <a:rPr lang="en-US" sz="2800" dirty="0" err="1"/>
              <a:t>terkecil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(</a:t>
            </a:r>
            <a:r>
              <a:rPr lang="en-US" sz="2800" dirty="0" err="1"/>
              <a:t>kembar</a:t>
            </a:r>
            <a:r>
              <a:rPr lang="en-US" sz="2800" dirty="0"/>
              <a:t>), </a:t>
            </a:r>
            <a:r>
              <a:rPr lang="en-US" sz="2800" dirty="0" err="1"/>
              <a:t>pilih</a:t>
            </a:r>
            <a:r>
              <a:rPr lang="en-US" sz="2800" dirty="0"/>
              <a:t> </a:t>
            </a:r>
            <a:r>
              <a:rPr lang="en-US" sz="2800" dirty="0" err="1"/>
              <a:t>diantara</a:t>
            </a:r>
            <a:r>
              <a:rPr lang="en-US" sz="2800" dirty="0"/>
              <a:t> </a:t>
            </a:r>
            <a:r>
              <a:rPr lang="en-US" sz="2800" dirty="0" err="1"/>
              <a:t>kotak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sembarang</a:t>
            </a:r>
            <a:r>
              <a:rPr lang="en-US" sz="2800" dirty="0"/>
              <a:t>.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solusi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id-ID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/>
              <a:t>berpengaruh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optimum, </a:t>
            </a:r>
            <a:r>
              <a:rPr lang="en-US" sz="2800" dirty="0" err="1"/>
              <a:t>kecuali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/>
              <a:t>iterasi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mencapainya</a:t>
            </a:r>
            <a:r>
              <a:rPr lang="en-US" sz="2800" dirty="0"/>
              <a:t>.</a:t>
            </a:r>
          </a:p>
          <a:p>
            <a:pPr marL="777240" lvl="1" indent="-457200">
              <a:buFont typeface="+mj-lt"/>
              <a:buAutoNum type="arabicPeriod" startAt="4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4237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Least Cost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8942916"/>
              </p:ext>
            </p:extLst>
          </p:nvPr>
        </p:nvGraphicFramePr>
        <p:xfrm>
          <a:off x="467544" y="1556792"/>
          <a:ext cx="8460430" cy="4392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584176"/>
                <a:gridCol w="1656184"/>
                <a:gridCol w="1583768"/>
                <a:gridCol w="1692086"/>
              </a:tblGrid>
              <a:tr h="877913"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Kapasitas</a:t>
                      </a:r>
                      <a:endParaRPr lang="id-ID" sz="2800" dirty="0"/>
                    </a:p>
                  </a:txBody>
                  <a:tcPr/>
                </a:tc>
              </a:tr>
              <a:tr h="880837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120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Kebutuhan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150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70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60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280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5896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8264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08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680424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7" name="TextBox 16"/>
          <p:cNvSpPr txBox="1"/>
          <p:nvPr/>
        </p:nvSpPr>
        <p:spPr>
          <a:xfrm>
            <a:off x="2699792" y="429309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80</a:t>
            </a:r>
            <a:endParaRPr lang="id-ID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4139952" y="249289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7</a:t>
            </a:r>
            <a:r>
              <a:rPr lang="id-ID" sz="2800" dirty="0" smtClean="0"/>
              <a:t>0</a:t>
            </a:r>
            <a:endParaRPr lang="id-ID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796136" y="249289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50</a:t>
            </a:r>
            <a:endParaRPr lang="id-ID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763642" y="3428063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10</a:t>
            </a:r>
            <a:endParaRPr lang="id-ID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771800" y="3429000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7</a:t>
            </a:r>
            <a:r>
              <a:rPr lang="id-ID" sz="2800" dirty="0" smtClean="0"/>
              <a:t>0</a:t>
            </a:r>
            <a:endParaRPr lang="id-ID" sz="28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3347864" y="2647666"/>
            <a:ext cx="792088" cy="1907041"/>
            <a:chOff x="3347864" y="2647666"/>
            <a:chExt cx="792088" cy="1907041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3347864" y="2647666"/>
              <a:ext cx="9485" cy="19070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3347864" y="2708920"/>
              <a:ext cx="7920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>
            <a:off x="4788024" y="2708920"/>
            <a:ext cx="975618" cy="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084168" y="3016116"/>
            <a:ext cx="0" cy="411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0" idx="1"/>
          </p:cNvCxnSpPr>
          <p:nvPr/>
        </p:nvCxnSpPr>
        <p:spPr>
          <a:xfrm flipH="1">
            <a:off x="3563888" y="3689673"/>
            <a:ext cx="2199754" cy="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043608" y="90872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Hitung Nilai Total Biaya yang dikeluarkan (z)</a:t>
            </a:r>
            <a:endParaRPr lang="id-ID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2555776" y="551723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70</a:t>
            </a:r>
            <a:endParaRPr lang="id-ID" sz="28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555776" y="5157192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308304" y="2492896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100392" y="242088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5</a:t>
            </a:r>
            <a:r>
              <a:rPr lang="id-ID" sz="2800" dirty="0" smtClean="0"/>
              <a:t>0</a:t>
            </a:r>
            <a:endParaRPr lang="id-ID" sz="2800" dirty="0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5724128" y="5085184"/>
            <a:ext cx="72008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52120" y="549806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</a:t>
            </a:r>
            <a:r>
              <a:rPr lang="id-ID" sz="2800" dirty="0" smtClean="0"/>
              <a:t>0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259934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7" grpId="0"/>
      <p:bldP spid="18" grpId="0"/>
      <p:bldP spid="19" grpId="0"/>
      <p:bldP spid="20" grpId="0"/>
      <p:bldP spid="21" grpId="0"/>
      <p:bldP spid="37" grpId="0"/>
      <p:bldP spid="26" grpId="0"/>
      <p:bldP spid="31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36" y="908720"/>
            <a:ext cx="8313028" cy="554461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2600" dirty="0" err="1"/>
              <a:t>Menentukan</a:t>
            </a:r>
            <a:r>
              <a:rPr lang="en-US" sz="2600" dirty="0"/>
              <a:t> </a:t>
            </a:r>
            <a:r>
              <a:rPr lang="en-US" sz="2600" dirty="0" err="1"/>
              <a:t>distribusi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pojok</a:t>
            </a:r>
            <a:r>
              <a:rPr lang="en-US" sz="2600" dirty="0"/>
              <a:t> </a:t>
            </a:r>
            <a:r>
              <a:rPr lang="en-US" sz="2600" dirty="0" err="1"/>
              <a:t>kiri</a:t>
            </a:r>
            <a:r>
              <a:rPr lang="en-US" sz="2600" dirty="0"/>
              <a:t> </a:t>
            </a:r>
            <a:r>
              <a:rPr lang="en-US" sz="2600" dirty="0" err="1"/>
              <a:t>atas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pojok</a:t>
            </a:r>
            <a:r>
              <a:rPr lang="en-US" sz="2600" dirty="0"/>
              <a:t> </a:t>
            </a:r>
            <a:r>
              <a:rPr lang="en-US" sz="2600" dirty="0" err="1"/>
              <a:t>kanan</a:t>
            </a:r>
            <a:r>
              <a:rPr lang="en-US" sz="2600" dirty="0"/>
              <a:t> </a:t>
            </a:r>
            <a:r>
              <a:rPr lang="en-US" sz="2600" dirty="0" err="1"/>
              <a:t>bawah</a:t>
            </a:r>
            <a:r>
              <a:rPr lang="en-US" sz="2600" dirty="0"/>
              <a:t> </a:t>
            </a:r>
            <a:r>
              <a:rPr lang="en-US" sz="2600" dirty="0" err="1"/>
              <a:t>tanpa</a:t>
            </a:r>
            <a:r>
              <a:rPr lang="en-US" sz="2600" dirty="0"/>
              <a:t> </a:t>
            </a:r>
            <a:r>
              <a:rPr lang="en-US" sz="2600" dirty="0" err="1"/>
              <a:t>memperhatikan</a:t>
            </a:r>
            <a:r>
              <a:rPr lang="en-US" sz="2600" dirty="0"/>
              <a:t> </a:t>
            </a:r>
            <a:r>
              <a:rPr lang="en-US" sz="2600" dirty="0" err="1"/>
              <a:t>besarnya</a:t>
            </a:r>
            <a:r>
              <a:rPr lang="en-US" sz="2600" dirty="0"/>
              <a:t> </a:t>
            </a:r>
            <a:r>
              <a:rPr lang="en-US" sz="2600" dirty="0" err="1"/>
              <a:t>biaya</a:t>
            </a:r>
            <a:r>
              <a:rPr lang="en-US" sz="2600" dirty="0" smtClean="0"/>
              <a:t>.</a:t>
            </a:r>
            <a:endParaRPr lang="id-ID" sz="2600" dirty="0" smtClean="0"/>
          </a:p>
          <a:p>
            <a:pPr marL="777240" lvl="1" indent="-457200">
              <a:buFont typeface="+mj-lt"/>
              <a:buAutoNum type="arabicPeriod" startAt="2"/>
            </a:pPr>
            <a:endParaRPr lang="id-ID" sz="2600" dirty="0" smtClean="0"/>
          </a:p>
          <a:p>
            <a:pPr marL="834390" lvl="1" indent="-514350">
              <a:buFont typeface="+mj-lt"/>
              <a:buAutoNum type="arabicPeriod"/>
            </a:pPr>
            <a:r>
              <a:rPr lang="en-US" sz="2600" dirty="0" err="1" smtClean="0"/>
              <a:t>Mulai</a:t>
            </a:r>
            <a:r>
              <a:rPr lang="en-US" sz="2600" dirty="0" smtClean="0"/>
              <a:t> </a:t>
            </a:r>
            <a:r>
              <a:rPr lang="en-US" sz="2600" dirty="0" err="1"/>
              <a:t>pojok</a:t>
            </a:r>
            <a:r>
              <a:rPr lang="en-US" sz="2600" dirty="0"/>
              <a:t> </a:t>
            </a:r>
            <a:r>
              <a:rPr lang="en-US" sz="2600" dirty="0" err="1"/>
              <a:t>kiri</a:t>
            </a:r>
            <a:r>
              <a:rPr lang="en-US" sz="2600" dirty="0"/>
              <a:t> </a:t>
            </a:r>
            <a:r>
              <a:rPr lang="en-US" sz="2600" dirty="0" err="1"/>
              <a:t>atas</a:t>
            </a:r>
            <a:r>
              <a:rPr lang="en-US" sz="2600" dirty="0"/>
              <a:t> </a:t>
            </a:r>
            <a:r>
              <a:rPr lang="en-US" sz="2600" dirty="0" err="1" smtClean="0"/>
              <a:t>tabel</a:t>
            </a:r>
            <a:r>
              <a:rPr lang="id-ID" sz="2600" dirty="0" smtClean="0"/>
              <a:t>,</a:t>
            </a:r>
            <a:r>
              <a:rPr lang="en-US" sz="2600" dirty="0" smtClean="0"/>
              <a:t> </a:t>
            </a:r>
            <a:r>
              <a:rPr lang="en-US" sz="2600" dirty="0" err="1" smtClean="0"/>
              <a:t>alokasikan</a:t>
            </a:r>
            <a:r>
              <a:rPr lang="en-US" sz="2600" dirty="0" smtClean="0"/>
              <a:t> </a:t>
            </a:r>
            <a:r>
              <a:rPr lang="en-US" sz="2600" dirty="0" err="1"/>
              <a:t>sebanyak</a:t>
            </a:r>
            <a:r>
              <a:rPr lang="en-US" sz="2600" dirty="0"/>
              <a:t> </a:t>
            </a:r>
            <a:r>
              <a:rPr lang="en-US" sz="2600" dirty="0" err="1"/>
              <a:t>mungkin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id-ID" sz="2600" dirty="0" smtClean="0"/>
              <a:t>x</a:t>
            </a:r>
            <a:r>
              <a:rPr lang="en-US" sz="2600" baseline="-25000" dirty="0" smtClean="0"/>
              <a:t>11</a:t>
            </a:r>
            <a:r>
              <a:rPr lang="en-US" sz="2600" dirty="0" smtClean="0"/>
              <a:t> </a:t>
            </a:r>
            <a:r>
              <a:rPr lang="en-US" sz="2600" dirty="0" err="1"/>
              <a:t>tanpa</a:t>
            </a:r>
            <a:r>
              <a:rPr lang="en-US" sz="2600" dirty="0"/>
              <a:t> </a:t>
            </a:r>
            <a:r>
              <a:rPr lang="en-US" sz="2600" dirty="0" err="1"/>
              <a:t>menyimpang</a:t>
            </a:r>
            <a:r>
              <a:rPr lang="en-US" sz="2600" dirty="0"/>
              <a:t> </a:t>
            </a:r>
            <a:r>
              <a:rPr lang="en-US" sz="2600" dirty="0" err="1" smtClean="0"/>
              <a:t>penawaran</a:t>
            </a:r>
            <a:r>
              <a:rPr lang="en-US" sz="2600" dirty="0" smtClean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permintaan</a:t>
            </a:r>
            <a:r>
              <a:rPr lang="en-US" sz="2600" dirty="0"/>
              <a:t> </a:t>
            </a:r>
            <a:r>
              <a:rPr lang="en-US" sz="2600" dirty="0" smtClean="0"/>
              <a:t>( </a:t>
            </a:r>
            <a:r>
              <a:rPr lang="id-ID" sz="2600" dirty="0"/>
              <a:t>x</a:t>
            </a:r>
            <a:r>
              <a:rPr lang="en-US" sz="2600" baseline="-25000" dirty="0" smtClean="0"/>
              <a:t>11</a:t>
            </a:r>
            <a:r>
              <a:rPr lang="en-US" sz="2600" dirty="0" smtClean="0"/>
              <a:t> </a:t>
            </a:r>
            <a:r>
              <a:rPr lang="id-ID" sz="2600" dirty="0" smtClean="0"/>
              <a:t>= minimum (</a:t>
            </a:r>
            <a:r>
              <a:rPr lang="en-US" sz="2600" dirty="0" smtClean="0"/>
              <a:t> </a:t>
            </a:r>
            <a:r>
              <a:rPr lang="id-ID" sz="2600" dirty="0" smtClean="0"/>
              <a:t>Kapasitas</a:t>
            </a:r>
            <a:r>
              <a:rPr lang="en-US" sz="2600" baseline="-25000" dirty="0" smtClean="0"/>
              <a:t>1</a:t>
            </a:r>
            <a:r>
              <a:rPr lang="id-ID" sz="2600" dirty="0" smtClean="0"/>
              <a:t>,Kebutuhan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)</a:t>
            </a:r>
            <a:r>
              <a:rPr lang="id-ID" sz="2600" dirty="0" smtClean="0"/>
              <a:t>)</a:t>
            </a:r>
            <a:r>
              <a:rPr lang="en-US" sz="2600" dirty="0" smtClean="0"/>
              <a:t>.</a:t>
            </a:r>
            <a:endParaRPr lang="id-ID" sz="2600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sz="2600" dirty="0" smtClean="0"/>
              <a:t> </a:t>
            </a:r>
            <a:r>
              <a:rPr lang="en-US" sz="2600" dirty="0" err="1"/>
              <a:t>Akibatnya</a:t>
            </a:r>
            <a:r>
              <a:rPr lang="en-US" sz="2600" dirty="0"/>
              <a:t>, </a:t>
            </a:r>
            <a:r>
              <a:rPr lang="en-US" sz="2600" dirty="0" err="1"/>
              <a:t>tidak</a:t>
            </a:r>
            <a:r>
              <a:rPr lang="en-US" sz="2600" dirty="0"/>
              <a:t> </a:t>
            </a:r>
            <a:r>
              <a:rPr lang="en-US" sz="2600" dirty="0" err="1"/>
              <a:t>ada</a:t>
            </a:r>
            <a:r>
              <a:rPr lang="en-US" sz="2600" dirty="0"/>
              <a:t> </a:t>
            </a:r>
            <a:r>
              <a:rPr lang="en-US" sz="2600" dirty="0" err="1" smtClean="0"/>
              <a:t>barang</a:t>
            </a:r>
            <a:r>
              <a:rPr lang="en-US" sz="2600" dirty="0" smtClean="0"/>
              <a:t> </a:t>
            </a:r>
            <a:r>
              <a:rPr lang="en-US" sz="2600" dirty="0"/>
              <a:t>yang </a:t>
            </a:r>
            <a:r>
              <a:rPr lang="en-US" sz="2600" dirty="0" err="1"/>
              <a:t>dapat</a:t>
            </a:r>
            <a:r>
              <a:rPr lang="en-US" sz="2600" dirty="0"/>
              <a:t> </a:t>
            </a:r>
            <a:r>
              <a:rPr lang="en-US" sz="2600" dirty="0" err="1"/>
              <a:t>dialokasikan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kolom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baris</a:t>
            </a:r>
            <a:r>
              <a:rPr lang="en-US" sz="2600" dirty="0"/>
              <a:t> yang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 smtClean="0"/>
              <a:t>dihabiskan</a:t>
            </a:r>
            <a:r>
              <a:rPr lang="en-US" sz="2600" dirty="0" smtClean="0"/>
              <a:t>. </a:t>
            </a:r>
            <a:endParaRPr lang="id-ID" sz="2600" dirty="0" smtClean="0"/>
          </a:p>
          <a:p>
            <a:pPr marL="777240" lvl="1" indent="-457200">
              <a:buFont typeface="+mj-lt"/>
              <a:buAutoNum type="arabicPeriod"/>
            </a:pPr>
            <a:r>
              <a:rPr lang="id-ID" sz="2600" dirty="0"/>
              <a:t>A</a:t>
            </a:r>
            <a:r>
              <a:rPr lang="en-US" sz="2600" dirty="0" err="1" smtClean="0"/>
              <a:t>lokasikan</a:t>
            </a:r>
            <a:r>
              <a:rPr lang="en-US" sz="2600" dirty="0" smtClean="0"/>
              <a:t> </a:t>
            </a:r>
            <a:r>
              <a:rPr lang="en-US" sz="2600" dirty="0" err="1"/>
              <a:t>sebanyak</a:t>
            </a:r>
            <a:r>
              <a:rPr lang="en-US" sz="2600" dirty="0"/>
              <a:t> </a:t>
            </a:r>
            <a:r>
              <a:rPr lang="en-US" sz="2600" dirty="0" err="1"/>
              <a:t>mungkin</a:t>
            </a:r>
            <a:r>
              <a:rPr lang="en-US" sz="2600" dirty="0"/>
              <a:t>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kotak</a:t>
            </a:r>
            <a:r>
              <a:rPr lang="en-US" sz="2600" dirty="0"/>
              <a:t> di </a:t>
            </a:r>
            <a:r>
              <a:rPr lang="en-US" sz="2600" dirty="0" err="1"/>
              <a:t>dekatnya</a:t>
            </a:r>
            <a:r>
              <a:rPr lang="en-US" sz="2600" dirty="0"/>
              <a:t> </a:t>
            </a:r>
            <a:r>
              <a:rPr lang="en-US" sz="2600" dirty="0" err="1"/>
              <a:t>pada</a:t>
            </a:r>
            <a:r>
              <a:rPr lang="en-US" sz="2600" dirty="0"/>
              <a:t> </a:t>
            </a:r>
            <a:r>
              <a:rPr lang="en-US" sz="2600" dirty="0" err="1"/>
              <a:t>baris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</a:t>
            </a:r>
            <a:r>
              <a:rPr lang="en-US" sz="2600" dirty="0" err="1"/>
              <a:t>pindahlah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diagonal </a:t>
            </a:r>
            <a:r>
              <a:rPr lang="en-US" sz="2600" dirty="0" err="1"/>
              <a:t>ke</a:t>
            </a:r>
            <a:r>
              <a:rPr lang="en-US" sz="2600" dirty="0"/>
              <a:t> </a:t>
            </a:r>
            <a:r>
              <a:rPr lang="en-US" sz="2600" dirty="0" err="1"/>
              <a:t>kotak</a:t>
            </a:r>
            <a:r>
              <a:rPr lang="en-US" sz="2600" dirty="0"/>
              <a:t> </a:t>
            </a:r>
            <a:r>
              <a:rPr lang="en-US" sz="2600" dirty="0" err="1"/>
              <a:t>berikutnya</a:t>
            </a:r>
            <a:r>
              <a:rPr lang="en-US" sz="2600" dirty="0"/>
              <a:t>.</a:t>
            </a:r>
            <a:endParaRPr lang="id-ID" sz="2600" dirty="0"/>
          </a:p>
          <a:p>
            <a:pPr marL="777240" lvl="1" indent="-457200">
              <a:buFont typeface="+mj-lt"/>
              <a:buAutoNum type="arabicPeriod"/>
            </a:pPr>
            <a:r>
              <a:rPr lang="en-US" sz="2600" dirty="0" err="1"/>
              <a:t>Lanjutkan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yang </a:t>
            </a:r>
            <a:r>
              <a:rPr lang="en-US" sz="2600" dirty="0" err="1"/>
              <a:t>sama</a:t>
            </a:r>
            <a:r>
              <a:rPr lang="en-US" sz="2600" dirty="0"/>
              <a:t> </a:t>
            </a:r>
            <a:r>
              <a:rPr lang="en-US" sz="2600" dirty="0" err="1"/>
              <a:t>sampai</a:t>
            </a:r>
            <a:r>
              <a:rPr lang="en-US" sz="2600" dirty="0"/>
              <a:t> </a:t>
            </a:r>
            <a:r>
              <a:rPr lang="en-US" sz="2600" dirty="0" err="1"/>
              <a:t>semua</a:t>
            </a:r>
            <a:r>
              <a:rPr lang="en-US" sz="2600" dirty="0"/>
              <a:t> </a:t>
            </a:r>
            <a:r>
              <a:rPr lang="en-US" sz="2600" dirty="0" err="1"/>
              <a:t>penawaran</a:t>
            </a:r>
            <a:r>
              <a:rPr lang="en-US" sz="2600" dirty="0"/>
              <a:t>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dihabiskan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keperluan</a:t>
            </a:r>
            <a:r>
              <a:rPr lang="en-US" sz="2600" dirty="0"/>
              <a:t> </a:t>
            </a:r>
            <a:r>
              <a:rPr lang="en-US" sz="2600" dirty="0" err="1"/>
              <a:t>permintaan</a:t>
            </a:r>
            <a:r>
              <a:rPr lang="en-US" sz="2600" dirty="0"/>
              <a:t>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dipenuhi</a:t>
            </a:r>
            <a:r>
              <a:rPr lang="en-US" sz="2600" dirty="0"/>
              <a:t>.</a:t>
            </a:r>
          </a:p>
          <a:p>
            <a:endParaRPr lang="id-ID" sz="2600" b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32048" y="332656"/>
            <a:ext cx="8964488" cy="54864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North West Corner Rule</a:t>
            </a:r>
            <a:r>
              <a:rPr lang="id-ID" dirty="0" smtClean="0"/>
              <a:t>(pokiapokaba)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891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north west corner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9966930"/>
              </p:ext>
            </p:extLst>
          </p:nvPr>
        </p:nvGraphicFramePr>
        <p:xfrm>
          <a:off x="467544" y="1556792"/>
          <a:ext cx="8460430" cy="4392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44216"/>
                <a:gridCol w="1584176"/>
                <a:gridCol w="1656184"/>
                <a:gridCol w="1583768"/>
                <a:gridCol w="1692086"/>
              </a:tblGrid>
              <a:tr h="877913"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G3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Kapasitas</a:t>
                      </a:r>
                      <a:endParaRPr lang="id-ID" sz="2800" dirty="0"/>
                    </a:p>
                  </a:txBody>
                  <a:tcPr/>
                </a:tc>
              </a:tr>
              <a:tr h="880837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120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P3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80</a:t>
                      </a:r>
                      <a:endParaRPr lang="id-ID" sz="28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Kebutuhan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150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70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60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280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35896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48264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56388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08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6804248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2463279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120</a:t>
            </a:r>
            <a:endParaRPr lang="id-ID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699792" y="342348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3</a:t>
            </a:r>
            <a:r>
              <a:rPr lang="id-ID" sz="2800" dirty="0" smtClean="0"/>
              <a:t>0</a:t>
            </a:r>
            <a:endParaRPr lang="id-ID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211960" y="3420209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5</a:t>
            </a:r>
            <a:r>
              <a:rPr lang="id-ID" sz="2800" dirty="0" smtClean="0"/>
              <a:t>0</a:t>
            </a:r>
            <a:endParaRPr lang="id-ID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995936" y="43459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/>
              <a:t> </a:t>
            </a:r>
            <a:r>
              <a:rPr lang="id-ID" sz="2800" dirty="0" smtClean="0"/>
              <a:t> 20</a:t>
            </a:r>
            <a:endParaRPr lang="id-ID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724128" y="427393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60</a:t>
            </a:r>
            <a:endParaRPr lang="id-ID" sz="28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987824" y="2924944"/>
            <a:ext cx="0" cy="495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203848" y="3654316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27984" y="3881874"/>
            <a:ext cx="0" cy="514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860032" y="4581127"/>
            <a:ext cx="86409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43608" y="90872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Hitung Nilai Total Biaya yang dikeluarkan (z)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15176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vogel approximation method (VAM)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VAM </a:t>
            </a:r>
            <a:r>
              <a:rPr lang="en-US" sz="2800" b="0" dirty="0" err="1" smtClean="0"/>
              <a:t>memberikan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solusi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awal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lebih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baik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dibanding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metode</a:t>
            </a:r>
            <a:r>
              <a:rPr lang="en-US" sz="2800" b="0" dirty="0" smtClean="0"/>
              <a:t> NWCR </a:t>
            </a:r>
            <a:r>
              <a:rPr lang="en-US" sz="2800" b="0" dirty="0" err="1" smtClean="0"/>
              <a:t>dan</a:t>
            </a:r>
            <a:r>
              <a:rPr lang="id-ID" sz="2800" b="0" dirty="0"/>
              <a:t> </a:t>
            </a:r>
            <a:r>
              <a:rPr lang="en-US" sz="2800" b="0" dirty="0" err="1" smtClean="0"/>
              <a:t>metode</a:t>
            </a:r>
            <a:r>
              <a:rPr lang="en-US" sz="2800" b="0" dirty="0" smtClean="0"/>
              <a:t> LCV.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err="1" smtClean="0"/>
              <a:t>Pada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beberapa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kasus</a:t>
            </a:r>
            <a:r>
              <a:rPr lang="en-US" sz="2800" b="0" dirty="0" smtClean="0"/>
              <a:t>, </a:t>
            </a:r>
            <a:r>
              <a:rPr lang="en-US" sz="2800" b="0" dirty="0" err="1" smtClean="0"/>
              <a:t>solusi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awal</a:t>
            </a:r>
            <a:r>
              <a:rPr lang="en-US" sz="2800" b="0" dirty="0" smtClean="0"/>
              <a:t> VAM </a:t>
            </a:r>
            <a:r>
              <a:rPr lang="en-US" sz="2800" b="0" dirty="0" err="1" smtClean="0"/>
              <a:t>akan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menjadi</a:t>
            </a:r>
            <a:r>
              <a:rPr lang="en-US" sz="2800" b="0" dirty="0" smtClean="0"/>
              <a:t> optimum.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err="1" smtClean="0"/>
              <a:t>VAM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melakukan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alokasi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dalam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suatu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cara</a:t>
            </a:r>
            <a:r>
              <a:rPr lang="en-US" sz="2800" b="0" dirty="0" smtClean="0"/>
              <a:t> yang </a:t>
            </a:r>
            <a:r>
              <a:rPr lang="en-US" sz="2800" b="0" dirty="0" err="1" smtClean="0"/>
              <a:t>akan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meminimumkan</a:t>
            </a:r>
            <a:r>
              <a:rPr lang="en-US" sz="2800" b="0" dirty="0" smtClean="0"/>
              <a:t> penalty (</a:t>
            </a:r>
            <a:r>
              <a:rPr lang="en-US" sz="2800" b="0" i="1" dirty="0" smtClean="0"/>
              <a:t>opportunity cost</a:t>
            </a:r>
            <a:r>
              <a:rPr lang="en-US" sz="2800" b="0" dirty="0" smtClean="0"/>
              <a:t>) </a:t>
            </a:r>
            <a:r>
              <a:rPr lang="en-US" sz="2800" b="0" dirty="0" err="1" smtClean="0"/>
              <a:t>dalam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memilih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kotak</a:t>
            </a:r>
            <a:r>
              <a:rPr lang="en-US" sz="2800" b="0" dirty="0" smtClean="0"/>
              <a:t> yang </a:t>
            </a:r>
            <a:r>
              <a:rPr lang="en-US" sz="2800" b="0" dirty="0" err="1" smtClean="0"/>
              <a:t>salah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untuk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suatu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alokasi</a:t>
            </a:r>
            <a:r>
              <a:rPr lang="en-US" sz="2800" b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0216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Prosedur VAm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00628"/>
            <a:ext cx="8928992" cy="535270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777240" lvl="1" indent="-457200">
              <a:buFont typeface="+mj-lt"/>
              <a:buAutoNum type="arabicPeriod"/>
            </a:pPr>
            <a:r>
              <a:rPr lang="en-US" sz="2000" dirty="0" err="1"/>
              <a:t>Hitung</a:t>
            </a:r>
            <a:r>
              <a:rPr lang="en-US" sz="2000" dirty="0"/>
              <a:t> </a:t>
            </a:r>
            <a:r>
              <a:rPr lang="en-US" sz="2000" i="1" dirty="0"/>
              <a:t>opportunity cost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. </a:t>
            </a:r>
            <a:endParaRPr lang="id-ID" sz="2000" dirty="0" smtClean="0"/>
          </a:p>
          <a:p>
            <a:pPr marL="320040" lvl="1" indent="0">
              <a:buNone/>
            </a:pPr>
            <a:r>
              <a:rPr lang="id-ID" sz="2000" dirty="0" smtClean="0"/>
              <a:t>       </a:t>
            </a:r>
            <a:r>
              <a:rPr lang="en-US" sz="2000" i="1" dirty="0" smtClean="0"/>
              <a:t>Opportunity cost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i="1" dirty="0" err="1"/>
              <a:t>i</a:t>
            </a:r>
            <a:r>
              <a:rPr lang="en-US" sz="2000" dirty="0"/>
              <a:t> </a:t>
            </a:r>
            <a:r>
              <a:rPr lang="id-ID" sz="2000" dirty="0" smtClean="0"/>
              <a:t>=</a:t>
            </a:r>
            <a:r>
              <a:rPr lang="en-US" sz="2000" dirty="0" smtClean="0"/>
              <a:t> </a:t>
            </a:r>
            <a:r>
              <a:rPr lang="id-ID" sz="2000" dirty="0" smtClean="0"/>
              <a:t>selisih dua nilai Cij terkecil pada baris </a:t>
            </a:r>
            <a:r>
              <a:rPr lang="id-ID" sz="2000" i="1" dirty="0" smtClean="0"/>
              <a:t>i</a:t>
            </a:r>
          </a:p>
          <a:p>
            <a:pPr marL="320040" lvl="1" indent="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 </a:t>
            </a:r>
            <a:r>
              <a:rPr lang="en-US" sz="2000" i="1" dirty="0" smtClean="0"/>
              <a:t>Opportunity </a:t>
            </a:r>
            <a:r>
              <a:rPr lang="en-US" sz="2000" i="1" dirty="0"/>
              <a:t>cost </a:t>
            </a:r>
            <a:r>
              <a:rPr lang="id-ID" sz="2000" dirty="0" smtClean="0"/>
              <a:t>kolom</a:t>
            </a:r>
            <a:r>
              <a:rPr lang="id-ID" sz="2000" dirty="0"/>
              <a:t> </a:t>
            </a:r>
            <a:r>
              <a:rPr lang="id-ID" sz="2000" i="1" dirty="0" smtClean="0"/>
              <a:t>j</a:t>
            </a:r>
            <a:r>
              <a:rPr lang="en-US" sz="2000" dirty="0" smtClean="0"/>
              <a:t> </a:t>
            </a:r>
            <a:r>
              <a:rPr lang="id-ID" sz="2000" dirty="0"/>
              <a:t>=</a:t>
            </a:r>
            <a:r>
              <a:rPr lang="en-US" sz="2000" dirty="0"/>
              <a:t> </a:t>
            </a:r>
            <a:r>
              <a:rPr lang="id-ID" sz="2000" dirty="0"/>
              <a:t>selisih dua nilai Cij terkecil pada </a:t>
            </a:r>
            <a:r>
              <a:rPr lang="id-ID" sz="2000" dirty="0" smtClean="0"/>
              <a:t>kolom </a:t>
            </a:r>
            <a:r>
              <a:rPr lang="id-ID" sz="2000" i="1" dirty="0"/>
              <a:t>j</a:t>
            </a:r>
            <a:endParaRPr lang="en-US" sz="2000" i="1" dirty="0"/>
          </a:p>
          <a:p>
            <a:pPr marL="777240" lvl="1" indent="-457200">
              <a:buFont typeface="+mj-lt"/>
              <a:buAutoNum type="arabicPeriod"/>
            </a:pPr>
            <a:endParaRPr lang="en-US" sz="2000" dirty="0"/>
          </a:p>
          <a:p>
            <a:pPr marL="834390" lvl="1" indent="-514350">
              <a:buFont typeface="+mj-lt"/>
              <a:buAutoNum type="arabicPeriod" startAt="2"/>
            </a:pPr>
            <a:r>
              <a:rPr lang="en-US" sz="2000" dirty="0" err="1"/>
              <a:t>Pilih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i="1" dirty="0"/>
              <a:t>opportunity cost </a:t>
            </a:r>
            <a:r>
              <a:rPr lang="en-US" sz="2000" dirty="0" err="1"/>
              <a:t>terbesar</a:t>
            </a:r>
            <a:r>
              <a:rPr lang="en-US" sz="2000" dirty="0"/>
              <a:t> (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kembar</a:t>
            </a:r>
            <a:r>
              <a:rPr lang="en-US" sz="2000" dirty="0"/>
              <a:t>, </a:t>
            </a:r>
            <a:r>
              <a:rPr lang="en-US" sz="2000" dirty="0" err="1"/>
              <a:t>pilih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sembarang</a:t>
            </a:r>
            <a:r>
              <a:rPr lang="en-US" sz="2000" dirty="0"/>
              <a:t>). </a:t>
            </a:r>
            <a:r>
              <a:rPr lang="en-US" sz="2000" dirty="0" err="1"/>
              <a:t>Alokasikan</a:t>
            </a:r>
            <a:r>
              <a:rPr lang="en-US" sz="2000" dirty="0"/>
              <a:t> </a:t>
            </a:r>
            <a:r>
              <a:rPr lang="en-US" sz="2000" dirty="0" err="1"/>
              <a:t>sebanyak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kotak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Cij</a:t>
            </a:r>
            <a:r>
              <a:rPr lang="en-US" sz="2000" dirty="0"/>
              <a:t> minimum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  </a:t>
            </a:r>
            <a:r>
              <a:rPr lang="en-US" sz="2000" dirty="0" err="1"/>
              <a:t>atau</a:t>
            </a:r>
            <a:r>
              <a:rPr lang="en-US" sz="2000" dirty="0"/>
              <a:t>   </a:t>
            </a:r>
            <a:r>
              <a:rPr lang="en-US" sz="2000" dirty="0" err="1"/>
              <a:t>kolom</a:t>
            </a:r>
            <a:r>
              <a:rPr lang="en-US" sz="2000" dirty="0"/>
              <a:t>   yang   </a:t>
            </a:r>
            <a:r>
              <a:rPr lang="en-US" sz="2000" dirty="0" err="1"/>
              <a:t>dipilih</a:t>
            </a:r>
            <a:r>
              <a:rPr lang="en-US" sz="2000" dirty="0"/>
              <a:t>.   </a:t>
            </a:r>
            <a:r>
              <a:rPr lang="en-US" sz="2000" dirty="0" err="1"/>
              <a:t>Untuk</a:t>
            </a:r>
            <a:r>
              <a:rPr lang="en-US" sz="2000" dirty="0"/>
              <a:t>   </a:t>
            </a:r>
            <a:r>
              <a:rPr lang="en-US" sz="2000" dirty="0" err="1"/>
              <a:t>Cij</a:t>
            </a:r>
            <a:r>
              <a:rPr lang="en-US" sz="2000" dirty="0"/>
              <a:t>    </a:t>
            </a:r>
            <a:r>
              <a:rPr lang="en-US" sz="2000" dirty="0" err="1" smtClean="0"/>
              <a:t>terkecil</a:t>
            </a:r>
            <a:r>
              <a:rPr lang="id-ID" sz="2000" dirty="0"/>
              <a:t>,</a:t>
            </a:r>
            <a:r>
              <a:rPr lang="en-US" sz="2000" dirty="0" smtClean="0"/>
              <a:t> </a:t>
            </a:r>
            <a:r>
              <a:rPr lang="en-US" sz="2000" dirty="0"/>
              <a:t>minimum [</a:t>
            </a:r>
            <a:r>
              <a:rPr lang="id-ID" sz="2000" dirty="0"/>
              <a:t>Kapasitas-</a:t>
            </a:r>
            <a:r>
              <a:rPr lang="en-US" sz="2000" i="1" dirty="0" err="1"/>
              <a:t>i</a:t>
            </a:r>
            <a:r>
              <a:rPr lang="en-US" sz="2000" dirty="0"/>
              <a:t>, </a:t>
            </a:r>
            <a:r>
              <a:rPr lang="id-ID" sz="2000" dirty="0"/>
              <a:t>Kebutuhan-</a:t>
            </a:r>
            <a:r>
              <a:rPr lang="en-US" sz="2000" i="1" dirty="0"/>
              <a:t>j</a:t>
            </a:r>
            <a:r>
              <a:rPr lang="en-US" sz="2000" dirty="0"/>
              <a:t>]</a:t>
            </a:r>
            <a:r>
              <a:rPr lang="en-US" sz="2000" dirty="0" smtClean="0"/>
              <a:t> </a:t>
            </a:r>
            <a:r>
              <a:rPr lang="en-US" sz="2000" dirty="0" err="1"/>
              <a:t>Artinya</a:t>
            </a:r>
            <a:r>
              <a:rPr lang="en-US" sz="2000" dirty="0"/>
              <a:t> penalty </a:t>
            </a:r>
            <a:r>
              <a:rPr lang="en-US" sz="2000" dirty="0" err="1"/>
              <a:t>terbesar</a:t>
            </a:r>
            <a:r>
              <a:rPr lang="en-US" sz="2000" dirty="0"/>
              <a:t> </a:t>
            </a:r>
            <a:r>
              <a:rPr lang="en-US" sz="2000" dirty="0" err="1"/>
              <a:t>dihindari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marL="320040" lvl="1" indent="0">
              <a:buNone/>
            </a:pPr>
            <a:endParaRPr lang="id-ID" sz="2000" dirty="0" smtClean="0"/>
          </a:p>
          <a:p>
            <a:pPr marL="834390" lvl="1" indent="-514350">
              <a:buFont typeface="+mj-lt"/>
              <a:buAutoNum type="arabicPeriod" startAt="3"/>
            </a:pPr>
            <a:r>
              <a:rPr lang="en-US" sz="2000" dirty="0" err="1"/>
              <a:t>Sesuaikan</a:t>
            </a:r>
            <a:r>
              <a:rPr lang="en-US" sz="2000" dirty="0"/>
              <a:t> </a:t>
            </a:r>
            <a:r>
              <a:rPr lang="en-US" sz="2000" dirty="0" err="1"/>
              <a:t>penawaran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. </a:t>
            </a:r>
            <a:r>
              <a:rPr lang="en-US" sz="2000" dirty="0" err="1"/>
              <a:t>Hilangkan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kolom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penawaran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permintaan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dihabiskan</a:t>
            </a:r>
            <a:r>
              <a:rPr lang="en-US" sz="2000" dirty="0"/>
              <a:t>.</a:t>
            </a:r>
          </a:p>
          <a:p>
            <a:pPr marL="834390" lvl="1" indent="-514350">
              <a:buFont typeface="+mj-lt"/>
              <a:buAutoNum type="arabicPeriod" startAt="3"/>
            </a:pPr>
            <a:endParaRPr lang="en-US" sz="2000" dirty="0"/>
          </a:p>
          <a:p>
            <a:pPr marL="834390" lvl="1" indent="-514350">
              <a:buFont typeface="+mj-lt"/>
              <a:buAutoNum type="arabicPeriod" startAt="3"/>
            </a:pP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penawaran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permintaan</a:t>
            </a:r>
            <a:r>
              <a:rPr lang="en-US" sz="2000" dirty="0"/>
              <a:t>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dipenuhi</a:t>
            </a:r>
            <a:r>
              <a:rPr lang="en-US" sz="2000" dirty="0"/>
              <a:t>,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1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 smtClean="0"/>
              <a:t>hitung</a:t>
            </a:r>
            <a:r>
              <a:rPr lang="en-US" sz="2000" dirty="0" smtClean="0"/>
              <a:t> </a:t>
            </a:r>
            <a:r>
              <a:rPr lang="en-US" sz="2000" i="1" dirty="0"/>
              <a:t>opportunity cost </a:t>
            </a:r>
            <a:r>
              <a:rPr lang="en-US" sz="2000" dirty="0"/>
              <a:t>yang </a:t>
            </a:r>
            <a:r>
              <a:rPr lang="en-US" sz="2000" dirty="0" err="1" smtClean="0"/>
              <a:t>baru</a:t>
            </a:r>
            <a:r>
              <a:rPr lang="id-ID" sz="2000" dirty="0" smtClean="0"/>
              <a:t> sampai semua permintaan dan penawaran terpenuhi</a:t>
            </a:r>
            <a:r>
              <a:rPr lang="en-US" sz="2000" dirty="0" smtClean="0"/>
              <a:t>.</a:t>
            </a:r>
            <a:endParaRPr lang="en-US" sz="2000" dirty="0"/>
          </a:p>
          <a:p>
            <a:pPr marL="834390" lvl="1" indent="-514350">
              <a:buFont typeface="+mj-lt"/>
              <a:buAutoNum type="arabicPeriod" startAt="2"/>
            </a:pPr>
            <a:endParaRPr lang="en-US" sz="2000" dirty="0"/>
          </a:p>
          <a:p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xmlns="" val="394884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Vogel 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9053798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2699792" y="5157192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3923928" y="5157192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5157192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92280" y="2132856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92280" y="298766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18" name="TextBox 17"/>
          <p:cNvSpPr txBox="1"/>
          <p:nvPr/>
        </p:nvSpPr>
        <p:spPr>
          <a:xfrm>
            <a:off x="7092280" y="3717032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1" name="Rectangle 20"/>
          <p:cNvSpPr/>
          <p:nvPr/>
        </p:nvSpPr>
        <p:spPr>
          <a:xfrm>
            <a:off x="971600" y="3650098"/>
            <a:ext cx="6048672" cy="595531"/>
          </a:xfrm>
          <a:prstGeom prst="rect">
            <a:avLst/>
          </a:prstGeom>
          <a:solidFill>
            <a:srgbClr val="92D050">
              <a:alpha val="6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TextBox 21"/>
          <p:cNvSpPr txBox="1"/>
          <p:nvPr/>
        </p:nvSpPr>
        <p:spPr>
          <a:xfrm>
            <a:off x="2699792" y="558924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23928" y="558924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24" name="TextBox 23"/>
          <p:cNvSpPr txBox="1"/>
          <p:nvPr/>
        </p:nvSpPr>
        <p:spPr>
          <a:xfrm>
            <a:off x="5076056" y="558924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24328" y="2132856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86118" y="298766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28" name="Rectangle 27"/>
          <p:cNvSpPr/>
          <p:nvPr/>
        </p:nvSpPr>
        <p:spPr>
          <a:xfrm>
            <a:off x="2339752" y="2019756"/>
            <a:ext cx="1080120" cy="2225873"/>
          </a:xfrm>
          <a:prstGeom prst="rect">
            <a:avLst/>
          </a:prstGeom>
          <a:solidFill>
            <a:srgbClr val="92D050">
              <a:alpha val="6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TextBox 28"/>
          <p:cNvSpPr txBox="1"/>
          <p:nvPr/>
        </p:nvSpPr>
        <p:spPr>
          <a:xfrm>
            <a:off x="3923928" y="6093296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30" name="TextBox 29"/>
          <p:cNvSpPr txBox="1"/>
          <p:nvPr/>
        </p:nvSpPr>
        <p:spPr>
          <a:xfrm>
            <a:off x="5072018" y="6125826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31" name="TextBox 30"/>
          <p:cNvSpPr txBox="1"/>
          <p:nvPr/>
        </p:nvSpPr>
        <p:spPr>
          <a:xfrm>
            <a:off x="7956376" y="2139281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925043" y="2987660"/>
            <a:ext cx="360040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6" name="Rectangle 35"/>
          <p:cNvSpPr/>
          <p:nvPr/>
        </p:nvSpPr>
        <p:spPr>
          <a:xfrm>
            <a:off x="971600" y="2077429"/>
            <a:ext cx="6048672" cy="595531"/>
          </a:xfrm>
          <a:prstGeom prst="rect">
            <a:avLst/>
          </a:prstGeom>
          <a:solidFill>
            <a:srgbClr val="92D050">
              <a:alpha val="68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283566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6" grpId="0" animBg="1"/>
      <p:bldP spid="37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520940" cy="548640"/>
          </a:xfrm>
        </p:spPr>
        <p:txBody>
          <a:bodyPr/>
          <a:lstStyle/>
          <a:p>
            <a:r>
              <a:rPr lang="id-ID" sz="4000" dirty="0" smtClean="0"/>
              <a:t>PENGANTAR TRANSPORTASI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4365104"/>
            <a:ext cx="7520940" cy="208823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Pengendalian operasi pabrik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Penentuan daerah penjualan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Pengalokasian pusat-pusat distribusi dan gudang.</a:t>
            </a:r>
          </a:p>
          <a:p>
            <a:pPr marL="457200" indent="-457200">
              <a:buFont typeface="Arial" pitchFamily="34" charset="0"/>
              <a:buChar char="•"/>
            </a:pPr>
            <a:endParaRPr lang="id-ID" sz="3200" dirty="0"/>
          </a:p>
        </p:txBody>
      </p:sp>
      <p:sp>
        <p:nvSpPr>
          <p:cNvPr id="4" name="Rectangle 3"/>
          <p:cNvSpPr/>
          <p:nvPr/>
        </p:nvSpPr>
        <p:spPr>
          <a:xfrm>
            <a:off x="683568" y="908720"/>
            <a:ext cx="7776864" cy="3252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d-ID" sz="3200" b="1" dirty="0">
                <a:solidFill>
                  <a:srgbClr val="000000"/>
                </a:solidFill>
                <a:latin typeface="Franklin Gothic Book"/>
                <a:cs typeface="+mn-cs"/>
              </a:rPr>
              <a:t>Salah satu bentuk model jaringan kerja (network</a:t>
            </a:r>
            <a:r>
              <a:rPr lang="id-ID" sz="3200" b="1" dirty="0" smtClean="0">
                <a:solidFill>
                  <a:srgbClr val="000000"/>
                </a:solidFill>
                <a:latin typeface="Franklin Gothic Book"/>
                <a:cs typeface="+mn-cs"/>
              </a:rPr>
              <a:t>)</a:t>
            </a:r>
          </a:p>
          <a:p>
            <a:pPr marL="457200" indent="-457200" fontAlgn="auto">
              <a:spcBef>
                <a:spcPts val="8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d-ID" sz="3200" dirty="0"/>
              <a:t>Model berkaitan dengan distribusi barang dari sejumlah sumber ke berbagai tujuan</a:t>
            </a:r>
          </a:p>
          <a:p>
            <a:pPr lvl="0" fontAlgn="auto">
              <a:spcBef>
                <a:spcPts val="800"/>
              </a:spcBef>
              <a:spcAft>
                <a:spcPts val="0"/>
              </a:spcAft>
            </a:pPr>
            <a:endParaRPr lang="id-ID" sz="3200" b="1" dirty="0">
              <a:solidFill>
                <a:srgbClr val="000000"/>
              </a:solidFill>
              <a:latin typeface="Franklin Gothic Book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0739" y="3675896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4000" dirty="0" smtClean="0"/>
              <a:t>APLIKASI TRANSPORTASI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xmlns="" val="129671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vogel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28998383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832658" y="544522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Hitung Nilai Total Biaya yang dikeluarkan (z)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148999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548640"/>
          </a:xfrm>
        </p:spPr>
        <p:txBody>
          <a:bodyPr/>
          <a:lstStyle/>
          <a:p>
            <a:r>
              <a:rPr lang="id-ID" dirty="0" smtClean="0"/>
              <a:t>Latihan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3579849"/>
          </a:xfrm>
        </p:spPr>
        <p:txBody>
          <a:bodyPr>
            <a:normAutofit/>
          </a:bodyPr>
          <a:lstStyle/>
          <a:p>
            <a:r>
              <a:rPr lang="id-ID" sz="2400" b="0" dirty="0" smtClean="0"/>
              <a:t>Sebuah perusahaan penghasil jamur mempunyai pusat penyemaian di Yogyakarta, Magelang dan Surakarta masing-masing dapat memproduksi jamur seberat 4000 kg, 5000kg, 6000kg. Perusahaan tersebut melayani permintaan dari Purwokerto, Semarang dan Madiun, masing-masing sebesar 5000 kg, 4500 kg, 5500 kg. Diketahui biaya angkut perunit dari pusat – pusat penyemaian ke agen-agen sebagai berikut:</a:t>
            </a:r>
          </a:p>
          <a:p>
            <a:endParaRPr lang="id-ID" sz="24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0705922"/>
              </p:ext>
            </p:extLst>
          </p:nvPr>
        </p:nvGraphicFramePr>
        <p:xfrm>
          <a:off x="1259632" y="3284984"/>
          <a:ext cx="6552728" cy="2160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38182"/>
                <a:gridCol w="1638182"/>
                <a:gridCol w="1638182"/>
                <a:gridCol w="1638182"/>
              </a:tblGrid>
              <a:tr h="432048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Pabrik</a:t>
                      </a:r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Agen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Purwokerto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Semarang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Madiun</a:t>
                      </a:r>
                      <a:endParaRPr lang="id-ID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Yogyakarta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Magelang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Surakarta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5581689"/>
            <a:ext cx="792088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Bagaimana pusat penyemaian harus mendistribusikan jamur agar memenuhi permintaan agen – agen dengan biaya transportasi yang minimum, buat model dan solusi awalnya, hitung z nya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xmlns="" val="18978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stepping-stone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6936" y="1001279"/>
            <a:ext cx="8141528" cy="559607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600" b="0" dirty="0" err="1" smtClean="0"/>
              <a:t>Setelah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solusi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layak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dasar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awal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diperoleh</a:t>
            </a:r>
            <a:r>
              <a:rPr lang="en-US" sz="2600" b="0" dirty="0" smtClean="0"/>
              <a:t>, </a:t>
            </a:r>
            <a:r>
              <a:rPr lang="en-US" sz="2600" b="0" dirty="0" err="1" smtClean="0"/>
              <a:t>langkah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berikutnya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adalah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menekan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ke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bawah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biaya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transpor</a:t>
            </a:r>
            <a:r>
              <a:rPr lang="id-ID" sz="2600" b="0" dirty="0" smtClean="0"/>
              <a:t>tasi </a:t>
            </a:r>
            <a:r>
              <a:rPr lang="en-US" sz="2600" b="0" dirty="0" err="1" smtClean="0"/>
              <a:t>dengan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memasukkan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variabel</a:t>
            </a:r>
            <a:r>
              <a:rPr lang="en-US" sz="2600" b="0" dirty="0" smtClean="0"/>
              <a:t> non-basis (</a:t>
            </a:r>
            <a:r>
              <a:rPr lang="en-US" sz="2600" b="0" dirty="0" err="1" smtClean="0"/>
              <a:t>yaitu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alokasi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barang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ke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kotak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kosong</a:t>
            </a:r>
            <a:r>
              <a:rPr lang="en-US" sz="2600" b="0" dirty="0" smtClean="0"/>
              <a:t>) </a:t>
            </a:r>
            <a:r>
              <a:rPr lang="en-US" sz="2600" b="0" dirty="0" err="1" smtClean="0"/>
              <a:t>ke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dalam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solusi</a:t>
            </a:r>
            <a:r>
              <a:rPr lang="en-US" sz="2600" b="0" dirty="0" smtClean="0"/>
              <a:t>.</a:t>
            </a:r>
          </a:p>
          <a:p>
            <a:r>
              <a:rPr lang="en-US" sz="2600" b="0" dirty="0" err="1" smtClean="0"/>
              <a:t>Proses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evaluasi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variabel</a:t>
            </a:r>
            <a:r>
              <a:rPr lang="en-US" sz="2600" b="0" dirty="0" smtClean="0"/>
              <a:t> non-basis yang </a:t>
            </a:r>
            <a:r>
              <a:rPr lang="en-US" sz="2600" b="0" dirty="0" err="1" smtClean="0"/>
              <a:t>memungkinkan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terjadinya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perbaikan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solusi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dan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kemudian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mengalokasikan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kembali</a:t>
            </a:r>
            <a:r>
              <a:rPr lang="en-US" sz="2600" b="0" dirty="0" smtClean="0"/>
              <a:t> </a:t>
            </a:r>
            <a:r>
              <a:rPr lang="en-US" sz="2600" b="0" dirty="0" err="1" smtClean="0"/>
              <a:t>dinamakan</a:t>
            </a:r>
            <a:r>
              <a:rPr lang="en-US" sz="2600" b="0" dirty="0" smtClean="0"/>
              <a:t> </a:t>
            </a:r>
            <a:r>
              <a:rPr lang="en-US" sz="2600" b="0" i="1" dirty="0" err="1" smtClean="0"/>
              <a:t>metode</a:t>
            </a:r>
            <a:r>
              <a:rPr lang="en-US" sz="2600" b="0" i="1" dirty="0" smtClean="0"/>
              <a:t> stepping-stone</a:t>
            </a:r>
            <a:r>
              <a:rPr lang="en-US" sz="2600" b="0" dirty="0" smtClean="0"/>
              <a:t>.</a:t>
            </a:r>
          </a:p>
          <a:p>
            <a:r>
              <a:rPr lang="en-US" sz="2600" b="0" dirty="0" err="1" smtClean="0"/>
              <a:t>Variabel</a:t>
            </a:r>
            <a:r>
              <a:rPr lang="en-US" sz="2600" b="0" dirty="0" smtClean="0"/>
              <a:t> non-basis = </a:t>
            </a:r>
            <a:r>
              <a:rPr lang="en-US" sz="2600" b="0" dirty="0" err="1" smtClean="0"/>
              <a:t>ko</a:t>
            </a:r>
            <a:r>
              <a:rPr lang="id-ID" sz="2600" b="0" dirty="0" smtClean="0"/>
              <a:t>tak </a:t>
            </a:r>
            <a:r>
              <a:rPr lang="en-US" sz="2600" b="0" dirty="0" smtClean="0"/>
              <a:t>yang </a:t>
            </a:r>
            <a:r>
              <a:rPr lang="en-US" sz="2600" b="0" dirty="0" err="1" smtClean="0"/>
              <a:t>tidak</a:t>
            </a:r>
            <a:r>
              <a:rPr lang="en-US" sz="2600" b="0" dirty="0" smtClean="0"/>
              <a:t> </a:t>
            </a:r>
            <a:r>
              <a:rPr lang="id-ID" sz="2600" b="0" dirty="0" smtClean="0"/>
              <a:t>diisi dengan nilai alokasi barang</a:t>
            </a:r>
            <a:endParaRPr lang="en-US" sz="2600" b="0" dirty="0" smtClean="0"/>
          </a:p>
          <a:p>
            <a:r>
              <a:rPr lang="en-US" sz="2600" b="0" dirty="0" err="1" smtClean="0"/>
              <a:t>Variabel</a:t>
            </a:r>
            <a:r>
              <a:rPr lang="en-US" sz="2600" b="0" dirty="0" smtClean="0"/>
              <a:t> basis = </a:t>
            </a:r>
            <a:r>
              <a:rPr lang="id-ID" sz="2600" b="0" dirty="0" smtClean="0"/>
              <a:t>kotak yang diisi dengan nilai alokasi barang.</a:t>
            </a:r>
            <a:endParaRPr lang="en-US" sz="2600" b="0" dirty="0"/>
          </a:p>
        </p:txBody>
      </p:sp>
    </p:spTree>
    <p:extLst>
      <p:ext uri="{BB962C8B-B14F-4D97-AF65-F5344CB8AC3E}">
        <p14:creationId xmlns:p14="http://schemas.microsoft.com/office/powerpoint/2010/main" xmlns="" val="116368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stepping stone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388660"/>
            <a:ext cx="8640960" cy="492066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Arah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diambil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baik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searah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maupun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berlawanan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arah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dengan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jarum</a:t>
            </a:r>
            <a:r>
              <a:rPr lang="en-US" sz="2400" b="0" dirty="0" smtClean="0"/>
              <a:t> jam </a:t>
            </a:r>
            <a:r>
              <a:rPr lang="en-US" sz="2400" b="0" dirty="0" err="1" smtClean="0"/>
              <a:t>adalah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tidak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penting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membuat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tertutup</a:t>
            </a:r>
            <a:r>
              <a:rPr lang="en-US" sz="24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Hanya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satu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tertutup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untuk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setiap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hanya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mengikuti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terisi</a:t>
            </a:r>
            <a:r>
              <a:rPr lang="en-US" sz="2400" b="0" dirty="0" smtClean="0"/>
              <a:t> (</a:t>
            </a:r>
            <a:r>
              <a:rPr lang="en-US" sz="2400" b="0" dirty="0" err="1" smtClean="0"/>
              <a:t>dimana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terjadi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perubahan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arah</a:t>
            </a:r>
            <a:r>
              <a:rPr lang="en-US" sz="2400" b="0" dirty="0" smtClean="0"/>
              <a:t>), </a:t>
            </a:r>
            <a:r>
              <a:rPr lang="en-US" sz="2400" b="0" dirty="0" err="1" smtClean="0"/>
              <a:t>kecuali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sedang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dievaluasi</a:t>
            </a:r>
            <a:r>
              <a:rPr lang="en-US" sz="24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Namun</a:t>
            </a:r>
            <a:r>
              <a:rPr lang="en-US" sz="2400" b="0" dirty="0" smtClean="0"/>
              <a:t>, </a:t>
            </a:r>
            <a:r>
              <a:rPr lang="en-US" sz="2400" b="0" dirty="0" err="1" smtClean="0"/>
              <a:t>baik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terisi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maupun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dapat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dilewati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dalam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penyusunan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tertutup</a:t>
            </a:r>
            <a:r>
              <a:rPr lang="en-US" sz="24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Suatu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dapat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melintasi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dirinya</a:t>
            </a:r>
            <a:r>
              <a:rPr lang="en-US" sz="2400" b="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0" dirty="0" err="1" smtClean="0"/>
              <a:t>Sebuah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penambahan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sebuah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pengurangan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sama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besar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harus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kelihatan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setiap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baris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kolom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itu</a:t>
            </a:r>
            <a:r>
              <a:rPr lang="en-US" sz="2400" b="0" dirty="0" smtClean="0"/>
              <a:t>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xmlns="" val="344423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 stone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069158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  <p:cxnSp>
        <p:nvCxnSpPr>
          <p:cNvPr id="14" name="Straight Arrow Connector 13"/>
          <p:cNvCxnSpPr>
            <a:endCxn id="33" idx="2"/>
          </p:cNvCxnSpPr>
          <p:nvPr/>
        </p:nvCxnSpPr>
        <p:spPr>
          <a:xfrm>
            <a:off x="4355976" y="2522513"/>
            <a:ext cx="7450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95936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5292080" y="233784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36096" y="2708872"/>
            <a:ext cx="0" cy="441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92080" y="31943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4308913" y="3314601"/>
            <a:ext cx="7671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95936" y="32036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139952" y="2708872"/>
            <a:ext cx="0" cy="472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24643" y="5111606"/>
            <a:ext cx="597952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12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 X</a:t>
            </a:r>
            <a:r>
              <a:rPr lang="en-US" sz="2800" baseline="-25000" dirty="0">
                <a:sym typeface="Symbol"/>
              </a:rPr>
              <a:t>12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22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12</a:t>
            </a:r>
            <a:endParaRPr lang="id-ID" sz="2800" dirty="0"/>
          </a:p>
        </p:txBody>
      </p:sp>
      <p:sp>
        <p:nvSpPr>
          <p:cNvPr id="24" name="Rectangle 23"/>
          <p:cNvSpPr/>
          <p:nvPr/>
        </p:nvSpPr>
        <p:spPr>
          <a:xfrm>
            <a:off x="940506" y="5713822"/>
            <a:ext cx="5303541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/>
              <a:t>C</a:t>
            </a:r>
            <a:r>
              <a:rPr lang="en-US" sz="2800" baseline="-25000" dirty="0"/>
              <a:t>12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= 5 – 6 + 12 – 10 = +1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255335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6" grpId="0"/>
      <p:bldP spid="30" grpId="0"/>
      <p:bldP spid="21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 stone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3570966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  <p:cxnSp>
        <p:nvCxnSpPr>
          <p:cNvPr id="14" name="Straight Arrow Connector 13"/>
          <p:cNvCxnSpPr>
            <a:endCxn id="33" idx="2"/>
          </p:cNvCxnSpPr>
          <p:nvPr/>
        </p:nvCxnSpPr>
        <p:spPr>
          <a:xfrm>
            <a:off x="3239852" y="2522513"/>
            <a:ext cx="18611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915816" y="304996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2915816" y="22916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36096" y="2708872"/>
            <a:ext cx="0" cy="441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256459" y="2339588"/>
            <a:ext cx="35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239852" y="3314601"/>
            <a:ext cx="18362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20072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050865" y="2577317"/>
            <a:ext cx="0" cy="472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24643" y="5111606"/>
            <a:ext cx="596176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/>
              <a:t>X</a:t>
            </a:r>
            <a:r>
              <a:rPr lang="en-US" sz="2800" baseline="-25000" dirty="0"/>
              <a:t>21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 X</a:t>
            </a:r>
            <a:r>
              <a:rPr lang="en-US" sz="2800" baseline="-25000" dirty="0">
                <a:sym typeface="Symbol"/>
              </a:rPr>
              <a:t>21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21</a:t>
            </a:r>
            <a:endParaRPr lang="en-US" sz="2800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940506" y="5713822"/>
            <a:ext cx="5303541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/>
              <a:t>C</a:t>
            </a:r>
            <a:r>
              <a:rPr lang="en-US" sz="2800" baseline="-25000" dirty="0"/>
              <a:t>21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= 15 – 8 + 6 – 12 = +1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297337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6" grpId="0"/>
      <p:bldP spid="30" grpId="0"/>
      <p:bldP spid="21" grpId="0" animBg="1"/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 stone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1341521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  <p:cxnSp>
        <p:nvCxnSpPr>
          <p:cNvPr id="14" name="Straight Arrow Connector 13"/>
          <p:cNvCxnSpPr>
            <a:endCxn id="33" idx="2"/>
          </p:cNvCxnSpPr>
          <p:nvPr/>
        </p:nvCxnSpPr>
        <p:spPr>
          <a:xfrm>
            <a:off x="3239852" y="2522513"/>
            <a:ext cx="18611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11960" y="38093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38517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36096" y="2708872"/>
            <a:ext cx="0" cy="441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52203" y="2278366"/>
            <a:ext cx="35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347864" y="4005064"/>
            <a:ext cx="867012" cy="11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20072" y="2346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085575" y="2530674"/>
            <a:ext cx="0" cy="1321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39552" y="5111606"/>
            <a:ext cx="807772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/>
              <a:t>X</a:t>
            </a:r>
            <a:r>
              <a:rPr lang="en-US" sz="2800" baseline="-25000" dirty="0"/>
              <a:t>32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 X</a:t>
            </a:r>
            <a:r>
              <a:rPr lang="en-US" sz="2800" baseline="-25000" dirty="0">
                <a:sym typeface="Symbol"/>
              </a:rPr>
              <a:t>32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31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22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32</a:t>
            </a:r>
            <a:endParaRPr lang="en-US" sz="2800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539552" y="5713822"/>
            <a:ext cx="6079766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/>
              <a:t>C</a:t>
            </a:r>
            <a:r>
              <a:rPr lang="en-US" sz="2800" baseline="-25000" dirty="0"/>
              <a:t>32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= 9 – 3 + 8 – 6 + 12 – 10 = +10</a:t>
            </a:r>
            <a:endParaRPr lang="en-US" sz="28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292080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4572000" y="3325634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11960" y="30689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283968" y="3438292"/>
            <a:ext cx="0" cy="371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7673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6" grpId="0"/>
      <p:bldP spid="30" grpId="0"/>
      <p:bldP spid="21" grpId="0" animBg="1"/>
      <p:bldP spid="24" grpId="0" animBg="1"/>
      <p:bldP spid="32" grpId="0"/>
      <p:bldP spid="3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 stone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16865721"/>
              </p:ext>
            </p:extLst>
          </p:nvPr>
        </p:nvGraphicFramePr>
        <p:xfrm>
          <a:off x="899592" y="1268761"/>
          <a:ext cx="6156173" cy="3816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14695"/>
                <a:gridCol w="1152714"/>
                <a:gridCol w="1205111"/>
                <a:gridCol w="1152419"/>
                <a:gridCol w="1231234"/>
              </a:tblGrid>
              <a:tr h="762777"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G3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Kapasitas</a:t>
                      </a:r>
                      <a:endParaRPr lang="id-ID" sz="1800" dirty="0"/>
                    </a:p>
                  </a:txBody>
                  <a:tcPr/>
                </a:tc>
              </a:tr>
              <a:tr h="76531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120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80</a:t>
                      </a:r>
                      <a:endParaRPr lang="id-ID" sz="2000" dirty="0"/>
                    </a:p>
                  </a:txBody>
                  <a:tcPr/>
                </a:tc>
              </a:tr>
              <a:tr h="762777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Kebutuhan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150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280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31840" y="20515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8104" y="20515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27716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4283968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436096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597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20" name="TextBox 19"/>
          <p:cNvSpPr txBox="1"/>
          <p:nvPr/>
        </p:nvSpPr>
        <p:spPr>
          <a:xfrm>
            <a:off x="248376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80</a:t>
            </a:r>
            <a:endParaRPr lang="id-ID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483768" y="2069009"/>
            <a:ext cx="75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837146" y="2060848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/>
              <a:t>50</a:t>
            </a:r>
            <a:endParaRPr lang="id-ID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70</a:t>
            </a:r>
            <a:endParaRPr lang="id-ID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16016" y="285293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10</a:t>
            </a:r>
            <a:endParaRPr lang="id-ID" sz="2400" dirty="0"/>
          </a:p>
        </p:txBody>
      </p:sp>
      <p:cxnSp>
        <p:nvCxnSpPr>
          <p:cNvPr id="14" name="Straight Arrow Connector 13"/>
          <p:cNvCxnSpPr>
            <a:endCxn id="33" idx="2"/>
          </p:cNvCxnSpPr>
          <p:nvPr/>
        </p:nvCxnSpPr>
        <p:spPr>
          <a:xfrm>
            <a:off x="3239852" y="2522513"/>
            <a:ext cx="18611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20072" y="37983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38517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436096" y="2708872"/>
            <a:ext cx="0" cy="1039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52203" y="2278366"/>
            <a:ext cx="359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+</a:t>
            </a:r>
            <a:endParaRPr lang="id-ID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3347864" y="4005064"/>
            <a:ext cx="1764196" cy="11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220072" y="2346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-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085575" y="2530674"/>
            <a:ext cx="0" cy="1321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914496" y="5111606"/>
            <a:ext cx="596176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/>
              <a:t>X</a:t>
            </a:r>
            <a:r>
              <a:rPr lang="en-US" sz="2800" baseline="-25000" dirty="0"/>
              <a:t>33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 X</a:t>
            </a:r>
            <a:r>
              <a:rPr lang="en-US" sz="2800" baseline="-25000" dirty="0">
                <a:sym typeface="Symbol"/>
              </a:rPr>
              <a:t>33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31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11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13</a:t>
            </a:r>
            <a:r>
              <a:rPr lang="en-US" sz="2800" dirty="0">
                <a:sym typeface="Symbol"/>
              </a:rPr>
              <a:t>  X</a:t>
            </a:r>
            <a:r>
              <a:rPr lang="en-US" sz="2800" baseline="-25000" dirty="0">
                <a:sym typeface="Symbol"/>
              </a:rPr>
              <a:t>33</a:t>
            </a:r>
            <a:endParaRPr lang="en-US" sz="2800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898825" y="5713822"/>
            <a:ext cx="4825303" cy="52322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/>
              <a:t>C</a:t>
            </a:r>
            <a:r>
              <a:rPr lang="en-US" sz="2800" baseline="-25000" dirty="0"/>
              <a:t>33</a:t>
            </a:r>
            <a:r>
              <a:rPr lang="en-US" sz="2800" dirty="0"/>
              <a:t> </a:t>
            </a:r>
            <a:r>
              <a:rPr lang="en-US" sz="2800" dirty="0">
                <a:sym typeface="Symbol"/>
              </a:rPr>
              <a:t>= 10 – 3 + 8 – 6 = +9</a:t>
            </a:r>
          </a:p>
        </p:txBody>
      </p:sp>
    </p:spTree>
    <p:extLst>
      <p:ext uri="{BB962C8B-B14F-4D97-AF65-F5344CB8AC3E}">
        <p14:creationId xmlns:p14="http://schemas.microsoft.com/office/powerpoint/2010/main" xmlns="" val="342483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6" grpId="0"/>
      <p:bldP spid="30" grpId="0"/>
      <p:bldP spid="21" grpId="0" animBg="1"/>
      <p:bldP spid="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Iterasi Awal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186766" cy="554461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0" dirty="0" err="1" smtClean="0"/>
              <a:t>Jalur</a:t>
            </a:r>
            <a:r>
              <a:rPr lang="en-US" sz="2400" b="0" dirty="0" smtClean="0"/>
              <a:t> stepping stone </a:t>
            </a:r>
            <a:r>
              <a:rPr lang="en-US" sz="2400" b="0" dirty="0" err="1" smtClean="0"/>
              <a:t>untuk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semua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 :</a:t>
            </a:r>
          </a:p>
          <a:p>
            <a:pPr>
              <a:buNone/>
            </a:pPr>
            <a:r>
              <a:rPr lang="en-US" sz="2400" b="0" dirty="0" smtClean="0"/>
              <a:t>	X</a:t>
            </a:r>
            <a:r>
              <a:rPr lang="en-US" sz="2400" b="0" baseline="-25000" dirty="0" smtClean="0"/>
              <a:t>12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 X</a:t>
            </a:r>
            <a:r>
              <a:rPr lang="en-US" sz="2400" b="0" baseline="-25000" dirty="0" smtClean="0">
                <a:sym typeface="Symbol"/>
              </a:rPr>
              <a:t>12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22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12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X</a:t>
            </a:r>
            <a:r>
              <a:rPr lang="en-US" sz="2400" b="0" baseline="-25000" dirty="0" smtClean="0"/>
              <a:t>21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 X</a:t>
            </a:r>
            <a:r>
              <a:rPr lang="en-US" sz="2400" b="0" baseline="-25000" dirty="0" smtClean="0">
                <a:sym typeface="Symbol"/>
              </a:rPr>
              <a:t>21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21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X</a:t>
            </a:r>
            <a:r>
              <a:rPr lang="en-US" sz="2400" b="0" baseline="-25000" dirty="0" smtClean="0"/>
              <a:t>32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 X</a:t>
            </a:r>
            <a:r>
              <a:rPr lang="en-US" sz="2400" b="0" baseline="-25000" dirty="0" smtClean="0">
                <a:sym typeface="Symbol"/>
              </a:rPr>
              <a:t>32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31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22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32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X</a:t>
            </a:r>
            <a:r>
              <a:rPr lang="en-US" sz="2400" b="0" baseline="-25000" dirty="0" smtClean="0"/>
              <a:t>33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 X</a:t>
            </a:r>
            <a:r>
              <a:rPr lang="en-US" sz="2400" b="0" baseline="-25000" dirty="0" smtClean="0">
                <a:sym typeface="Symbol"/>
              </a:rPr>
              <a:t>33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31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11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13</a:t>
            </a:r>
            <a:r>
              <a:rPr lang="en-US" sz="2400" b="0" dirty="0" smtClean="0">
                <a:sym typeface="Symbol"/>
              </a:rPr>
              <a:t>  X</a:t>
            </a:r>
            <a:r>
              <a:rPr lang="en-US" sz="2400" b="0" baseline="-25000" dirty="0" smtClean="0">
                <a:sym typeface="Symbol"/>
              </a:rPr>
              <a:t>33</a:t>
            </a:r>
            <a:endParaRPr lang="en-US" sz="2400" b="0" dirty="0" smtClean="0"/>
          </a:p>
          <a:p>
            <a:r>
              <a:rPr lang="en-US" sz="2400" b="0" dirty="0" err="1" smtClean="0"/>
              <a:t>Perubahan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biaya</a:t>
            </a:r>
            <a:r>
              <a:rPr lang="en-US" sz="2400" b="0" dirty="0" smtClean="0"/>
              <a:t> yang </a:t>
            </a:r>
            <a:r>
              <a:rPr lang="en-US" sz="2400" b="0" dirty="0" err="1" smtClean="0"/>
              <a:t>dihasilkan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dari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masing-masing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jalur</a:t>
            </a:r>
            <a:r>
              <a:rPr lang="en-US" sz="2400" b="0" dirty="0" smtClean="0"/>
              <a:t> :</a:t>
            </a:r>
          </a:p>
          <a:p>
            <a:pPr>
              <a:buNone/>
            </a:pPr>
            <a:r>
              <a:rPr lang="en-US" sz="2400" b="0" dirty="0" smtClean="0"/>
              <a:t>	C</a:t>
            </a:r>
            <a:r>
              <a:rPr lang="en-US" sz="2400" b="0" baseline="-25000" dirty="0" smtClean="0"/>
              <a:t>12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= 5 – 6 + 12 – 10 = +1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C</a:t>
            </a:r>
            <a:r>
              <a:rPr lang="en-US" sz="2400" b="0" baseline="-25000" dirty="0" smtClean="0"/>
              <a:t>21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= 15 – 8 + 6 – 12 = +1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C</a:t>
            </a:r>
            <a:r>
              <a:rPr lang="en-US" sz="2400" b="0" baseline="-25000" dirty="0" smtClean="0"/>
              <a:t>32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= 9 – 3 + 8 – 6 + 12 – 10 = +10</a:t>
            </a:r>
            <a:endParaRPr lang="en-US" sz="2400" b="0" baseline="-25000" dirty="0" smtClean="0"/>
          </a:p>
          <a:p>
            <a:pPr>
              <a:buNone/>
            </a:pPr>
            <a:r>
              <a:rPr lang="en-US" sz="2400" b="0" dirty="0" smtClean="0"/>
              <a:t>	C</a:t>
            </a:r>
            <a:r>
              <a:rPr lang="en-US" sz="2400" b="0" baseline="-25000" dirty="0" smtClean="0"/>
              <a:t>33</a:t>
            </a:r>
            <a:r>
              <a:rPr lang="en-US" sz="2400" b="0" dirty="0" smtClean="0"/>
              <a:t> </a:t>
            </a:r>
            <a:r>
              <a:rPr lang="en-US" sz="2400" b="0" dirty="0" smtClean="0">
                <a:sym typeface="Symbol"/>
              </a:rPr>
              <a:t>= 10 – 3 + 8 – 6 = +9</a:t>
            </a:r>
          </a:p>
          <a:p>
            <a:pPr>
              <a:buNone/>
            </a:pPr>
            <a:r>
              <a:rPr lang="en-US" sz="2400" b="0" dirty="0" smtClean="0"/>
              <a:t>	</a:t>
            </a:r>
            <a:r>
              <a:rPr lang="en-US" sz="2400" b="0" dirty="0" err="1" smtClean="0"/>
              <a:t>Karena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tidak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ada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calon</a:t>
            </a:r>
            <a:r>
              <a:rPr lang="en-US" sz="2400" b="0" dirty="0" smtClean="0"/>
              <a:t> entering </a:t>
            </a:r>
            <a:r>
              <a:rPr lang="en-US" sz="2400" b="0" dirty="0" err="1" smtClean="0"/>
              <a:t>variabel</a:t>
            </a:r>
            <a:r>
              <a:rPr lang="en-US" sz="2400" b="0" dirty="0" smtClean="0"/>
              <a:t> (</a:t>
            </a:r>
            <a:r>
              <a:rPr lang="en-US" sz="2400" b="0" dirty="0" err="1" smtClean="0"/>
              <a:t>semua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kotak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kosong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memiliki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Cij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positif</a:t>
            </a:r>
            <a:r>
              <a:rPr lang="en-US" sz="2400" b="0" dirty="0" smtClean="0"/>
              <a:t>), </a:t>
            </a:r>
            <a:r>
              <a:rPr lang="en-US" sz="2400" b="0" dirty="0" err="1" smtClean="0"/>
              <a:t>berarti</a:t>
            </a:r>
            <a:r>
              <a:rPr lang="en-US" sz="2400" b="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optimum.</a:t>
            </a:r>
          </a:p>
          <a:p>
            <a:pPr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xmlns="" val="38037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stepping stone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2807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d-ID" sz="2800" b="0" dirty="0" smtClean="0"/>
              <a:t>Pilih variabel </a:t>
            </a:r>
            <a:r>
              <a:rPr lang="en-US" sz="2800" b="0" dirty="0" err="1" smtClean="0"/>
              <a:t>nonbasis</a:t>
            </a:r>
            <a:r>
              <a:rPr lang="en-US" sz="2800" b="0" dirty="0" smtClean="0"/>
              <a:t> </a:t>
            </a:r>
            <a:r>
              <a:rPr lang="en-US" sz="2800" b="0" dirty="0" err="1"/>
              <a:t>dengan</a:t>
            </a:r>
            <a:r>
              <a:rPr lang="en-US" sz="2800" b="0" dirty="0"/>
              <a:t> </a:t>
            </a:r>
            <a:r>
              <a:rPr lang="en-US" sz="2800" b="0" dirty="0" err="1"/>
              <a:t>nilai</a:t>
            </a:r>
            <a:r>
              <a:rPr lang="en-US" sz="2800" b="0" dirty="0"/>
              <a:t> </a:t>
            </a:r>
            <a:r>
              <a:rPr lang="en-US" sz="2800" b="0" dirty="0" err="1"/>
              <a:t>Cij</a:t>
            </a:r>
            <a:r>
              <a:rPr lang="en-US" sz="2800" b="0" dirty="0"/>
              <a:t>  </a:t>
            </a:r>
            <a:r>
              <a:rPr lang="en-US" sz="2800" b="0" dirty="0" err="1" smtClean="0"/>
              <a:t>negatif</a:t>
            </a:r>
            <a:r>
              <a:rPr lang="id-ID" sz="2800" b="0" dirty="0"/>
              <a:t> </a:t>
            </a:r>
            <a:r>
              <a:rPr lang="id-ID" sz="2800" b="0" dirty="0" smtClean="0"/>
              <a:t>sebagai variabel basis.</a:t>
            </a:r>
            <a:endParaRPr lang="en-US" sz="2800" b="0" dirty="0"/>
          </a:p>
          <a:p>
            <a:pPr>
              <a:buFont typeface="Arial" pitchFamily="34" charset="0"/>
              <a:buChar char="•"/>
            </a:pPr>
            <a:r>
              <a:rPr lang="en-US" sz="2800" b="0" dirty="0" err="1"/>
              <a:t>Jika</a:t>
            </a:r>
            <a:r>
              <a:rPr lang="en-US" sz="2800" b="0" dirty="0"/>
              <a:t> </a:t>
            </a:r>
            <a:r>
              <a:rPr lang="en-US" sz="2800" b="0" dirty="0" err="1"/>
              <a:t>terdapat</a:t>
            </a:r>
            <a:r>
              <a:rPr lang="en-US" sz="2800" b="0" dirty="0"/>
              <a:t> </a:t>
            </a:r>
            <a:r>
              <a:rPr lang="en-US" sz="2800" b="0" dirty="0" err="1"/>
              <a:t>dua</a:t>
            </a:r>
            <a:r>
              <a:rPr lang="en-US" sz="2800" b="0" dirty="0"/>
              <a:t> </a:t>
            </a:r>
            <a:r>
              <a:rPr lang="en-US" sz="2800" b="0" dirty="0" err="1"/>
              <a:t>atau</a:t>
            </a:r>
            <a:r>
              <a:rPr lang="en-US" sz="2800" b="0" dirty="0"/>
              <a:t> </a:t>
            </a:r>
            <a:r>
              <a:rPr lang="en-US" sz="2800" b="0" dirty="0" err="1"/>
              <a:t>lebih</a:t>
            </a:r>
            <a:r>
              <a:rPr lang="en-US" sz="2800" b="0" dirty="0"/>
              <a:t> </a:t>
            </a:r>
            <a:r>
              <a:rPr lang="en-US" sz="2800" b="0" dirty="0" err="1"/>
              <a:t>variabel</a:t>
            </a:r>
            <a:r>
              <a:rPr lang="en-US" sz="2800" b="0" dirty="0"/>
              <a:t> </a:t>
            </a:r>
            <a:r>
              <a:rPr lang="en-US" sz="2800" b="0" dirty="0" err="1"/>
              <a:t>nonbasis</a:t>
            </a:r>
            <a:r>
              <a:rPr lang="en-US" sz="2800" b="0" dirty="0"/>
              <a:t> </a:t>
            </a:r>
            <a:r>
              <a:rPr lang="en-US" sz="2800" b="0" dirty="0" err="1"/>
              <a:t>dengan</a:t>
            </a:r>
            <a:r>
              <a:rPr lang="en-US" sz="2800" b="0" dirty="0"/>
              <a:t> </a:t>
            </a:r>
            <a:r>
              <a:rPr lang="en-US" sz="2800" b="0" dirty="0" err="1"/>
              <a:t>Cij</a:t>
            </a:r>
            <a:r>
              <a:rPr lang="en-US" sz="2800" b="0" dirty="0"/>
              <a:t> </a:t>
            </a:r>
            <a:r>
              <a:rPr lang="en-US" sz="2800" b="0" dirty="0" err="1"/>
              <a:t>negatif</a:t>
            </a:r>
            <a:r>
              <a:rPr lang="en-US" sz="2800" b="0" dirty="0"/>
              <a:t>, </a:t>
            </a:r>
            <a:r>
              <a:rPr lang="en-US" sz="2800" b="0" dirty="0" err="1"/>
              <a:t>maka</a:t>
            </a:r>
            <a:r>
              <a:rPr lang="en-US" sz="2800" b="0" dirty="0"/>
              <a:t> </a:t>
            </a:r>
            <a:r>
              <a:rPr lang="en-US" sz="2800" b="0" dirty="0" err="1"/>
              <a:t>dipilih</a:t>
            </a:r>
            <a:r>
              <a:rPr lang="en-US" sz="2800" b="0" dirty="0"/>
              <a:t> </a:t>
            </a:r>
            <a:r>
              <a:rPr lang="en-US" sz="2800" b="0" dirty="0" err="1"/>
              <a:t>satu</a:t>
            </a:r>
            <a:r>
              <a:rPr lang="en-US" sz="2800" b="0" dirty="0"/>
              <a:t> </a:t>
            </a:r>
            <a:r>
              <a:rPr lang="id-ID" sz="2800" b="0" dirty="0" smtClean="0"/>
              <a:t>yang paling negatif</a:t>
            </a:r>
            <a:r>
              <a:rPr lang="en-US" sz="2800" b="0" dirty="0" smtClean="0"/>
              <a:t>.</a:t>
            </a:r>
            <a:endParaRPr lang="en-US" sz="2800" b="0" dirty="0"/>
          </a:p>
          <a:p>
            <a:pPr>
              <a:buFont typeface="Arial" pitchFamily="34" charset="0"/>
              <a:buChar char="•"/>
            </a:pPr>
            <a:r>
              <a:rPr lang="en-US" sz="2800" b="0" dirty="0" err="1"/>
              <a:t>Jika</a:t>
            </a:r>
            <a:r>
              <a:rPr lang="en-US" sz="2800" b="0" dirty="0"/>
              <a:t> </a:t>
            </a:r>
            <a:r>
              <a:rPr lang="en-US" sz="2800" b="0" dirty="0" err="1"/>
              <a:t>terdapat</a:t>
            </a:r>
            <a:r>
              <a:rPr lang="en-US" sz="2800" b="0" dirty="0"/>
              <a:t> </a:t>
            </a:r>
            <a:r>
              <a:rPr lang="en-US" sz="2800" b="0" dirty="0" err="1"/>
              <a:t>nilai</a:t>
            </a:r>
            <a:r>
              <a:rPr lang="en-US" sz="2800" b="0" dirty="0"/>
              <a:t> </a:t>
            </a:r>
            <a:r>
              <a:rPr lang="en-US" sz="2800" b="0" dirty="0" err="1"/>
              <a:t>kembar</a:t>
            </a:r>
            <a:r>
              <a:rPr lang="en-US" sz="2800" b="0" dirty="0"/>
              <a:t>, </a:t>
            </a:r>
            <a:r>
              <a:rPr lang="en-US" sz="2800" b="0" dirty="0" err="1" smtClean="0"/>
              <a:t>pili</a:t>
            </a:r>
            <a:r>
              <a:rPr lang="id-ID" sz="2800" b="0" dirty="0" smtClean="0"/>
              <a:t>h</a:t>
            </a:r>
            <a:r>
              <a:rPr lang="en-US" sz="2800" b="0" dirty="0" smtClean="0"/>
              <a:t> </a:t>
            </a:r>
            <a:r>
              <a:rPr lang="en-US" sz="2800" b="0" dirty="0" err="1"/>
              <a:t>salah</a:t>
            </a:r>
            <a:r>
              <a:rPr lang="en-US" sz="2800" b="0" dirty="0"/>
              <a:t> </a:t>
            </a:r>
            <a:r>
              <a:rPr lang="en-US" sz="2800" b="0" dirty="0" err="1"/>
              <a:t>satu</a:t>
            </a:r>
            <a:r>
              <a:rPr lang="en-US" sz="2800" b="0" dirty="0"/>
              <a:t> </a:t>
            </a:r>
            <a:r>
              <a:rPr lang="en-US" sz="2800" b="0" dirty="0" err="1"/>
              <a:t>secara</a:t>
            </a:r>
            <a:r>
              <a:rPr lang="en-US" sz="2800" b="0" dirty="0"/>
              <a:t> </a:t>
            </a:r>
            <a:r>
              <a:rPr lang="en-US" sz="2800" b="0" dirty="0" err="1"/>
              <a:t>sembarang</a:t>
            </a:r>
            <a:r>
              <a:rPr lang="en-US" sz="2800" b="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id-ID" sz="2800" b="0" dirty="0" smtClean="0"/>
              <a:t>Menetapkan alokasi yang harus diberikan pada variabel basis yang baru</a:t>
            </a:r>
            <a:r>
              <a:rPr lang="en-US" sz="2800" b="0" dirty="0" smtClean="0"/>
              <a:t>.</a:t>
            </a:r>
            <a:endParaRPr lang="en-US" sz="2800" b="0" dirty="0"/>
          </a:p>
          <a:p>
            <a:pPr>
              <a:buFont typeface="Arial" pitchFamily="34" charset="0"/>
              <a:buChar char="•"/>
            </a:pPr>
            <a:r>
              <a:rPr lang="id-ID" sz="2800" b="0" dirty="0" smtClean="0"/>
              <a:t>Sesuaikan perubahan variabel basis dengan k</a:t>
            </a:r>
            <a:r>
              <a:rPr lang="en-US" sz="2800" b="0" dirty="0" err="1" smtClean="0"/>
              <a:t>endala</a:t>
            </a:r>
            <a:r>
              <a:rPr lang="en-US" sz="2800" b="0" dirty="0" smtClean="0"/>
              <a:t> </a:t>
            </a:r>
            <a:r>
              <a:rPr lang="en-US" sz="2800" b="0" dirty="0" err="1"/>
              <a:t>penawaran</a:t>
            </a:r>
            <a:r>
              <a:rPr lang="en-US" sz="2800" b="0" dirty="0"/>
              <a:t> </a:t>
            </a:r>
            <a:r>
              <a:rPr lang="en-US" sz="2800" b="0" dirty="0" err="1"/>
              <a:t>dan</a:t>
            </a:r>
            <a:r>
              <a:rPr lang="en-US" sz="2800" b="0" dirty="0"/>
              <a:t> </a:t>
            </a:r>
            <a:r>
              <a:rPr lang="en-US" sz="2800" b="0" dirty="0" err="1" smtClean="0"/>
              <a:t>permintaan</a:t>
            </a:r>
            <a:r>
              <a:rPr lang="id-ID" sz="2800" b="0" dirty="0"/>
              <a:t> </a:t>
            </a:r>
            <a:r>
              <a:rPr lang="id-ID" sz="2800" b="0" dirty="0" smtClean="0"/>
              <a:t>(Revisi)</a:t>
            </a:r>
            <a:endParaRPr lang="en-US" sz="2800" b="0" baseline="-25000" dirty="0"/>
          </a:p>
          <a:p>
            <a:pPr>
              <a:buFont typeface="Arial" pitchFamily="34" charset="0"/>
              <a:buChar char="•"/>
            </a:pPr>
            <a:endParaRPr lang="id-ID" sz="2800" b="0" dirty="0"/>
          </a:p>
        </p:txBody>
      </p:sp>
    </p:spTree>
    <p:extLst>
      <p:ext uri="{BB962C8B-B14F-4D97-AF65-F5344CB8AC3E}">
        <p14:creationId xmlns:p14="http://schemas.microsoft.com/office/powerpoint/2010/main" xmlns="" val="336796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981075"/>
          </a:xfrm>
        </p:spPr>
        <p:txBody>
          <a:bodyPr/>
          <a:lstStyle/>
          <a:p>
            <a:r>
              <a:rPr lang="id-ID" sz="4000" dirty="0" smtClean="0">
                <a:solidFill>
                  <a:schemeClr val="tx1"/>
                </a:solidFill>
              </a:rPr>
              <a:t>Prinsip Dasar Model Transportasi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916832"/>
            <a:ext cx="7520940" cy="5064676"/>
          </a:xfrm>
        </p:spPr>
        <p:txBody>
          <a:bodyPr/>
          <a:lstStyle/>
          <a:p>
            <a:r>
              <a:rPr lang="id-ID" sz="3600" dirty="0" smtClean="0"/>
              <a:t>Menentukan jumlah yang harus dikirim dari setiap sumber ke setiap tujuan agar dapat meminimumkan total biaya transportasi</a:t>
            </a:r>
          </a:p>
          <a:p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id-ID" sz="3200" b="0" dirty="0" smtClean="0"/>
              <a:t>Dari Contoh Soal (Kasus penetapan solusi awal dengan metode NWC). Gunakan metode Stepping Stone untuk menentukan kondisi optimalnya </a:t>
            </a:r>
          </a:p>
          <a:p>
            <a:pPr>
              <a:buAutoNum type="arabicPeriod"/>
            </a:pPr>
            <a:r>
              <a:rPr lang="id-ID" sz="3200" b="0" dirty="0" smtClean="0"/>
              <a:t>Dari Latihan 1 Gunakan metode Stepping Stone untuk menentukan solusi optimalnya. </a:t>
            </a:r>
            <a:endParaRPr lang="id-ID" sz="3200" b="0" dirty="0"/>
          </a:p>
        </p:txBody>
      </p:sp>
    </p:spTree>
    <p:extLst>
      <p:ext uri="{BB962C8B-B14F-4D97-AF65-F5344CB8AC3E}">
        <p14:creationId xmlns:p14="http://schemas.microsoft.com/office/powerpoint/2010/main" xmlns="" val="411742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2960" y="980728"/>
            <a:ext cx="7520940" cy="3240360"/>
          </a:xfrm>
        </p:spPr>
        <p:txBody>
          <a:bodyPr>
            <a:noAutofit/>
          </a:bodyPr>
          <a:lstStyle/>
          <a:p>
            <a:r>
              <a:rPr lang="en-US" sz="2800" b="0" dirty="0" err="1" smtClean="0"/>
              <a:t>Metode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ini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adalah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variasi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metode</a:t>
            </a:r>
            <a:r>
              <a:rPr lang="en-US" sz="2800" b="0" dirty="0" smtClean="0"/>
              <a:t> stepping stone yang </a:t>
            </a:r>
            <a:r>
              <a:rPr lang="en-US" sz="2800" b="0" dirty="0" err="1" smtClean="0"/>
              <a:t>didasari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pada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perumusan</a:t>
            </a:r>
            <a:r>
              <a:rPr lang="en-US" sz="2800" b="0" dirty="0" smtClean="0"/>
              <a:t> dual.</a:t>
            </a:r>
          </a:p>
          <a:p>
            <a:r>
              <a:rPr lang="en-US" sz="2800" b="0" dirty="0" err="1" smtClean="0"/>
              <a:t>Pada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metode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ini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tidak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perlu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menentukan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semua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jalur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tertutup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variabel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nonbasis</a:t>
            </a:r>
            <a:r>
              <a:rPr lang="en-US" sz="2800" b="0" dirty="0" smtClean="0"/>
              <a:t>. </a:t>
            </a:r>
            <a:r>
              <a:rPr lang="en-US" sz="2800" b="0" dirty="0" err="1" smtClean="0"/>
              <a:t>Sebagai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gantinya</a:t>
            </a:r>
            <a:r>
              <a:rPr lang="en-US" sz="2800" b="0" dirty="0" smtClean="0"/>
              <a:t>, </a:t>
            </a:r>
            <a:r>
              <a:rPr lang="en-US" sz="2800" b="0" dirty="0" err="1" smtClean="0"/>
              <a:t>nilai-nilai</a:t>
            </a:r>
            <a:r>
              <a:rPr lang="en-US" sz="2800" b="0" dirty="0" smtClean="0"/>
              <a:t> </a:t>
            </a:r>
            <a:r>
              <a:rPr lang="id-ID" sz="2800" b="0" dirty="0" err="1"/>
              <a:t>O</a:t>
            </a:r>
            <a:r>
              <a:rPr lang="en-US" b="0" dirty="0" err="1" smtClean="0"/>
              <a:t>ij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ditentukan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secara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serentak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hanya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jalur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tertutup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untuk</a:t>
            </a:r>
            <a:r>
              <a:rPr lang="en-US" sz="2800" b="0" dirty="0" smtClean="0"/>
              <a:t> entering </a:t>
            </a:r>
            <a:r>
              <a:rPr lang="en-US" sz="2800" b="0" dirty="0" err="1" smtClean="0"/>
              <a:t>variabel</a:t>
            </a:r>
            <a:r>
              <a:rPr lang="en-US" sz="2800" b="0" dirty="0" smtClean="0"/>
              <a:t> yang </a:t>
            </a:r>
            <a:r>
              <a:rPr lang="en-US" sz="2800" b="0" dirty="0" err="1" smtClean="0"/>
              <a:t>diidentifikasi</a:t>
            </a:r>
            <a:r>
              <a:rPr lang="id-ID" sz="2800" b="0" dirty="0" smtClean="0"/>
              <a:t>.</a:t>
            </a:r>
          </a:p>
          <a:p>
            <a:endParaRPr lang="en-US" sz="2800" b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Multiplier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64920" y="4365104"/>
            <a:ext cx="5583344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sz="2800" dirty="0"/>
              <a:t>U</a:t>
            </a:r>
            <a:r>
              <a:rPr lang="id-ID" sz="1400" dirty="0"/>
              <a:t>i</a:t>
            </a:r>
            <a:r>
              <a:rPr lang="id-ID" sz="2800" dirty="0"/>
              <a:t> = Angka kunci setiap baris </a:t>
            </a:r>
            <a:r>
              <a:rPr lang="id-ID" sz="2800" i="1" dirty="0"/>
              <a:t>i</a:t>
            </a:r>
          </a:p>
          <a:p>
            <a:r>
              <a:rPr lang="id-ID" sz="2800" dirty="0"/>
              <a:t>V</a:t>
            </a:r>
            <a:r>
              <a:rPr lang="id-ID" sz="1400" dirty="0"/>
              <a:t>j</a:t>
            </a:r>
            <a:r>
              <a:rPr lang="id-ID" sz="2800" dirty="0"/>
              <a:t> = Angka kunci setiap kolom </a:t>
            </a:r>
            <a:r>
              <a:rPr lang="id-ID" sz="2800" i="1" dirty="0"/>
              <a:t>j</a:t>
            </a:r>
          </a:p>
          <a:p>
            <a:r>
              <a:rPr lang="id-ID" sz="2800" dirty="0"/>
              <a:t>C</a:t>
            </a:r>
            <a:r>
              <a:rPr lang="id-ID" sz="1400" dirty="0"/>
              <a:t>ij</a:t>
            </a:r>
            <a:r>
              <a:rPr lang="id-ID" sz="2800" dirty="0"/>
              <a:t> = Biaya distribusi pada sel </a:t>
            </a:r>
            <a:r>
              <a:rPr lang="id-ID" sz="2800" i="1" dirty="0"/>
              <a:t>ij</a:t>
            </a:r>
          </a:p>
          <a:p>
            <a:r>
              <a:rPr lang="id-ID" sz="2800" dirty="0"/>
              <a:t>O</a:t>
            </a:r>
            <a:r>
              <a:rPr lang="id-ID" sz="1400" dirty="0"/>
              <a:t>ij</a:t>
            </a:r>
            <a:r>
              <a:rPr lang="id-ID" sz="2800" dirty="0"/>
              <a:t> = Opportunity Cost pada sel </a:t>
            </a:r>
            <a:r>
              <a:rPr lang="id-ID" sz="2800" i="1" dirty="0"/>
              <a:t>ij</a:t>
            </a:r>
            <a:endParaRPr lang="en-US" sz="2800" i="1" dirty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143360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Langkah-langkah metode multiplier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00628"/>
            <a:ext cx="8596436" cy="549672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777240" lvl="1" indent="-457200">
              <a:buFont typeface="+mj-lt"/>
              <a:buAutoNum type="arabicPeriod"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</a:t>
            </a:r>
            <a:r>
              <a:rPr lang="en-US" sz="2800" dirty="0" err="1"/>
              <a:t>U</a:t>
            </a:r>
            <a:r>
              <a:rPr lang="en-US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</a:t>
            </a:r>
            <a:r>
              <a:rPr lang="en-US" sz="2800" dirty="0" err="1"/>
              <a:t>V</a:t>
            </a:r>
            <a:r>
              <a:rPr lang="en-US" dirty="0" err="1"/>
              <a:t>j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kolom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b="1" dirty="0" err="1"/>
              <a:t>C</a:t>
            </a:r>
            <a:r>
              <a:rPr lang="en-US" b="1" dirty="0" err="1"/>
              <a:t>ij</a:t>
            </a:r>
            <a:r>
              <a:rPr lang="en-US" sz="2800" b="1" dirty="0"/>
              <a:t> = </a:t>
            </a:r>
            <a:r>
              <a:rPr lang="en-US" sz="2800" b="1" dirty="0" err="1"/>
              <a:t>U</a:t>
            </a:r>
            <a:r>
              <a:rPr lang="en-US" b="1" dirty="0" err="1"/>
              <a:t>i</a:t>
            </a:r>
            <a:r>
              <a:rPr lang="en-US" sz="2800" b="1" dirty="0"/>
              <a:t> + </a:t>
            </a:r>
            <a:r>
              <a:rPr lang="en-US" sz="2800" b="1" dirty="0" err="1"/>
              <a:t>V</a:t>
            </a:r>
            <a:r>
              <a:rPr lang="en-US" b="1" dirty="0" err="1"/>
              <a:t>j</a:t>
            </a:r>
            <a:r>
              <a:rPr lang="en-US" sz="2800" b="1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b="1" dirty="0"/>
              <a:t>basis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tetapkan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nol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U</a:t>
            </a:r>
            <a:r>
              <a:rPr lang="en-US" sz="2800" baseline="-25000" dirty="0"/>
              <a:t>1</a:t>
            </a:r>
            <a:r>
              <a:rPr lang="en-US" sz="2800" dirty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 err="1"/>
              <a:t>Hitung</a:t>
            </a:r>
            <a:r>
              <a:rPr lang="en-US" sz="2800" dirty="0"/>
              <a:t> </a:t>
            </a:r>
            <a:r>
              <a:rPr lang="id-ID" sz="2800" dirty="0" smtClean="0"/>
              <a:t>opportunity cost</a:t>
            </a:r>
            <a:r>
              <a:rPr lang="en-US" sz="2800" dirty="0" smtClean="0"/>
              <a:t>, </a:t>
            </a:r>
            <a:r>
              <a:rPr lang="id-ID" sz="2800" dirty="0" err="1"/>
              <a:t>O</a:t>
            </a:r>
            <a:r>
              <a:rPr lang="en-US" sz="28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b="1" dirty="0" err="1"/>
              <a:t>nonbasis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id-ID" sz="2800" b="1" dirty="0" smtClean="0"/>
              <a:t>O</a:t>
            </a:r>
            <a:r>
              <a:rPr lang="en-US" b="1" dirty="0" err="1" smtClean="0"/>
              <a:t>ij</a:t>
            </a:r>
            <a:r>
              <a:rPr lang="en-US" sz="2800" b="1" dirty="0" smtClean="0"/>
              <a:t> </a:t>
            </a:r>
            <a:r>
              <a:rPr lang="en-US" sz="2800" b="1" dirty="0"/>
              <a:t>= </a:t>
            </a:r>
            <a:r>
              <a:rPr lang="en-US" sz="2800" b="1" dirty="0" err="1"/>
              <a:t>C</a:t>
            </a:r>
            <a:r>
              <a:rPr lang="en-US" b="1" dirty="0" err="1"/>
              <a:t>ij</a:t>
            </a:r>
            <a:r>
              <a:rPr lang="en-US" sz="2800" b="1" dirty="0"/>
              <a:t> – </a:t>
            </a:r>
            <a:r>
              <a:rPr lang="en-US" sz="2800" b="1" dirty="0" err="1"/>
              <a:t>U</a:t>
            </a:r>
            <a:r>
              <a:rPr lang="en-US" sz="1400" b="1" dirty="0" err="1"/>
              <a:t>i</a:t>
            </a:r>
            <a:r>
              <a:rPr lang="en-US" sz="2800" b="1" dirty="0"/>
              <a:t> – </a:t>
            </a:r>
            <a:r>
              <a:rPr lang="en-US" sz="2800" b="1" dirty="0" err="1"/>
              <a:t>V</a:t>
            </a:r>
            <a:r>
              <a:rPr lang="en-US" sz="1400" b="1" dirty="0" err="1"/>
              <a:t>j</a:t>
            </a:r>
            <a:r>
              <a:rPr lang="en-US" sz="2800" b="1" dirty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id-ID" sz="2800" dirty="0" err="1"/>
              <a:t>O</a:t>
            </a:r>
            <a:r>
              <a:rPr lang="en-US" sz="14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,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dirty="0" err="1"/>
              <a:t>belum</a:t>
            </a:r>
            <a:r>
              <a:rPr lang="en-US" sz="2800" dirty="0"/>
              <a:t> optimal. </a:t>
            </a:r>
            <a:r>
              <a:rPr lang="en-US" sz="2800" dirty="0" err="1"/>
              <a:t>Pilih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X</a:t>
            </a:r>
            <a:r>
              <a:rPr lang="en-US" sz="1400" dirty="0" err="1"/>
              <a:t>ij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id-ID" sz="2800" dirty="0" err="1"/>
              <a:t>O</a:t>
            </a:r>
            <a:r>
              <a:rPr lang="en-US" sz="14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/>
              <a:t>terbesar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entering </a:t>
            </a:r>
            <a:r>
              <a:rPr lang="en-US" sz="2800" dirty="0" err="1"/>
              <a:t>variabel</a:t>
            </a:r>
            <a:r>
              <a:rPr lang="en-US" sz="2800" dirty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sz="2800" dirty="0" err="1"/>
              <a:t>Alokasikan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entering </a:t>
            </a:r>
            <a:r>
              <a:rPr lang="en-US" sz="2800" dirty="0" err="1"/>
              <a:t>variabel</a:t>
            </a:r>
            <a:r>
              <a:rPr lang="en-US" sz="2800" dirty="0"/>
              <a:t>, </a:t>
            </a:r>
            <a:r>
              <a:rPr lang="id-ID" sz="2800" dirty="0" smtClean="0"/>
              <a:t>x</a:t>
            </a:r>
            <a:r>
              <a:rPr lang="en-US" sz="1400" dirty="0" err="1" smtClean="0"/>
              <a:t>ij</a:t>
            </a:r>
            <a:r>
              <a:rPr lang="en-US" sz="2800" dirty="0" smtClean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proses stepping stone. </a:t>
            </a:r>
            <a:r>
              <a:rPr lang="en-US" sz="2800" dirty="0" err="1"/>
              <a:t>Kembali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langkah</a:t>
            </a:r>
            <a:r>
              <a:rPr lang="en-US" sz="2800" dirty="0"/>
              <a:t> 1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407986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48640"/>
          </a:xfrm>
        </p:spPr>
        <p:txBody>
          <a:bodyPr/>
          <a:lstStyle/>
          <a:p>
            <a:r>
              <a:rPr lang="id-ID" dirty="0" smtClean="0"/>
              <a:t>Contoh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/>
              <a:t>awal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NWCR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1677436"/>
              </p:ext>
            </p:extLst>
          </p:nvPr>
        </p:nvGraphicFramePr>
        <p:xfrm>
          <a:off x="1619672" y="1556792"/>
          <a:ext cx="6624736" cy="4392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7848"/>
                <a:gridCol w="1098117"/>
                <a:gridCol w="1139712"/>
                <a:gridCol w="1013078"/>
                <a:gridCol w="1685981"/>
              </a:tblGrid>
              <a:tr h="877913"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Kapasitas</a:t>
                      </a:r>
                      <a:endParaRPr lang="id-ID" sz="2400" dirty="0"/>
                    </a:p>
                  </a:txBody>
                  <a:tcPr/>
                </a:tc>
              </a:tr>
              <a:tr h="88083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120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Kebutuhan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70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280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67944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192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44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2080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6156176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3419872" y="256490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120</a:t>
            </a:r>
            <a:endParaRPr lang="id-ID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63888" y="3423483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3</a:t>
            </a:r>
            <a:r>
              <a:rPr lang="id-ID" sz="2400" dirty="0" smtClean="0"/>
              <a:t>0</a:t>
            </a:r>
            <a:endParaRPr lang="id-ID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716016" y="347139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5</a:t>
            </a:r>
            <a:r>
              <a:rPr lang="id-ID" sz="2400" dirty="0" smtClean="0"/>
              <a:t>0</a:t>
            </a:r>
            <a:endParaRPr lang="id-ID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434594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 </a:t>
            </a:r>
            <a:r>
              <a:rPr lang="id-ID" sz="2400" dirty="0" smtClean="0"/>
              <a:t> 20</a:t>
            </a:r>
            <a:endParaRPr lang="id-ID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24128" y="433548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60</a:t>
            </a:r>
            <a:endParaRPr lang="id-ID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67544" y="256490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U</a:t>
            </a:r>
            <a:r>
              <a:rPr lang="id-ID" sz="1400" dirty="0" smtClean="0"/>
              <a:t>1</a:t>
            </a:r>
            <a:r>
              <a:rPr lang="id-ID" sz="2800" dirty="0" smtClean="0"/>
              <a:t>=0</a:t>
            </a:r>
            <a:endParaRPr lang="id-ID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87245" y="339270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U</a:t>
            </a:r>
            <a:r>
              <a:rPr lang="id-ID" sz="1400" dirty="0" smtClean="0"/>
              <a:t>2</a:t>
            </a:r>
            <a:r>
              <a:rPr lang="id-ID" sz="2800" dirty="0" smtClean="0"/>
              <a:t>=7</a:t>
            </a:r>
            <a:endParaRPr lang="id-ID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87245" y="4397889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U</a:t>
            </a:r>
            <a:r>
              <a:rPr lang="id-ID" sz="1400" dirty="0" smtClean="0"/>
              <a:t>3</a:t>
            </a:r>
            <a:r>
              <a:rPr lang="id-ID" sz="2800" dirty="0" smtClean="0"/>
              <a:t>=6</a:t>
            </a:r>
            <a:endParaRPr lang="id-ID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300562" y="980728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V</a:t>
            </a:r>
            <a:r>
              <a:rPr lang="id-ID" sz="1400" dirty="0" smtClean="0"/>
              <a:t>1</a:t>
            </a:r>
            <a:r>
              <a:rPr lang="id-ID" sz="2800" dirty="0" smtClean="0"/>
              <a:t>=8</a:t>
            </a:r>
            <a:endParaRPr lang="id-ID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4495918" y="979853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V</a:t>
            </a:r>
            <a:r>
              <a:rPr lang="id-ID" sz="1400" dirty="0" smtClean="0"/>
              <a:t>2</a:t>
            </a:r>
            <a:r>
              <a:rPr lang="id-ID" sz="2800" dirty="0" smtClean="0"/>
              <a:t>=3</a:t>
            </a:r>
            <a:endParaRPr lang="id-ID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5580112" y="993501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V</a:t>
            </a:r>
            <a:r>
              <a:rPr lang="id-ID" sz="1400" dirty="0" smtClean="0"/>
              <a:t>3</a:t>
            </a:r>
            <a:r>
              <a:rPr lang="id-ID" sz="2800" dirty="0" smtClean="0"/>
              <a:t>=4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159841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4" grpId="0"/>
      <p:bldP spid="26" grpId="0"/>
      <p:bldP spid="28" grpId="0"/>
      <p:bldP spid="29" grpId="0"/>
      <p:bldP spid="3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539552" y="548680"/>
            <a:ext cx="8424936" cy="575737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b="0" dirty="0" err="1" smtClean="0"/>
              <a:t>Perubahan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biaya</a:t>
            </a:r>
            <a:r>
              <a:rPr lang="en-US" sz="2800" b="0" dirty="0" smtClean="0"/>
              <a:t> :</a:t>
            </a:r>
          </a:p>
          <a:p>
            <a:pPr>
              <a:buNone/>
            </a:pPr>
            <a:r>
              <a:rPr lang="en-US" sz="2800" b="0" dirty="0" smtClean="0"/>
              <a:t>	</a:t>
            </a:r>
            <a:r>
              <a:rPr lang="id-ID" sz="2800" b="0" dirty="0" smtClean="0"/>
              <a:t>O</a:t>
            </a:r>
            <a:r>
              <a:rPr lang="en-US" sz="2800" b="0" baseline="-25000" dirty="0" smtClean="0"/>
              <a:t>12</a:t>
            </a:r>
            <a:r>
              <a:rPr lang="en-US" sz="2800" b="0" dirty="0" smtClean="0"/>
              <a:t> </a:t>
            </a:r>
            <a:r>
              <a:rPr lang="en-US" sz="2800" b="0" dirty="0" smtClean="0">
                <a:sym typeface="Symbol"/>
              </a:rPr>
              <a:t>= </a:t>
            </a:r>
            <a:r>
              <a:rPr lang="en-US" sz="2800" b="0" dirty="0" smtClean="0"/>
              <a:t>C</a:t>
            </a:r>
            <a:r>
              <a:rPr lang="en-US" sz="2800" b="0" baseline="-25000" dirty="0" smtClean="0"/>
              <a:t>12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U</a:t>
            </a:r>
            <a:r>
              <a:rPr lang="en-US" sz="2800" b="0" baseline="-25000" dirty="0" smtClean="0"/>
              <a:t>1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V</a:t>
            </a:r>
            <a:r>
              <a:rPr lang="en-US" sz="2800" b="0" baseline="-25000" dirty="0" smtClean="0"/>
              <a:t>2</a:t>
            </a:r>
            <a:r>
              <a:rPr lang="en-US" sz="2800" b="0" dirty="0" smtClean="0">
                <a:sym typeface="Symbol"/>
              </a:rPr>
              <a:t> = </a:t>
            </a:r>
            <a:r>
              <a:rPr lang="en-US" sz="2800" b="0" dirty="0" smtClean="0"/>
              <a:t>5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0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3 = 2</a:t>
            </a:r>
            <a:r>
              <a:rPr lang="en-US" sz="2800" b="0" dirty="0" smtClean="0">
                <a:sym typeface="Symbol"/>
              </a:rPr>
              <a:t> </a:t>
            </a:r>
            <a:endParaRPr lang="en-US" sz="2800" b="0" baseline="-25000" dirty="0" smtClean="0"/>
          </a:p>
          <a:p>
            <a:pPr>
              <a:buNone/>
            </a:pPr>
            <a:r>
              <a:rPr lang="en-US" sz="2800" b="0" dirty="0" smtClean="0"/>
              <a:t>	</a:t>
            </a:r>
            <a:r>
              <a:rPr lang="id-ID" sz="2800" b="0" dirty="0" smtClean="0"/>
              <a:t>O</a:t>
            </a:r>
            <a:r>
              <a:rPr lang="en-US" sz="2800" b="0" baseline="-25000" dirty="0" smtClean="0"/>
              <a:t>13</a:t>
            </a:r>
            <a:r>
              <a:rPr lang="en-US" sz="2800" b="0" dirty="0" smtClean="0"/>
              <a:t> </a:t>
            </a:r>
            <a:r>
              <a:rPr lang="en-US" sz="2800" b="0" dirty="0" smtClean="0">
                <a:sym typeface="Symbol"/>
              </a:rPr>
              <a:t>= </a:t>
            </a:r>
            <a:r>
              <a:rPr lang="en-US" sz="2800" b="0" dirty="0" smtClean="0"/>
              <a:t>C</a:t>
            </a:r>
            <a:r>
              <a:rPr lang="en-US" sz="2800" b="0" baseline="-25000" dirty="0" smtClean="0"/>
              <a:t>13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U</a:t>
            </a:r>
            <a:r>
              <a:rPr lang="en-US" sz="2800" b="0" baseline="-25000" dirty="0" smtClean="0"/>
              <a:t>1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V</a:t>
            </a:r>
            <a:r>
              <a:rPr lang="en-US" sz="2800" b="0" baseline="-25000" dirty="0" smtClean="0"/>
              <a:t>3</a:t>
            </a:r>
            <a:r>
              <a:rPr lang="en-US" sz="2800" b="0" dirty="0" smtClean="0">
                <a:sym typeface="Symbol"/>
              </a:rPr>
              <a:t> = </a:t>
            </a:r>
            <a:r>
              <a:rPr lang="en-US" sz="2800" b="0" dirty="0" smtClean="0"/>
              <a:t>6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0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4 = 2</a:t>
            </a:r>
            <a:endParaRPr lang="en-US" sz="2800" b="0" baseline="-25000" dirty="0" smtClean="0"/>
          </a:p>
          <a:p>
            <a:pPr>
              <a:buNone/>
            </a:pPr>
            <a:r>
              <a:rPr lang="en-US" sz="2800" b="0" dirty="0" smtClean="0"/>
              <a:t>	</a:t>
            </a:r>
            <a:r>
              <a:rPr lang="id-ID" sz="2800" b="0" dirty="0" smtClean="0"/>
              <a:t>O</a:t>
            </a:r>
            <a:r>
              <a:rPr lang="en-US" sz="2800" b="0" baseline="-25000" dirty="0" smtClean="0"/>
              <a:t>23</a:t>
            </a:r>
            <a:r>
              <a:rPr lang="en-US" sz="2800" b="0" dirty="0" smtClean="0"/>
              <a:t> </a:t>
            </a:r>
            <a:r>
              <a:rPr lang="en-US" sz="2800" b="0" dirty="0" smtClean="0">
                <a:sym typeface="Symbol"/>
              </a:rPr>
              <a:t>= </a:t>
            </a:r>
            <a:r>
              <a:rPr lang="en-US" sz="2800" b="0" dirty="0" smtClean="0"/>
              <a:t>C</a:t>
            </a:r>
            <a:r>
              <a:rPr lang="en-US" sz="2800" b="0" baseline="-25000" dirty="0" smtClean="0"/>
              <a:t>23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U</a:t>
            </a:r>
            <a:r>
              <a:rPr lang="en-US" sz="2800" b="0" baseline="-25000" dirty="0" smtClean="0"/>
              <a:t>2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V</a:t>
            </a:r>
            <a:r>
              <a:rPr lang="en-US" sz="2800" b="0" baseline="-25000" dirty="0" smtClean="0"/>
              <a:t>3</a:t>
            </a:r>
            <a:r>
              <a:rPr lang="en-US" sz="2800" b="0" dirty="0" smtClean="0">
                <a:sym typeface="Symbol"/>
              </a:rPr>
              <a:t> = </a:t>
            </a:r>
            <a:r>
              <a:rPr lang="en-US" sz="2800" b="0" dirty="0" smtClean="0"/>
              <a:t>12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7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4 = 1</a:t>
            </a:r>
            <a:endParaRPr lang="en-US" sz="2800" b="0" baseline="-25000" dirty="0" smtClean="0"/>
          </a:p>
          <a:p>
            <a:pPr>
              <a:buNone/>
            </a:pPr>
            <a:r>
              <a:rPr lang="en-US" sz="2800" b="0" dirty="0" smtClean="0"/>
              <a:t>	</a:t>
            </a:r>
            <a:r>
              <a:rPr lang="id-ID" sz="2800" b="0" dirty="0" smtClean="0"/>
              <a:t>O</a:t>
            </a:r>
            <a:r>
              <a:rPr lang="en-US" sz="2800" b="0" baseline="-25000" dirty="0" smtClean="0"/>
              <a:t>31</a:t>
            </a:r>
            <a:r>
              <a:rPr lang="en-US" sz="2800" b="0" dirty="0" smtClean="0"/>
              <a:t> </a:t>
            </a:r>
            <a:r>
              <a:rPr lang="en-US" sz="2800" b="0" dirty="0" smtClean="0">
                <a:sym typeface="Symbol"/>
              </a:rPr>
              <a:t>= </a:t>
            </a:r>
            <a:r>
              <a:rPr lang="en-US" sz="2800" b="0" dirty="0" smtClean="0"/>
              <a:t>C</a:t>
            </a:r>
            <a:r>
              <a:rPr lang="en-US" sz="2800" b="0" baseline="-25000" dirty="0" smtClean="0"/>
              <a:t>31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U</a:t>
            </a:r>
            <a:r>
              <a:rPr lang="en-US" sz="2800" b="0" baseline="-25000" dirty="0" smtClean="0"/>
              <a:t>3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V</a:t>
            </a:r>
            <a:r>
              <a:rPr lang="en-US" sz="2800" b="0" baseline="-25000" dirty="0" smtClean="0"/>
              <a:t>1</a:t>
            </a:r>
            <a:r>
              <a:rPr lang="en-US" sz="2800" b="0" dirty="0" smtClean="0">
                <a:sym typeface="Symbol"/>
              </a:rPr>
              <a:t> = </a:t>
            </a:r>
            <a:r>
              <a:rPr lang="en-US" sz="2800" b="0" dirty="0" smtClean="0"/>
              <a:t>3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6</a:t>
            </a:r>
            <a:r>
              <a:rPr lang="en-US" sz="2800" b="0" dirty="0" smtClean="0">
                <a:sym typeface="Symbol"/>
              </a:rPr>
              <a:t> – </a:t>
            </a:r>
            <a:r>
              <a:rPr lang="en-US" sz="2800" b="0" dirty="0" smtClean="0"/>
              <a:t>8 = </a:t>
            </a:r>
            <a:r>
              <a:rPr lang="en-US" sz="2800" b="0" dirty="0" smtClean="0">
                <a:sym typeface="Symbol"/>
              </a:rPr>
              <a:t>– </a:t>
            </a:r>
            <a:r>
              <a:rPr lang="en-US" sz="2800" b="0" dirty="0" smtClean="0"/>
              <a:t>11</a:t>
            </a:r>
            <a:endParaRPr lang="en-US" sz="2800" b="0" dirty="0" smtClean="0">
              <a:sym typeface="Symbol"/>
            </a:endParaRPr>
          </a:p>
          <a:p>
            <a:r>
              <a:rPr lang="id-ID" sz="2800" b="0" dirty="0" smtClean="0">
                <a:sym typeface="Symbol"/>
              </a:rPr>
              <a:t>O</a:t>
            </a:r>
            <a:r>
              <a:rPr lang="en-US" sz="2800" b="0" baseline="-25000" dirty="0" smtClean="0">
                <a:sym typeface="Symbol"/>
              </a:rPr>
              <a:t>31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negatif</a:t>
            </a:r>
            <a:r>
              <a:rPr lang="en-US" sz="2800" b="0" dirty="0" smtClean="0">
                <a:sym typeface="Symbol"/>
              </a:rPr>
              <a:t>, </a:t>
            </a:r>
            <a:r>
              <a:rPr lang="en-US" sz="2800" b="0" dirty="0" err="1" smtClean="0">
                <a:sym typeface="Symbol"/>
              </a:rPr>
              <a:t>menunjukkan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bahwa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solusi</a:t>
            </a:r>
            <a:r>
              <a:rPr lang="en-US" sz="2800" b="0" dirty="0" smtClean="0">
                <a:sym typeface="Symbol"/>
              </a:rPr>
              <a:t> </a:t>
            </a:r>
            <a:r>
              <a:rPr lang="id-ID" sz="2800" b="0" dirty="0" smtClean="0">
                <a:sym typeface="Symbol"/>
              </a:rPr>
              <a:t>z belum</a:t>
            </a:r>
            <a:r>
              <a:rPr lang="en-US" sz="2800" b="0" dirty="0" smtClean="0">
                <a:sym typeface="Symbol"/>
              </a:rPr>
              <a:t> optimal </a:t>
            </a:r>
            <a:r>
              <a:rPr lang="en-US" sz="2800" b="0" dirty="0" err="1" smtClean="0">
                <a:sym typeface="Symbol"/>
              </a:rPr>
              <a:t>dan</a:t>
            </a:r>
            <a:r>
              <a:rPr lang="en-US" sz="2800" b="0" dirty="0" smtClean="0">
                <a:sym typeface="Symbol"/>
              </a:rPr>
              <a:t> X</a:t>
            </a:r>
            <a:r>
              <a:rPr lang="en-US" sz="2800" b="0" baseline="-25000" dirty="0" smtClean="0">
                <a:sym typeface="Symbol"/>
              </a:rPr>
              <a:t>31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adalah</a:t>
            </a:r>
            <a:r>
              <a:rPr lang="en-US" sz="2800" b="0" dirty="0" smtClean="0">
                <a:sym typeface="Symbol"/>
              </a:rPr>
              <a:t> entering </a:t>
            </a:r>
            <a:r>
              <a:rPr lang="en-US" sz="2800" b="0" dirty="0" err="1" smtClean="0">
                <a:sym typeface="Symbol"/>
              </a:rPr>
              <a:t>variabel</a:t>
            </a:r>
            <a:r>
              <a:rPr lang="en-US" sz="2800" b="0" dirty="0" smtClean="0">
                <a:sym typeface="Symbol"/>
              </a:rPr>
              <a:t>.</a:t>
            </a:r>
          </a:p>
          <a:p>
            <a:r>
              <a:rPr lang="en-US" sz="2800" b="0" dirty="0" err="1" smtClean="0">
                <a:sym typeface="Symbol"/>
              </a:rPr>
              <a:t>Jumlah</a:t>
            </a:r>
            <a:r>
              <a:rPr lang="en-US" sz="2800" b="0" dirty="0" smtClean="0">
                <a:sym typeface="Symbol"/>
              </a:rPr>
              <a:t> yang </a:t>
            </a:r>
            <a:r>
              <a:rPr lang="en-US" sz="2800" b="0" dirty="0" err="1" smtClean="0">
                <a:sym typeface="Symbol"/>
              </a:rPr>
              <a:t>dialokasikan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ke</a:t>
            </a:r>
            <a:r>
              <a:rPr lang="en-US" sz="2800" b="0" dirty="0" smtClean="0">
                <a:sym typeface="Symbol"/>
              </a:rPr>
              <a:t> X</a:t>
            </a:r>
            <a:r>
              <a:rPr lang="en-US" sz="2800" b="0" baseline="-25000" dirty="0" smtClean="0">
                <a:sym typeface="Symbol"/>
              </a:rPr>
              <a:t>31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harus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ditentukan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sesuai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dengan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prosedur</a:t>
            </a:r>
            <a:r>
              <a:rPr lang="en-US" sz="2800" b="0" dirty="0" smtClean="0">
                <a:sym typeface="Symbol"/>
              </a:rPr>
              <a:t> stepping stone, </a:t>
            </a:r>
            <a:r>
              <a:rPr lang="en-US" sz="2800" b="0" dirty="0" err="1" smtClean="0">
                <a:sym typeface="Symbol"/>
              </a:rPr>
              <a:t>sehingga</a:t>
            </a:r>
            <a:r>
              <a:rPr lang="en-US" sz="2800" b="0" dirty="0" smtClean="0">
                <a:sym typeface="Symbol"/>
              </a:rPr>
              <a:t> 20 unit </a:t>
            </a:r>
            <a:r>
              <a:rPr lang="en-US" sz="2800" b="0" dirty="0" err="1" smtClean="0">
                <a:sym typeface="Symbol"/>
              </a:rPr>
              <a:t>dialokasikan</a:t>
            </a:r>
            <a:r>
              <a:rPr lang="en-US" sz="2800" b="0" dirty="0" smtClean="0">
                <a:sym typeface="Symbol"/>
              </a:rPr>
              <a:t> </a:t>
            </a:r>
            <a:r>
              <a:rPr lang="en-US" sz="2800" b="0" dirty="0" err="1" smtClean="0">
                <a:sym typeface="Symbol"/>
              </a:rPr>
              <a:t>ke</a:t>
            </a:r>
            <a:r>
              <a:rPr lang="en-US" sz="2800" b="0" dirty="0" smtClean="0">
                <a:sym typeface="Symbol"/>
              </a:rPr>
              <a:t> X</a:t>
            </a:r>
            <a:r>
              <a:rPr lang="en-US" sz="2800" b="0" baseline="-25000" dirty="0" smtClean="0">
                <a:sym typeface="Symbol"/>
              </a:rPr>
              <a:t>31</a:t>
            </a:r>
            <a:r>
              <a:rPr lang="en-US" sz="2800" b="0" dirty="0" smtClean="0">
                <a:sym typeface="Symbol"/>
              </a:rPr>
              <a:t>.</a:t>
            </a:r>
          </a:p>
          <a:p>
            <a:pPr>
              <a:buNone/>
            </a:pPr>
            <a:r>
              <a:rPr lang="en-US" sz="2800" b="0" dirty="0" smtClean="0"/>
              <a:t>	</a:t>
            </a:r>
          </a:p>
          <a:p>
            <a:pPr>
              <a:buNone/>
            </a:pPr>
            <a:endParaRPr lang="en-US" sz="2800" b="0" dirty="0" smtClean="0"/>
          </a:p>
          <a:p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xmlns="" val="252951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48640"/>
          </a:xfrm>
        </p:spPr>
        <p:txBody>
          <a:bodyPr/>
          <a:lstStyle/>
          <a:p>
            <a:r>
              <a:rPr lang="id-ID" dirty="0" smtClean="0"/>
              <a:t>Iterasi 1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0755813"/>
              </p:ext>
            </p:extLst>
          </p:nvPr>
        </p:nvGraphicFramePr>
        <p:xfrm>
          <a:off x="1619672" y="1556792"/>
          <a:ext cx="6624736" cy="4392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7848"/>
                <a:gridCol w="1098117"/>
                <a:gridCol w="1139712"/>
                <a:gridCol w="1013078"/>
                <a:gridCol w="1685981"/>
              </a:tblGrid>
              <a:tr h="877913"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G3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Kapasitas</a:t>
                      </a:r>
                      <a:endParaRPr lang="id-ID" sz="2400" dirty="0"/>
                    </a:p>
                  </a:txBody>
                  <a:tcPr/>
                </a:tc>
              </a:tr>
              <a:tr h="880837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P1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120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P2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P3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80</a:t>
                      </a:r>
                      <a:endParaRPr lang="id-ID" sz="2400" dirty="0"/>
                    </a:p>
                  </a:txBody>
                  <a:tcPr/>
                </a:tc>
              </a:tr>
              <a:tr h="877913"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Kebutuhan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150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70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60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/>
                        <a:t>280</a:t>
                      </a:r>
                      <a:endParaRPr lang="id-ID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67944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 8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292080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192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3995936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44" y="421179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2080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6156176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3419872" y="2564904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120</a:t>
            </a:r>
            <a:endParaRPr lang="id-ID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63888" y="3423483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1</a:t>
            </a:r>
            <a:r>
              <a:rPr lang="id-ID" sz="2400" dirty="0" smtClean="0"/>
              <a:t>0</a:t>
            </a:r>
            <a:endParaRPr lang="id-ID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4716016" y="347139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7</a:t>
            </a:r>
            <a:r>
              <a:rPr lang="id-ID" sz="2400" dirty="0" smtClean="0"/>
              <a:t>0</a:t>
            </a:r>
            <a:endParaRPr lang="id-ID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347864" y="429309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 </a:t>
            </a:r>
            <a:r>
              <a:rPr lang="id-ID" sz="2400" dirty="0" smtClean="0"/>
              <a:t> 20</a:t>
            </a:r>
            <a:endParaRPr lang="id-ID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24128" y="4335487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60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258244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44" y="44624"/>
            <a:ext cx="7520940" cy="548640"/>
          </a:xfrm>
        </p:spPr>
        <p:txBody>
          <a:bodyPr/>
          <a:lstStyle/>
          <a:p>
            <a:r>
              <a:rPr lang="id-ID" dirty="0" smtClean="0"/>
              <a:t>Latihan 2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3717032"/>
          <a:ext cx="8496944" cy="2156458"/>
        </p:xfrm>
        <a:graphic>
          <a:graphicData uri="http://schemas.openxmlformats.org/drawingml/2006/table">
            <a:tbl>
              <a:tblPr/>
              <a:tblGrid>
                <a:gridCol w="2349163"/>
                <a:gridCol w="2041591"/>
                <a:gridCol w="2048856"/>
                <a:gridCol w="2057334"/>
              </a:tblGrid>
              <a:tr h="75437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 smtClean="0">
                          <a:latin typeface="Calibri"/>
                          <a:ea typeface="Times New Roman"/>
                          <a:cs typeface="Calibri"/>
                        </a:rPr>
                        <a:t>        Bandara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 smtClean="0">
                          <a:latin typeface="Calibri"/>
                          <a:ea typeface="Times New Roman"/>
                          <a:cs typeface="Calibri"/>
                        </a:rPr>
                        <a:t>Agen  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Jakarta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Bandung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Cirebon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14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I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14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II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14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III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5145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>
                          <a:latin typeface="Calibri"/>
                          <a:ea typeface="Times New Roman"/>
                          <a:cs typeface="Calibri"/>
                        </a:rPr>
                        <a:t>IV</a:t>
                      </a:r>
                      <a:endParaRPr lang="id-ID" sz="2000" b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000" b="0" dirty="0"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id-ID" sz="20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548680"/>
            <a:ext cx="864096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d-ID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Direktur PN GIA menerangkan bahwa untuk melayani penerbangan di Jawa Barat harus dibuka 3 bandara yaitu di Jakarta, Bandung, Cirebon. Kebutuhan akan bahan bakar ini dipasok oleh empat agen Pertamina, yaitu Pertamina I, II, III dan IV yang masing-masing dapat menyediakan sebanyak 440.000 galon, 330.000 galon, 220.000 galon, 110.000 galon.   Masing-masing lapangan terbang membutuhkan bahan bakar sebanyak: Jakarta 210.000 galon, Bandung 440.000 galon, Cirebon 550.000 galon. Harga bahan bakar per galon yang dijual oleh agen I, II,  III, dan IV adalah sebagai berikut: </a:t>
            </a:r>
            <a:endParaRPr kumimoji="0" lang="id-ID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5949280"/>
            <a:ext cx="8280920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id-ID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Buat model matematikanya dan gunakan metode NWC, Least cost dan Vogel untuk menentukan solusi awal, hitung z nya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520940" cy="548640"/>
          </a:xfrm>
        </p:spPr>
        <p:txBody>
          <a:bodyPr/>
          <a:lstStyle/>
          <a:p>
            <a:r>
              <a:rPr lang="id-ID" dirty="0" smtClean="0"/>
              <a:t>Latihan 3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4077072"/>
          <a:ext cx="8424936" cy="1219200"/>
        </p:xfrm>
        <a:graphic>
          <a:graphicData uri="http://schemas.openxmlformats.org/drawingml/2006/table">
            <a:tbl>
              <a:tblPr/>
              <a:tblGrid>
                <a:gridCol w="2105778"/>
                <a:gridCol w="2105778"/>
                <a:gridCol w="2106690"/>
                <a:gridCol w="2106690"/>
              </a:tblGrid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endParaRPr lang="id-ID" sz="2000" dirty="0">
                        <a:latin typeface="Calibri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Jakarta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Palembang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Surabaya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Calibri"/>
                          <a:ea typeface="MS Mincho"/>
                        </a:rPr>
                        <a:t>Yogyakarta</a:t>
                      </a:r>
                      <a:endParaRPr lang="id-ID" sz="20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40.000,00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70.000,00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35.000,00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Medan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45.000,00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30.000,00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75.000,00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Bali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50.000,00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>
                          <a:latin typeface="Calibri"/>
                          <a:ea typeface="MS Mincho"/>
                        </a:rPr>
                        <a:t>Rp. 80.000,00</a:t>
                      </a:r>
                      <a:endParaRPr lang="id-ID" sz="200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id-ID" sz="2000" dirty="0">
                          <a:latin typeface="Calibri"/>
                          <a:ea typeface="MS Mincho"/>
                        </a:rPr>
                        <a:t>Rp. 25.000,00</a:t>
                      </a:r>
                      <a:endParaRPr lang="id-ID" sz="20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836712"/>
            <a:ext cx="82089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d-ID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>Sebuah perusahaan gula mempunyai tiga gudang di Yogyakarta, Medan dan Bali masing-masing memproduksi 300 ton, 450 ton dan 500 ton gula. Dari gudang ini akan didistribusikan gula ke kota Jakarta, Palembang, dan Surabaya yang mempunyai kebutuhan gula masing-masing 400 ton, 250 ton dan 350 ton. Berikut ini adalah ongkos angkut tiap ton gula dari tiap kota:</a:t>
            </a:r>
            <a:endParaRPr kumimoji="0" lang="id-ID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MS Mincho" pitchFamily="49" charset="-128"/>
                <a:cs typeface="Calibri" pitchFamily="34" charset="0"/>
              </a:rPr>
              <a:t>Tentukan bagaimana perusahaan harus mendistribusikan gula serta biaya optimal yang harus dikeluarkan oleh perusahaan </a:t>
            </a:r>
            <a:endParaRPr kumimoji="0" lang="id-ID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5517232"/>
            <a:ext cx="8280920" cy="76944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hangingPunct="0"/>
            <a:r>
              <a:rPr lang="id-ID" sz="22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Buat model matematikanya dan gunakan metode NWC, Least cost dan Vogel untuk menentukan solusi awal, hitung z nya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59693"/>
            <a:ext cx="8229600" cy="981075"/>
          </a:xfrm>
        </p:spPr>
        <p:txBody>
          <a:bodyPr/>
          <a:lstStyle/>
          <a:p>
            <a:r>
              <a:rPr lang="id-ID" sz="4000" dirty="0" smtClean="0">
                <a:solidFill>
                  <a:schemeClr val="tx1"/>
                </a:solidFill>
              </a:rPr>
              <a:t>kaRAKTERISTIK Model transportasi</a:t>
            </a:r>
            <a:endParaRPr lang="id-ID" sz="4000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8064896" cy="489654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Sumber → Barang  yang ditawarkan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Tujuan → Permintaan terhadap barang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Biaya transportasi /unit barang dari sumber → tujuan.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Satu tujuan menerima barang dari satu atau lebih sumber.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/>
              <a:t>Biaya transportasi dari suatu rute proporsional dengan banyak barang yang dikirim.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Keseimbangan permintaan dan penawaran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17303"/>
            <a:ext cx="8136904" cy="357984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id-ID" sz="2800" b="0" dirty="0" smtClean="0"/>
              <a:t>Jumlah permintaan = Jumlah penawaran</a:t>
            </a:r>
          </a:p>
          <a:p>
            <a:pPr marL="457200" indent="-457200">
              <a:buAutoNum type="arabicPeriod"/>
            </a:pPr>
            <a:r>
              <a:rPr lang="id-ID" sz="2800" b="0" dirty="0" smtClean="0"/>
              <a:t>Jumlah permintaan &gt; Jumlah penawaran ( ada permintaan yang dipenuhi sebagian atau tidak sama sekali).</a:t>
            </a:r>
          </a:p>
          <a:p>
            <a:pPr marL="457200" indent="-457200">
              <a:buAutoNum type="arabicPeriod"/>
            </a:pPr>
            <a:r>
              <a:rPr lang="id-ID" sz="2800" b="0" dirty="0" smtClean="0"/>
              <a:t>Jumlah permintaan &lt; Jumlah penawaran ( ada sumber yang mengirimkan sebagian barang produksi atau tidak mengirimkan sama sekali.</a:t>
            </a:r>
            <a:endParaRPr lang="id-ID" sz="2800" b="0" dirty="0"/>
          </a:p>
        </p:txBody>
      </p:sp>
    </p:spTree>
    <p:extLst>
      <p:ext uri="{BB962C8B-B14F-4D97-AF65-F5344CB8AC3E}">
        <p14:creationId xmlns:p14="http://schemas.microsoft.com/office/powerpoint/2010/main" xmlns="" val="87650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Notasi dalam model transportasi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997512" cy="3579849"/>
          </a:xfrm>
        </p:spPr>
        <p:txBody>
          <a:bodyPr>
            <a:normAutofit/>
          </a:bodyPr>
          <a:lstStyle/>
          <a:p>
            <a:r>
              <a:rPr lang="id-ID" sz="2800" b="0" dirty="0"/>
              <a:t>x</a:t>
            </a:r>
            <a:r>
              <a:rPr lang="id-ID" sz="1400" b="0" dirty="0" smtClean="0"/>
              <a:t>ij</a:t>
            </a:r>
            <a:r>
              <a:rPr lang="id-ID" sz="2800" b="0" dirty="0" smtClean="0"/>
              <a:t> = satuan barang yang diangkut dari sumber </a:t>
            </a:r>
            <a:r>
              <a:rPr lang="id-ID" sz="2800" b="0" i="1" dirty="0" smtClean="0"/>
              <a:t>i</a:t>
            </a:r>
            <a:r>
              <a:rPr lang="id-ID" sz="2800" b="0" dirty="0" smtClean="0"/>
              <a:t> ke tujuan </a:t>
            </a:r>
            <a:r>
              <a:rPr lang="id-ID" sz="2800" b="0" i="1" dirty="0" smtClean="0"/>
              <a:t>j</a:t>
            </a:r>
          </a:p>
          <a:p>
            <a:r>
              <a:rPr lang="id-ID" sz="2800" b="0" dirty="0"/>
              <a:t>b</a:t>
            </a:r>
            <a:r>
              <a:rPr lang="id-ID" sz="1400" b="0" dirty="0" smtClean="0"/>
              <a:t>ij </a:t>
            </a:r>
            <a:r>
              <a:rPr lang="id-ID" sz="2800" b="0" dirty="0" smtClean="0"/>
              <a:t>= biaya angkut persatuan barang dari sumber </a:t>
            </a:r>
            <a:r>
              <a:rPr lang="id-ID" sz="2800" b="0" i="1" dirty="0" smtClean="0"/>
              <a:t>i</a:t>
            </a:r>
            <a:r>
              <a:rPr lang="id-ID" sz="2800" b="0" dirty="0" smtClean="0"/>
              <a:t> ke tujuan </a:t>
            </a:r>
            <a:r>
              <a:rPr lang="id-ID" sz="2800" b="0" i="1" dirty="0" smtClean="0"/>
              <a:t>j</a:t>
            </a:r>
            <a:r>
              <a:rPr lang="id-ID" sz="2800" b="0" dirty="0" smtClean="0"/>
              <a:t> </a:t>
            </a:r>
          </a:p>
          <a:p>
            <a:endParaRPr lang="id-ID" sz="2800" b="0" dirty="0"/>
          </a:p>
        </p:txBody>
      </p:sp>
    </p:spTree>
    <p:extLst>
      <p:ext uri="{BB962C8B-B14F-4D97-AF65-F5344CB8AC3E}">
        <p14:creationId xmlns:p14="http://schemas.microsoft.com/office/powerpoint/2010/main" xmlns="" val="204553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503783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Contoh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620688"/>
            <a:ext cx="8496944" cy="6840760"/>
          </a:xfrm>
        </p:spPr>
        <p:txBody>
          <a:bodyPr>
            <a:normAutofit/>
          </a:bodyPr>
          <a:lstStyle/>
          <a:p>
            <a:r>
              <a:rPr lang="id-ID" sz="2400" b="0" dirty="0" smtClean="0"/>
              <a:t>Suatu perusahaan pupuk mempunyai tiga pabrik di tiga tempat berbeda P1, P2, P3 dengan kapasitas masing – masing 120, 80, 80 ton perbulan. Pupuk yang dihasilkan dikirim ke tiga lokasi penjualan yaitu G1, G2, G3 dengan permintaan masing-masing 150, 70, 60.</a:t>
            </a:r>
            <a:r>
              <a:rPr lang="id-ID" sz="2400" b="0" dirty="0"/>
              <a:t> </a:t>
            </a:r>
            <a:r>
              <a:rPr lang="id-ID" sz="2400" b="0" dirty="0" smtClean="0"/>
              <a:t>Ongkos angkutan per ton pupuk  (dalam ribuan) dari masing-masing pabrik ke lokasi penjualan sbb.:</a:t>
            </a:r>
          </a:p>
          <a:p>
            <a:endParaRPr lang="id-ID" sz="2400" b="0" dirty="0"/>
          </a:p>
          <a:p>
            <a:endParaRPr lang="id-ID" sz="2400" b="0" dirty="0" smtClean="0"/>
          </a:p>
          <a:p>
            <a:endParaRPr lang="id-ID" sz="2400" b="0" dirty="0"/>
          </a:p>
          <a:p>
            <a:endParaRPr lang="id-ID" sz="2400" b="0" dirty="0" smtClean="0"/>
          </a:p>
          <a:p>
            <a:r>
              <a:rPr lang="id-ID" sz="2400" b="0" dirty="0" smtClean="0"/>
              <a:t>Bagaimana cara perusahaan mengalokasikan pengiriman pupuk dari ketiga pabrik ke tiga lokasi penjualan agar biaya pengiriman minimum</a:t>
            </a:r>
            <a:endParaRPr lang="id-ID" sz="2400" b="0" dirty="0"/>
          </a:p>
          <a:p>
            <a:endParaRPr lang="id-ID" sz="2400" b="0" dirty="0" smtClean="0"/>
          </a:p>
          <a:p>
            <a:r>
              <a:rPr lang="id-ID" sz="2400" b="0" dirty="0" smtClean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4373700"/>
              </p:ext>
            </p:extLst>
          </p:nvPr>
        </p:nvGraphicFramePr>
        <p:xfrm>
          <a:off x="1763688" y="3138384"/>
          <a:ext cx="6096000" cy="16587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61488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G3</a:t>
                      </a:r>
                      <a:endParaRPr lang="id-ID" dirty="0"/>
                    </a:p>
                  </a:txBody>
                  <a:tcPr/>
                </a:tc>
              </a:tr>
              <a:tr h="316893">
                <a:tc>
                  <a:txBody>
                    <a:bodyPr/>
                    <a:lstStyle/>
                    <a:p>
                      <a:r>
                        <a:rPr lang="id-ID" dirty="0" smtClean="0"/>
                        <a:t>P1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16893">
                <a:tc>
                  <a:txBody>
                    <a:bodyPr/>
                    <a:lstStyle/>
                    <a:p>
                      <a:r>
                        <a:rPr lang="id-ID" dirty="0" smtClean="0"/>
                        <a:t>P2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16893">
                <a:tc>
                  <a:txBody>
                    <a:bodyPr/>
                    <a:lstStyle/>
                    <a:p>
                      <a:r>
                        <a:rPr lang="id-ID" dirty="0" smtClean="0"/>
                        <a:t>P3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Representasi dalam bentuk jaringan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1412776"/>
            <a:ext cx="5040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P1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2627784" y="2348880"/>
            <a:ext cx="5040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P2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2627784" y="3356992"/>
            <a:ext cx="50405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P3</a:t>
            </a:r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1412776"/>
            <a:ext cx="57606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id-ID" dirty="0" smtClean="0"/>
              <a:t>G1</a:t>
            </a:r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>
            <a:off x="5889079" y="2348880"/>
            <a:ext cx="57606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id-ID" dirty="0" smtClean="0"/>
              <a:t>G2</a:t>
            </a:r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5868144" y="3356992"/>
            <a:ext cx="57606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id-ID" dirty="0" smtClean="0"/>
              <a:t>G3</a:t>
            </a:r>
            <a:endParaRPr lang="id-ID" dirty="0"/>
          </a:p>
        </p:txBody>
      </p:sp>
      <p:cxnSp>
        <p:nvCxnSpPr>
          <p:cNvPr id="14" name="Straight Arrow Connector 13"/>
          <p:cNvCxnSpPr>
            <a:stCxn id="6" idx="3"/>
            <a:endCxn id="9" idx="1"/>
          </p:cNvCxnSpPr>
          <p:nvPr/>
        </p:nvCxnSpPr>
        <p:spPr>
          <a:xfrm>
            <a:off x="3131840" y="1597442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10" idx="1"/>
          </p:cNvCxnSpPr>
          <p:nvPr/>
        </p:nvCxnSpPr>
        <p:spPr>
          <a:xfrm>
            <a:off x="3131840" y="1597442"/>
            <a:ext cx="2757239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3"/>
            <a:endCxn id="11" idx="1"/>
          </p:cNvCxnSpPr>
          <p:nvPr/>
        </p:nvCxnSpPr>
        <p:spPr>
          <a:xfrm>
            <a:off x="3131840" y="1597442"/>
            <a:ext cx="2736304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  <a:endCxn id="9" idx="1"/>
          </p:cNvCxnSpPr>
          <p:nvPr/>
        </p:nvCxnSpPr>
        <p:spPr>
          <a:xfrm flipV="1">
            <a:off x="3131840" y="1597442"/>
            <a:ext cx="2736304" cy="93610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</p:cNvCxnSpPr>
          <p:nvPr/>
        </p:nvCxnSpPr>
        <p:spPr>
          <a:xfrm>
            <a:off x="3131840" y="2533546"/>
            <a:ext cx="2736304" cy="3135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3"/>
            <a:endCxn id="11" idx="1"/>
          </p:cNvCxnSpPr>
          <p:nvPr/>
        </p:nvCxnSpPr>
        <p:spPr>
          <a:xfrm>
            <a:off x="3131840" y="2533546"/>
            <a:ext cx="2736304" cy="100811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1" idx="1"/>
          </p:cNvCxnSpPr>
          <p:nvPr/>
        </p:nvCxnSpPr>
        <p:spPr>
          <a:xfrm>
            <a:off x="3131840" y="3541658"/>
            <a:ext cx="273630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3"/>
            <a:endCxn id="10" idx="1"/>
          </p:cNvCxnSpPr>
          <p:nvPr/>
        </p:nvCxnSpPr>
        <p:spPr>
          <a:xfrm flipV="1">
            <a:off x="3131840" y="2533546"/>
            <a:ext cx="2757239" cy="10081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3"/>
            <a:endCxn id="9" idx="1"/>
          </p:cNvCxnSpPr>
          <p:nvPr/>
        </p:nvCxnSpPr>
        <p:spPr>
          <a:xfrm flipV="1">
            <a:off x="3131840" y="1597442"/>
            <a:ext cx="2736304" cy="19442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23728" y="14127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120</a:t>
            </a:r>
            <a:endParaRPr lang="id-ID" dirty="0"/>
          </a:p>
        </p:txBody>
      </p:sp>
      <p:sp>
        <p:nvSpPr>
          <p:cNvPr id="32" name="TextBox 31"/>
          <p:cNvSpPr txBox="1"/>
          <p:nvPr/>
        </p:nvSpPr>
        <p:spPr>
          <a:xfrm>
            <a:off x="2267744" y="23395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80</a:t>
            </a:r>
            <a:endParaRPr lang="id-ID" dirty="0"/>
          </a:p>
        </p:txBody>
      </p:sp>
      <p:sp>
        <p:nvSpPr>
          <p:cNvPr id="33" name="TextBox 32"/>
          <p:cNvSpPr txBox="1"/>
          <p:nvPr/>
        </p:nvSpPr>
        <p:spPr>
          <a:xfrm>
            <a:off x="2195736" y="33477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8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4" name="TextBox 33"/>
          <p:cNvSpPr txBox="1"/>
          <p:nvPr/>
        </p:nvSpPr>
        <p:spPr>
          <a:xfrm>
            <a:off x="6444208" y="14127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150</a:t>
            </a:r>
            <a:endParaRPr lang="id-ID" dirty="0"/>
          </a:p>
        </p:txBody>
      </p:sp>
      <p:sp>
        <p:nvSpPr>
          <p:cNvPr id="35" name="TextBox 34"/>
          <p:cNvSpPr txBox="1"/>
          <p:nvPr/>
        </p:nvSpPr>
        <p:spPr>
          <a:xfrm>
            <a:off x="6444208" y="23488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7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36" name="TextBox 35"/>
          <p:cNvSpPr txBox="1"/>
          <p:nvPr/>
        </p:nvSpPr>
        <p:spPr>
          <a:xfrm>
            <a:off x="6516216" y="33569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60</a:t>
            </a:r>
            <a:endParaRPr lang="id-ID" dirty="0"/>
          </a:p>
        </p:txBody>
      </p:sp>
      <p:sp>
        <p:nvSpPr>
          <p:cNvPr id="38" name="TextBox 37"/>
          <p:cNvSpPr txBox="1"/>
          <p:nvPr/>
        </p:nvSpPr>
        <p:spPr>
          <a:xfrm>
            <a:off x="3563888" y="12687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923928" y="15567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40" name="TextBox 39"/>
          <p:cNvSpPr txBox="1"/>
          <p:nvPr/>
        </p:nvSpPr>
        <p:spPr>
          <a:xfrm>
            <a:off x="3131840" y="17728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6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03848" y="20608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15</a:t>
            </a:r>
            <a:endParaRPr lang="id-ID" dirty="0"/>
          </a:p>
        </p:txBody>
      </p:sp>
      <p:sp>
        <p:nvSpPr>
          <p:cNvPr id="42" name="TextBox 41"/>
          <p:cNvSpPr txBox="1"/>
          <p:nvPr/>
        </p:nvSpPr>
        <p:spPr>
          <a:xfrm>
            <a:off x="3563888" y="22675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43" name="TextBox 42"/>
          <p:cNvSpPr txBox="1"/>
          <p:nvPr/>
        </p:nvSpPr>
        <p:spPr>
          <a:xfrm>
            <a:off x="3131840" y="26276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12</a:t>
            </a:r>
            <a:endParaRPr lang="id-ID" dirty="0"/>
          </a:p>
        </p:txBody>
      </p:sp>
      <p:sp>
        <p:nvSpPr>
          <p:cNvPr id="44" name="TextBox 43"/>
          <p:cNvSpPr txBox="1"/>
          <p:nvPr/>
        </p:nvSpPr>
        <p:spPr>
          <a:xfrm>
            <a:off x="3419872" y="35730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1</a:t>
            </a:r>
            <a:r>
              <a:rPr lang="id-ID" dirty="0" smtClean="0"/>
              <a:t>0</a:t>
            </a:r>
            <a:endParaRPr lang="id-ID" dirty="0"/>
          </a:p>
        </p:txBody>
      </p:sp>
      <p:sp>
        <p:nvSpPr>
          <p:cNvPr id="45" name="TextBox 44"/>
          <p:cNvSpPr txBox="1"/>
          <p:nvPr/>
        </p:nvSpPr>
        <p:spPr>
          <a:xfrm>
            <a:off x="3707904" y="32129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9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347864" y="29876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39752" y="4149080"/>
            <a:ext cx="129614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Kapasitas Pabrik (Sumber)</a:t>
            </a:r>
            <a:endParaRPr lang="id-ID" dirty="0"/>
          </a:p>
        </p:txBody>
      </p:sp>
      <p:sp>
        <p:nvSpPr>
          <p:cNvPr id="48" name="TextBox 47"/>
          <p:cNvSpPr txBox="1"/>
          <p:nvPr/>
        </p:nvSpPr>
        <p:spPr>
          <a:xfrm>
            <a:off x="5508104" y="4077072"/>
            <a:ext cx="144016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d-ID" dirty="0" smtClean="0"/>
              <a:t>Permintaan</a:t>
            </a:r>
          </a:p>
          <a:p>
            <a:r>
              <a:rPr lang="id-ID" dirty="0" smtClean="0"/>
              <a:t>(Tujuan)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05090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1" grpId="0"/>
      <p:bldP spid="32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Representasi dalam Bentuk model pl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268760"/>
            <a:ext cx="77048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 smtClean="0"/>
              <a:t>Misalkan x</a:t>
            </a:r>
            <a:r>
              <a:rPr lang="id-ID" sz="1200" dirty="0" smtClean="0"/>
              <a:t>ij</a:t>
            </a:r>
            <a:r>
              <a:rPr lang="id-ID" sz="2000" dirty="0" smtClean="0"/>
              <a:t> adalah jumlah pupuk yang dikirim dari pabrik </a:t>
            </a:r>
            <a:r>
              <a:rPr lang="id-ID" sz="2000" i="1" dirty="0" smtClean="0"/>
              <a:t>i</a:t>
            </a:r>
            <a:r>
              <a:rPr lang="id-ID" sz="2000" dirty="0" smtClean="0"/>
              <a:t> ke lokasi penjualan </a:t>
            </a:r>
            <a:r>
              <a:rPr lang="id-ID" sz="2000" i="1" dirty="0" smtClean="0"/>
              <a:t>j</a:t>
            </a:r>
            <a:r>
              <a:rPr lang="id-ID" sz="2000" dirty="0" smtClean="0"/>
              <a:t>.</a:t>
            </a:r>
          </a:p>
          <a:p>
            <a:r>
              <a:rPr lang="id-ID" sz="2000" dirty="0" smtClean="0"/>
              <a:t> </a:t>
            </a:r>
          </a:p>
          <a:p>
            <a:r>
              <a:rPr lang="id-ID" sz="2000" dirty="0" smtClean="0"/>
              <a:t>Maksimumkan z = 8x</a:t>
            </a:r>
            <a:r>
              <a:rPr lang="id-ID" sz="1200" dirty="0" smtClean="0"/>
              <a:t>11</a:t>
            </a:r>
            <a:r>
              <a:rPr lang="id-ID" sz="2000" dirty="0" smtClean="0"/>
              <a:t>+5x</a:t>
            </a:r>
            <a:r>
              <a:rPr lang="id-ID" sz="1200" dirty="0" smtClean="0"/>
              <a:t>12</a:t>
            </a:r>
            <a:r>
              <a:rPr lang="id-ID" sz="2000" dirty="0" smtClean="0"/>
              <a:t>+6x</a:t>
            </a:r>
            <a:r>
              <a:rPr lang="id-ID" sz="1200" dirty="0" smtClean="0"/>
              <a:t>13</a:t>
            </a:r>
            <a:r>
              <a:rPr lang="id-ID" sz="2000" dirty="0" smtClean="0"/>
              <a:t>+15x</a:t>
            </a:r>
            <a:r>
              <a:rPr lang="id-ID" sz="1200" dirty="0" smtClean="0"/>
              <a:t>21</a:t>
            </a:r>
            <a:r>
              <a:rPr lang="id-ID" sz="2000" dirty="0" smtClean="0"/>
              <a:t>+...+9x</a:t>
            </a:r>
            <a:r>
              <a:rPr lang="id-ID" sz="1200" dirty="0" smtClean="0"/>
              <a:t>32</a:t>
            </a:r>
            <a:r>
              <a:rPr lang="id-ID" sz="2000" dirty="0" smtClean="0"/>
              <a:t>+10x</a:t>
            </a:r>
            <a:r>
              <a:rPr lang="id-ID" sz="1200" dirty="0" smtClean="0"/>
              <a:t>33</a:t>
            </a:r>
            <a:endParaRPr lang="id-ID" sz="2000" dirty="0" smtClean="0"/>
          </a:p>
          <a:p>
            <a:r>
              <a:rPr lang="id-ID" sz="2000" dirty="0" smtClean="0"/>
              <a:t>Kendala	      x</a:t>
            </a:r>
            <a:r>
              <a:rPr lang="id-ID" sz="1200" dirty="0" smtClean="0"/>
              <a:t>11</a:t>
            </a:r>
            <a:r>
              <a:rPr lang="id-ID" sz="2000" dirty="0" smtClean="0"/>
              <a:t>+ x</a:t>
            </a:r>
            <a:r>
              <a:rPr lang="id-ID" sz="1200" dirty="0" smtClean="0"/>
              <a:t>12</a:t>
            </a:r>
            <a:r>
              <a:rPr lang="id-ID" sz="2000" dirty="0" smtClean="0"/>
              <a:t>+ x</a:t>
            </a:r>
            <a:r>
              <a:rPr lang="id-ID" sz="1200" dirty="0" smtClean="0"/>
              <a:t>13 </a:t>
            </a:r>
            <a:r>
              <a:rPr lang="id-ID" sz="2000" dirty="0"/>
              <a:t>=</a:t>
            </a:r>
            <a:r>
              <a:rPr lang="id-ID" sz="2000" dirty="0" smtClean="0"/>
              <a:t> 120	(Kapasitas Pabrik 1)</a:t>
            </a:r>
          </a:p>
          <a:p>
            <a:r>
              <a:rPr lang="id-ID" sz="2000" dirty="0" smtClean="0"/>
              <a:t>		      x</a:t>
            </a:r>
            <a:r>
              <a:rPr lang="id-ID" sz="1200" dirty="0" smtClean="0"/>
              <a:t>21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22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23 </a:t>
            </a:r>
            <a:r>
              <a:rPr lang="id-ID" sz="2000" dirty="0"/>
              <a:t>=</a:t>
            </a:r>
            <a:r>
              <a:rPr lang="id-ID" sz="2000" dirty="0" smtClean="0"/>
              <a:t> 80	</a:t>
            </a:r>
            <a:r>
              <a:rPr lang="id-ID" sz="2000" dirty="0"/>
              <a:t>(Kapasitas Pabrik </a:t>
            </a:r>
            <a:r>
              <a:rPr lang="id-ID" sz="2000" dirty="0" smtClean="0"/>
              <a:t>2)</a:t>
            </a:r>
          </a:p>
          <a:p>
            <a:r>
              <a:rPr lang="id-ID" sz="2000" dirty="0"/>
              <a:t>	</a:t>
            </a:r>
            <a:r>
              <a:rPr lang="id-ID" sz="2000" dirty="0" smtClean="0"/>
              <a:t>	      x</a:t>
            </a:r>
            <a:r>
              <a:rPr lang="id-ID" sz="1200" dirty="0" smtClean="0"/>
              <a:t>31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32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33 </a:t>
            </a:r>
            <a:r>
              <a:rPr lang="id-ID" sz="2000" dirty="0"/>
              <a:t>=</a:t>
            </a:r>
            <a:r>
              <a:rPr lang="id-ID" sz="2000" dirty="0" smtClean="0"/>
              <a:t> </a:t>
            </a:r>
            <a:r>
              <a:rPr lang="id-ID" sz="2000" dirty="0"/>
              <a:t>8</a:t>
            </a:r>
            <a:r>
              <a:rPr lang="id-ID" sz="2000" dirty="0" smtClean="0"/>
              <a:t>0	</a:t>
            </a:r>
            <a:r>
              <a:rPr lang="id-ID" sz="2000" dirty="0"/>
              <a:t>(Kapasitas Pabrik </a:t>
            </a:r>
            <a:r>
              <a:rPr lang="id-ID" sz="2000" dirty="0" smtClean="0"/>
              <a:t>3)</a:t>
            </a:r>
            <a:endParaRPr lang="id-ID" sz="2000" dirty="0"/>
          </a:p>
          <a:p>
            <a:r>
              <a:rPr lang="id-ID" sz="2000" dirty="0" smtClean="0"/>
              <a:t>		      x</a:t>
            </a:r>
            <a:r>
              <a:rPr lang="id-ID" sz="1200" dirty="0" smtClean="0"/>
              <a:t>11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21</a:t>
            </a:r>
            <a:r>
              <a:rPr lang="id-ID" sz="2000" dirty="0" smtClean="0"/>
              <a:t>+ x</a:t>
            </a:r>
            <a:r>
              <a:rPr lang="id-ID" sz="1200" dirty="0" smtClean="0"/>
              <a:t>31 </a:t>
            </a:r>
            <a:r>
              <a:rPr lang="id-ID" sz="2000" dirty="0" smtClean="0"/>
              <a:t>= 150</a:t>
            </a:r>
            <a:r>
              <a:rPr lang="id-ID" sz="2000" dirty="0"/>
              <a:t>	</a:t>
            </a:r>
            <a:r>
              <a:rPr lang="id-ID" sz="2000" dirty="0" smtClean="0"/>
              <a:t>(Lokasi Penjualan </a:t>
            </a:r>
            <a:r>
              <a:rPr lang="id-ID" sz="2000" dirty="0"/>
              <a:t>1)</a:t>
            </a:r>
          </a:p>
          <a:p>
            <a:r>
              <a:rPr lang="id-ID" sz="2000" dirty="0"/>
              <a:t>		      </a:t>
            </a:r>
            <a:r>
              <a:rPr lang="id-ID" sz="2000" dirty="0" smtClean="0"/>
              <a:t>x</a:t>
            </a:r>
            <a:r>
              <a:rPr lang="id-ID" sz="1200" dirty="0" smtClean="0"/>
              <a:t>12</a:t>
            </a:r>
            <a:r>
              <a:rPr lang="id-ID" sz="2000" dirty="0" smtClean="0"/>
              <a:t>+ </a:t>
            </a:r>
            <a:r>
              <a:rPr lang="id-ID" sz="2000" dirty="0"/>
              <a:t>x</a:t>
            </a:r>
            <a:r>
              <a:rPr lang="id-ID" sz="1200" dirty="0"/>
              <a:t>22</a:t>
            </a:r>
            <a:r>
              <a:rPr lang="id-ID" sz="2000" dirty="0"/>
              <a:t>+ </a:t>
            </a:r>
            <a:r>
              <a:rPr lang="id-ID" sz="2000" dirty="0" smtClean="0"/>
              <a:t>x</a:t>
            </a:r>
            <a:r>
              <a:rPr lang="id-ID" sz="1200" dirty="0" smtClean="0"/>
              <a:t>32 </a:t>
            </a:r>
            <a:r>
              <a:rPr lang="id-ID" sz="2000" dirty="0" smtClean="0"/>
              <a:t>= 70</a:t>
            </a:r>
            <a:r>
              <a:rPr lang="id-ID" sz="2000" dirty="0"/>
              <a:t>	</a:t>
            </a:r>
            <a:r>
              <a:rPr lang="id-ID" sz="2000" dirty="0" smtClean="0"/>
              <a:t>(Lokasi Penjualan 2</a:t>
            </a:r>
            <a:r>
              <a:rPr lang="id-ID" sz="2000" dirty="0"/>
              <a:t>)</a:t>
            </a:r>
          </a:p>
          <a:p>
            <a:r>
              <a:rPr lang="id-ID" sz="2000" dirty="0"/>
              <a:t>		      </a:t>
            </a:r>
            <a:r>
              <a:rPr lang="id-ID" sz="2000" dirty="0" smtClean="0"/>
              <a:t>x</a:t>
            </a:r>
            <a:r>
              <a:rPr lang="id-ID" sz="1200" dirty="0" smtClean="0"/>
              <a:t>1</a:t>
            </a:r>
            <a:r>
              <a:rPr lang="id-ID" sz="1200" dirty="0"/>
              <a:t>3</a:t>
            </a:r>
            <a:r>
              <a:rPr lang="id-ID" sz="2000" dirty="0" smtClean="0"/>
              <a:t>+ x</a:t>
            </a:r>
            <a:r>
              <a:rPr lang="id-ID" sz="1200" dirty="0" smtClean="0"/>
              <a:t>23</a:t>
            </a:r>
            <a:r>
              <a:rPr lang="id-ID" sz="2000" dirty="0" smtClean="0"/>
              <a:t>+ </a:t>
            </a:r>
            <a:r>
              <a:rPr lang="id-ID" sz="2000" dirty="0"/>
              <a:t>x</a:t>
            </a:r>
            <a:r>
              <a:rPr lang="id-ID" sz="1200" dirty="0"/>
              <a:t>33 </a:t>
            </a:r>
            <a:r>
              <a:rPr lang="id-ID" sz="2000" dirty="0" smtClean="0"/>
              <a:t>= 60</a:t>
            </a:r>
            <a:r>
              <a:rPr lang="id-ID" sz="2000" dirty="0"/>
              <a:t>	</a:t>
            </a:r>
            <a:r>
              <a:rPr lang="id-ID" sz="2000" dirty="0" smtClean="0"/>
              <a:t>(Lokasi Penjualan </a:t>
            </a:r>
            <a:r>
              <a:rPr lang="id-ID" sz="2000" dirty="0"/>
              <a:t>3)</a:t>
            </a:r>
          </a:p>
          <a:p>
            <a:r>
              <a:rPr lang="id-ID" sz="2000" dirty="0" smtClean="0"/>
              <a:t>		      x</a:t>
            </a:r>
            <a:r>
              <a:rPr lang="id-ID" sz="1200" dirty="0" smtClean="0"/>
              <a:t>ij </a:t>
            </a:r>
            <a:r>
              <a:rPr lang="id-ID" sz="2000" dirty="0" smtClean="0"/>
              <a:t>≥ 0	i = 1, 2, 3    j = 1, 2, 3</a:t>
            </a:r>
            <a:endParaRPr lang="id-ID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5445224"/>
            <a:ext cx="7128792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Jumlah Permintaan = Jumlah Penawaran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5506</TotalTime>
  <Words>2175</Words>
  <Application>Microsoft Office PowerPoint</Application>
  <PresentationFormat>On-screen Show (4:3)</PresentationFormat>
  <Paragraphs>645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Angles</vt:lpstr>
      <vt:lpstr>MODEL TRANSPORTASI</vt:lpstr>
      <vt:lpstr>PENGANTAR TRANSPORTASI</vt:lpstr>
      <vt:lpstr>Prinsip Dasar Model Transportasi</vt:lpstr>
      <vt:lpstr>kaRAKTERISTIK Model transportasi</vt:lpstr>
      <vt:lpstr>Keseimbangan permintaan dan penawaran</vt:lpstr>
      <vt:lpstr>Notasi dalam model transportasi</vt:lpstr>
      <vt:lpstr>Contoh</vt:lpstr>
      <vt:lpstr>Representasi dalam bentuk jaringan</vt:lpstr>
      <vt:lpstr>Representasi dalam Bentuk model pl</vt:lpstr>
      <vt:lpstr>Representasi dalam bentuk tabel Transportasi (Matriks Transportasi)</vt:lpstr>
      <vt:lpstr>Flowchart algoritma transportasi</vt:lpstr>
      <vt:lpstr>Metode Least Cost</vt:lpstr>
      <vt:lpstr>Metode Least Cost</vt:lpstr>
      <vt:lpstr>Metode Least Cost</vt:lpstr>
      <vt:lpstr>Metode North West Corner Rule(pokiapokaba)</vt:lpstr>
      <vt:lpstr>Metode north west corner</vt:lpstr>
      <vt:lpstr>vogel approximation method (VAM)</vt:lpstr>
      <vt:lpstr>Prosedur VAm</vt:lpstr>
      <vt:lpstr>Metode Vogel  </vt:lpstr>
      <vt:lpstr>Metode vogel</vt:lpstr>
      <vt:lpstr>Latihan 1</vt:lpstr>
      <vt:lpstr>Metode stepping-stone</vt:lpstr>
      <vt:lpstr>hal penting dalam penyusunan jalur stepping stone</vt:lpstr>
      <vt:lpstr>Metode stepping stone</vt:lpstr>
      <vt:lpstr>Metode stepping stone</vt:lpstr>
      <vt:lpstr>Metode stepping stone</vt:lpstr>
      <vt:lpstr>Metode stepping stone</vt:lpstr>
      <vt:lpstr>Iterasi Awal</vt:lpstr>
      <vt:lpstr>Metode stepping stone</vt:lpstr>
      <vt:lpstr>latihan</vt:lpstr>
      <vt:lpstr>Metode Multiplier </vt:lpstr>
      <vt:lpstr>Langkah-langkah metode multiplier</vt:lpstr>
      <vt:lpstr>Contoh solusi awal yang diperoleh dari  NWCR</vt:lpstr>
      <vt:lpstr>Slide 34</vt:lpstr>
      <vt:lpstr>Iterasi 1</vt:lpstr>
      <vt:lpstr>Latihan 2</vt:lpstr>
      <vt:lpstr>Latihan 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693</cp:revision>
  <dcterms:created xsi:type="dcterms:W3CDTF">2010-05-23T14:28:12Z</dcterms:created>
  <dcterms:modified xsi:type="dcterms:W3CDTF">2013-10-12T04:21:30Z</dcterms:modified>
</cp:coreProperties>
</file>