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1" r:id="rId4"/>
    <p:sldId id="262" r:id="rId5"/>
    <p:sldId id="263" r:id="rId6"/>
    <p:sldId id="258" r:id="rId7"/>
    <p:sldId id="260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3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41" autoAdjust="0"/>
  </p:normalViewPr>
  <p:slideViewPr>
    <p:cSldViewPr>
      <p:cViewPr varScale="1">
        <p:scale>
          <a:sx n="45" d="100"/>
          <a:sy n="45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2820-C1C4-4F7A-B64F-725C02E550DA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93310EF-E1D8-4BFA-85D3-D93DBC9193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2820-C1C4-4F7A-B64F-725C02E550DA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10EF-E1D8-4BFA-85D3-D93DBC919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2820-C1C4-4F7A-B64F-725C02E550DA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10EF-E1D8-4BFA-85D3-D93DBC919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2820-C1C4-4F7A-B64F-725C02E550DA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10EF-E1D8-4BFA-85D3-D93DBC9193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2820-C1C4-4F7A-B64F-725C02E550DA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93310EF-E1D8-4BFA-85D3-D93DBC919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2820-C1C4-4F7A-B64F-725C02E550DA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10EF-E1D8-4BFA-85D3-D93DBC9193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2820-C1C4-4F7A-B64F-725C02E550DA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10EF-E1D8-4BFA-85D3-D93DBC9193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2820-C1C4-4F7A-B64F-725C02E550DA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10EF-E1D8-4BFA-85D3-D93DBC919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2820-C1C4-4F7A-B64F-725C02E550DA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10EF-E1D8-4BFA-85D3-D93DBC919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2820-C1C4-4F7A-B64F-725C02E550DA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10EF-E1D8-4BFA-85D3-D93DBC9193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2820-C1C4-4F7A-B64F-725C02E550DA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93310EF-E1D8-4BFA-85D3-D93DBC9193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E62820-C1C4-4F7A-B64F-725C02E550DA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93310EF-E1D8-4BFA-85D3-D93DBC919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Kania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LIMIT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Trigonometri</a:t>
            </a:r>
            <a:endParaRPr lang="en-US" dirty="0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1066800" y="1524000"/>
          <a:ext cx="2189163" cy="3657600"/>
        </p:xfrm>
        <a:graphic>
          <a:graphicData uri="http://schemas.openxmlformats.org/presentationml/2006/ole">
            <p:oleObj spid="_x0000_s36867" name="Equation" r:id="rId3" imgW="1079280" imgH="1803240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4592638" y="1524000"/>
          <a:ext cx="2189162" cy="2730500"/>
        </p:xfrm>
        <a:graphic>
          <a:graphicData uri="http://schemas.openxmlformats.org/presentationml/2006/ole">
            <p:oleObj spid="_x0000_s36868" name="Equation" r:id="rId4" imgW="1079280" imgH="1346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33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1981200"/>
          <a:ext cx="2850028" cy="2651760"/>
        </p:xfrm>
        <a:graphic>
          <a:graphicData uri="http://schemas.openxmlformats.org/presentationml/2006/ole">
            <p:oleObj spid="_x0000_s37890" name="Equation" r:id="rId3" imgW="1460160" imgH="1358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Limit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00200" y="1371600"/>
          <a:ext cx="5244351" cy="914400"/>
        </p:xfrm>
        <a:graphic>
          <a:graphicData uri="http://schemas.openxmlformats.org/presentationml/2006/ole">
            <p:oleObj spid="_x0000_s38914" name="Equation" r:id="rId3" imgW="2476440" imgH="4316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0" y="15240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maka</a:t>
            </a:r>
            <a:endParaRPr 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95600" y="2286000"/>
          <a:ext cx="1801905" cy="914400"/>
        </p:xfrm>
        <a:graphic>
          <a:graphicData uri="http://schemas.openxmlformats.org/presentationml/2006/ole">
            <p:oleObj spid="_x0000_s38915" name="Equation" r:id="rId4" imgW="850680" imgH="431640" progId="Equation.3">
              <p:embed/>
            </p:oleObj>
          </a:graphicData>
        </a:graphic>
      </p:graphicFrame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42" name="Rectangle 30"/>
          <p:cNvSpPr>
            <a:spLocks noChangeArrowheads="1"/>
          </p:cNvSpPr>
          <p:nvPr/>
        </p:nvSpPr>
        <p:spPr bwMode="auto">
          <a:xfrm>
            <a:off x="4591248" y="2231395"/>
            <a:ext cx="41870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5800" y="15240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Jika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3429000"/>
            <a:ext cx="8839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US" sz="2600" dirty="0" smtClean="0"/>
              <a:t>-∞, L &gt; 0 </a:t>
            </a: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g(x) </a:t>
            </a:r>
            <a:r>
              <a:rPr lang="en-US" sz="2600" dirty="0" err="1" smtClean="0"/>
              <a:t>menuju</a:t>
            </a:r>
            <a:r>
              <a:rPr lang="en-US" sz="2600" dirty="0" smtClean="0"/>
              <a:t> 0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bawah</a:t>
            </a:r>
            <a:r>
              <a:rPr lang="en-US" sz="2600" dirty="0" smtClean="0"/>
              <a:t> (</a:t>
            </a:r>
            <a:r>
              <a:rPr lang="en-US" sz="2600" dirty="0" err="1" smtClean="0"/>
              <a:t>arah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</a:t>
            </a:r>
            <a:r>
              <a:rPr lang="en-US" sz="2600" dirty="0" smtClean="0"/>
              <a:t>g(x) </a:t>
            </a:r>
            <a:r>
              <a:rPr lang="en-US" sz="2600" dirty="0" smtClean="0"/>
              <a:t>yang </a:t>
            </a:r>
            <a:r>
              <a:rPr lang="en-US" sz="2600" dirty="0" err="1" smtClean="0"/>
              <a:t>negatif</a:t>
            </a:r>
            <a:r>
              <a:rPr lang="en-US" sz="2600" dirty="0" smtClean="0"/>
              <a:t>)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600" dirty="0" smtClean="0"/>
              <a:t>∞, L &gt;0 </a:t>
            </a:r>
            <a:r>
              <a:rPr lang="en-US" sz="2600" dirty="0" err="1" smtClean="0"/>
              <a:t>jika</a:t>
            </a:r>
            <a:r>
              <a:rPr lang="en-US" sz="2600" dirty="0" smtClean="0"/>
              <a:t> 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smtClean="0"/>
              <a:t>g(x) </a:t>
            </a:r>
            <a:r>
              <a:rPr lang="en-US" sz="2600" dirty="0" err="1" smtClean="0"/>
              <a:t>menuju</a:t>
            </a:r>
            <a:r>
              <a:rPr lang="en-US" sz="2600" dirty="0" smtClean="0"/>
              <a:t> 0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atas</a:t>
            </a:r>
            <a:r>
              <a:rPr lang="en-US" sz="2600" dirty="0" smtClean="0"/>
              <a:t> (</a:t>
            </a:r>
            <a:r>
              <a:rPr lang="en-US" sz="2600" dirty="0" err="1" smtClean="0"/>
              <a:t>arah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</a:t>
            </a:r>
            <a:r>
              <a:rPr lang="en-US" sz="2600" dirty="0" smtClean="0"/>
              <a:t>g(x) </a:t>
            </a:r>
            <a:r>
              <a:rPr lang="en-US" sz="2600" dirty="0" smtClean="0"/>
              <a:t>yang </a:t>
            </a:r>
            <a:r>
              <a:rPr lang="en-US" sz="2600" dirty="0" err="1" smtClean="0"/>
              <a:t>positif</a:t>
            </a:r>
            <a:r>
              <a:rPr lang="en-US" sz="2600" dirty="0" smtClean="0"/>
              <a:t>)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600" dirty="0" smtClean="0"/>
              <a:t>∞, L &lt; 0jika 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smtClean="0"/>
              <a:t>g(x) </a:t>
            </a:r>
            <a:r>
              <a:rPr lang="en-US" sz="2600" dirty="0" err="1" smtClean="0"/>
              <a:t>menuju</a:t>
            </a:r>
            <a:r>
              <a:rPr lang="en-US" sz="2600" dirty="0" smtClean="0"/>
              <a:t> 0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bawah</a:t>
            </a:r>
            <a:r>
              <a:rPr lang="en-US" sz="2600" dirty="0" smtClean="0"/>
              <a:t> (</a:t>
            </a:r>
            <a:r>
              <a:rPr lang="en-US" sz="2600" dirty="0" err="1" smtClean="0"/>
              <a:t>arah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</a:t>
            </a:r>
            <a:r>
              <a:rPr lang="en-US" sz="2600" dirty="0" smtClean="0"/>
              <a:t>g(x) </a:t>
            </a:r>
            <a:r>
              <a:rPr lang="en-US" sz="2600" dirty="0" smtClean="0"/>
              <a:t>yang </a:t>
            </a:r>
            <a:r>
              <a:rPr lang="en-US" sz="2600" dirty="0" err="1" smtClean="0"/>
              <a:t>negatif</a:t>
            </a:r>
            <a:r>
              <a:rPr lang="en-US" sz="2600" dirty="0" smtClean="0"/>
              <a:t>)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600" dirty="0" smtClean="0"/>
              <a:t>-∞</a:t>
            </a:r>
            <a:r>
              <a:rPr lang="en-US" sz="2600" dirty="0" smtClean="0"/>
              <a:t>, L &lt; 0jika 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smtClean="0"/>
              <a:t>g(x) </a:t>
            </a:r>
            <a:r>
              <a:rPr lang="en-US" sz="2600" dirty="0" err="1" smtClean="0"/>
              <a:t>menuju</a:t>
            </a:r>
            <a:r>
              <a:rPr lang="en-US" sz="2600" dirty="0" smtClean="0"/>
              <a:t> 0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atas</a:t>
            </a:r>
            <a:r>
              <a:rPr lang="en-US" sz="2600" dirty="0" smtClean="0"/>
              <a:t> (</a:t>
            </a:r>
            <a:r>
              <a:rPr lang="en-US" sz="2600" dirty="0" err="1" smtClean="0"/>
              <a:t>arah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</a:t>
            </a:r>
            <a:r>
              <a:rPr lang="en-US" sz="2600" dirty="0" smtClean="0"/>
              <a:t>g(x) </a:t>
            </a:r>
            <a:r>
              <a:rPr lang="en-US" sz="2600" dirty="0" smtClean="0"/>
              <a:t>yang </a:t>
            </a:r>
            <a:r>
              <a:rPr lang="en-US" sz="2600" dirty="0" err="1" smtClean="0"/>
              <a:t>positif</a:t>
            </a:r>
            <a:r>
              <a:rPr lang="en-US" sz="2600" dirty="0" smtClean="0"/>
              <a:t>)</a:t>
            </a:r>
          </a:p>
          <a:p>
            <a:pPr algn="just"/>
            <a:endParaRPr lang="en-US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2057399"/>
          <a:ext cx="3048000" cy="3623737"/>
        </p:xfrm>
        <a:graphic>
          <a:graphicData uri="http://schemas.openxmlformats.org/presentationml/2006/ole">
            <p:oleObj spid="_x0000_s43010" name="Equation" r:id="rId3" imgW="1143000" imgH="1358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33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90800" y="2057400"/>
          <a:ext cx="1882589" cy="914400"/>
        </p:xfrm>
        <a:graphic>
          <a:graphicData uri="http://schemas.openxmlformats.org/presentationml/2006/ole">
            <p:oleObj spid="_x0000_s39938" name="Equation" r:id="rId3" imgW="888840" imgH="43164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2895600"/>
            <a:ext cx="77724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fungsi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polinom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5052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limit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pangkat</a:t>
            </a:r>
            <a:r>
              <a:rPr lang="en-US" sz="2400" dirty="0" smtClean="0"/>
              <a:t> </a:t>
            </a:r>
            <a:r>
              <a:rPr lang="en-US" sz="2400" dirty="0" err="1" smtClean="0"/>
              <a:t>tertinggi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smtClean="0"/>
              <a:t>f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smtClean="0"/>
              <a:t>g:</a:t>
            </a:r>
            <a:endParaRPr lang="en-US" sz="2400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pangkat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pembilang</a:t>
            </a:r>
            <a:r>
              <a:rPr lang="en-US" sz="2400" dirty="0" smtClean="0"/>
              <a:t> (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smtClean="0"/>
              <a:t>f)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</a:t>
            </a:r>
            <a:r>
              <a:rPr lang="en-US" sz="2400" dirty="0" smtClean="0"/>
              <a:t> </a:t>
            </a:r>
            <a:r>
              <a:rPr lang="en-US" sz="2400" dirty="0" err="1" smtClean="0"/>
              <a:t>pangkat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penyebut</a:t>
            </a:r>
            <a:r>
              <a:rPr lang="en-US" sz="2400" dirty="0" smtClean="0"/>
              <a:t> (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smtClean="0"/>
              <a:t>g)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nilainya</a:t>
            </a:r>
            <a:r>
              <a:rPr lang="en-US" sz="2400" dirty="0" smtClean="0"/>
              <a:t> </a:t>
            </a:r>
            <a:r>
              <a:rPr lang="en-US" sz="2400" dirty="0" smtClean="0"/>
              <a:t>∞.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pangkat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pembilang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fungsi</a:t>
            </a:r>
            <a:r>
              <a:rPr lang="en-US" sz="2400" dirty="0" smtClean="0"/>
              <a:t> f)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</a:t>
            </a:r>
            <a:r>
              <a:rPr lang="en-US" sz="2400" dirty="0" smtClean="0"/>
              <a:t> </a:t>
            </a:r>
            <a:r>
              <a:rPr lang="en-US" sz="2400" dirty="0" err="1" smtClean="0"/>
              <a:t>pangkat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penyebut</a:t>
            </a:r>
            <a:r>
              <a:rPr lang="en-US" sz="2400" dirty="0" smtClean="0"/>
              <a:t> (</a:t>
            </a:r>
            <a:r>
              <a:rPr lang="en-US" sz="2400" dirty="0" err="1" smtClean="0"/>
              <a:t>fungsi</a:t>
            </a:r>
            <a:r>
              <a:rPr lang="en-US" sz="2400" dirty="0" smtClean="0"/>
              <a:t> g)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nilainya</a:t>
            </a:r>
            <a:r>
              <a:rPr lang="en-US" sz="2400" dirty="0" smtClean="0"/>
              <a:t> </a:t>
            </a:r>
            <a:r>
              <a:rPr lang="en-US" sz="2400" dirty="0" smtClean="0"/>
              <a:t>0.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pangkat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pembilang</a:t>
            </a:r>
            <a:r>
              <a:rPr lang="en-US" sz="2400" dirty="0" smtClean="0"/>
              <a:t> (</a:t>
            </a:r>
            <a:r>
              <a:rPr lang="en-US" sz="2400" dirty="0" err="1" smtClean="0"/>
              <a:t>fungsi</a:t>
            </a:r>
            <a:r>
              <a:rPr lang="en-US" sz="2400" dirty="0" smtClean="0"/>
              <a:t> f)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pangkat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penyebut</a:t>
            </a:r>
            <a:r>
              <a:rPr lang="en-US" sz="2400" dirty="0" smtClean="0"/>
              <a:t> (</a:t>
            </a:r>
            <a:r>
              <a:rPr lang="en-US" sz="2400" dirty="0" err="1" smtClean="0"/>
              <a:t>fungsi</a:t>
            </a:r>
            <a:r>
              <a:rPr lang="en-US" sz="2400" dirty="0" smtClean="0"/>
              <a:t> g)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nilainya</a:t>
            </a:r>
            <a:r>
              <a:rPr lang="en-US" sz="2400" dirty="0" smtClean="0"/>
              <a:t> </a:t>
            </a:r>
            <a:r>
              <a:rPr lang="en-US" sz="2400" dirty="0" err="1" smtClean="0"/>
              <a:t>begantung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suku</a:t>
            </a:r>
            <a:r>
              <a:rPr lang="en-US" sz="2400" dirty="0" smtClean="0"/>
              <a:t> </a:t>
            </a:r>
            <a:r>
              <a:rPr lang="en-US" sz="2400" dirty="0" err="1" smtClean="0"/>
              <a:t>pangkat</a:t>
            </a:r>
            <a:r>
              <a:rPr lang="en-US" sz="2400" dirty="0" smtClean="0"/>
              <a:t> </a:t>
            </a:r>
            <a:r>
              <a:rPr lang="en-US" sz="2400" dirty="0" err="1" smtClean="0"/>
              <a:t>tertinggi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609600"/>
          </a:xfrm>
        </p:spPr>
        <p:txBody>
          <a:bodyPr/>
          <a:lstStyle/>
          <a:p>
            <a:pPr algn="just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1981199"/>
          <a:ext cx="3962400" cy="4715583"/>
        </p:xfrm>
        <a:graphic>
          <a:graphicData uri="http://schemas.openxmlformats.org/presentationml/2006/ole">
            <p:oleObj spid="_x0000_s44034" name="Equation" r:id="rId3" imgW="1536480" imgH="1828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Kekontinuan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f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kontinu</a:t>
            </a:r>
            <a:r>
              <a:rPr lang="en-US" dirty="0" smtClean="0"/>
              <a:t> </a:t>
            </a:r>
            <a:r>
              <a:rPr lang="en-US" dirty="0" err="1" smtClean="0"/>
              <a:t>dititik</a:t>
            </a:r>
            <a:r>
              <a:rPr lang="en-US" dirty="0" smtClean="0"/>
              <a:t> x =c, </a:t>
            </a:r>
            <a:r>
              <a:rPr lang="en-US" dirty="0" err="1" smtClean="0"/>
              <a:t>jika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1996440"/>
          <a:ext cx="2443943" cy="2194560"/>
        </p:xfrm>
        <a:graphic>
          <a:graphicData uri="http://schemas.openxmlformats.org/presentationml/2006/ole">
            <p:oleObj spid="_x0000_s40962" name="Equation" r:id="rId3" imgW="1244520" imgH="11174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4267200"/>
            <a:ext cx="7620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salah</a:t>
            </a:r>
            <a:r>
              <a:rPr lang="en-US" sz="2600" dirty="0" smtClean="0"/>
              <a:t> </a:t>
            </a:r>
            <a:r>
              <a:rPr lang="en-US" sz="2600" dirty="0" err="1" smtClean="0"/>
              <a:t>satu</a:t>
            </a:r>
            <a:r>
              <a:rPr lang="en-US" sz="2600" dirty="0" smtClean="0"/>
              <a:t> </a:t>
            </a:r>
            <a:r>
              <a:rPr lang="en-US" sz="2600" dirty="0" err="1" smtClean="0"/>
              <a:t>syarat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dipenuhi</a:t>
            </a:r>
            <a:r>
              <a:rPr lang="en-US" sz="2600" dirty="0" smtClean="0"/>
              <a:t>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fungsi</a:t>
            </a:r>
            <a:r>
              <a:rPr lang="en-US" sz="2600" dirty="0" smtClean="0"/>
              <a:t> 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dikatakan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kontinu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smtClean="0"/>
              <a:t>x = c.</a:t>
            </a:r>
            <a:endParaRPr lang="en-US" sz="2600" dirty="0" smtClean="0"/>
          </a:p>
          <a:p>
            <a:endParaRPr lang="en-US" sz="2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1430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kontinu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2;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kontinu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sebabnya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2362200"/>
          <a:ext cx="3106907" cy="2560320"/>
        </p:xfrm>
        <a:graphic>
          <a:graphicData uri="http://schemas.openxmlformats.org/presentationml/2006/ole">
            <p:oleObj spid="_x0000_s41986" name="Equation" r:id="rId3" imgW="1371600" imgH="1130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6096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800" b="1" dirty="0" err="1" smtClean="0"/>
              <a:t>Secara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intuisi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definisi</a:t>
            </a:r>
            <a:r>
              <a:rPr lang="en-US" sz="2800" b="1" dirty="0" smtClean="0"/>
              <a:t> limit:</a:t>
            </a:r>
          </a:p>
          <a:p>
            <a:pPr algn="just">
              <a:buNone/>
            </a:pP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88341" y="1981200"/>
          <a:ext cx="2017059" cy="914400"/>
        </p:xfrm>
        <a:graphic>
          <a:graphicData uri="http://schemas.openxmlformats.org/presentationml/2006/ole">
            <p:oleObj spid="_x0000_s15365" name="Equation" r:id="rId3" imgW="952200" imgH="4316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29718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limit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f </a:t>
            </a:r>
            <a:r>
              <a:rPr lang="en-US" sz="2800" dirty="0" err="1" smtClean="0"/>
              <a:t>di</a:t>
            </a:r>
            <a:r>
              <a:rPr lang="en-US" sz="2800" dirty="0" smtClean="0"/>
              <a:t> c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L,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f(x) </a:t>
            </a:r>
            <a:r>
              <a:rPr lang="en-US" sz="2800" dirty="0" err="1" smtClean="0"/>
              <a:t>dekat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L </a:t>
            </a:r>
            <a:r>
              <a:rPr lang="en-US" sz="2800" dirty="0" err="1" smtClean="0"/>
              <a:t>jika</a:t>
            </a:r>
            <a:r>
              <a:rPr lang="en-US" sz="2800" dirty="0" smtClean="0"/>
              <a:t> x </a:t>
            </a:r>
            <a:r>
              <a:rPr lang="en-US" sz="2800" dirty="0" err="1" smtClean="0"/>
              <a:t>dekat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c, </a:t>
            </a:r>
            <a:r>
              <a:rPr lang="en-US" sz="2800" dirty="0" err="1" smtClean="0"/>
              <a:t>dan</a:t>
            </a:r>
            <a:r>
              <a:rPr lang="en-US" sz="2800" dirty="0" smtClean="0"/>
              <a:t> x ≠ c.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39624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/>
              <a:t>Secara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intuisi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definisi</a:t>
            </a:r>
            <a:r>
              <a:rPr lang="en-US" sz="2800" b="1" dirty="0" smtClean="0"/>
              <a:t> limit: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066800" y="4648200"/>
          <a:ext cx="6078070" cy="457200"/>
        </p:xfrm>
        <a:graphic>
          <a:graphicData uri="http://schemas.openxmlformats.org/presentationml/2006/ole">
            <p:oleObj spid="_x0000_s15366" name="Equation" r:id="rId4" imgW="28699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</a:t>
            </a:r>
            <a:r>
              <a:rPr lang="en-US" dirty="0" err="1" smtClean="0"/>
              <a:t>kiri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3308175" y="1676400"/>
          <a:ext cx="2178225" cy="914400"/>
        </p:xfrm>
        <a:graphic>
          <a:graphicData uri="http://schemas.openxmlformats.org/presentationml/2006/ole">
            <p:oleObj spid="_x0000_s31746" name="Equation" r:id="rId3" imgW="1028520" imgH="431640" progId="Equation.3">
              <p:embed/>
            </p:oleObj>
          </a:graphicData>
        </a:graphic>
      </p:graphicFrame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90600" y="2667000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dirty="0" err="1" smtClean="0"/>
              <a:t>Jika</a:t>
            </a:r>
            <a:r>
              <a:rPr lang="en-US" sz="2800" dirty="0" smtClean="0"/>
              <a:t> x </a:t>
            </a:r>
            <a:r>
              <a:rPr lang="en-US" sz="2800" dirty="0" err="1" smtClean="0"/>
              <a:t>dekat</a:t>
            </a:r>
            <a:r>
              <a:rPr lang="en-US" sz="2800" dirty="0" smtClean="0"/>
              <a:t>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sebelah</a:t>
            </a:r>
            <a:r>
              <a:rPr lang="en-US" sz="2800" dirty="0" smtClean="0"/>
              <a:t> </a:t>
            </a:r>
            <a:r>
              <a:rPr lang="en-US" sz="2800" dirty="0" err="1" smtClean="0"/>
              <a:t>kiri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f(x) </a:t>
            </a:r>
            <a:r>
              <a:rPr lang="en-US" sz="2800" dirty="0" err="1" smtClean="0"/>
              <a:t>mendekati</a:t>
            </a:r>
            <a:r>
              <a:rPr lang="en-US" sz="2800" dirty="0" smtClean="0"/>
              <a:t> L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302801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Limit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kanan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Content Placeholder 3"/>
          <p:cNvGraphicFramePr>
            <a:graphicFrameLocks noChangeAspect="1"/>
          </p:cNvGraphicFramePr>
          <p:nvPr/>
        </p:nvGraphicFramePr>
        <p:xfrm>
          <a:off x="3308175" y="4429780"/>
          <a:ext cx="2178225" cy="914400"/>
        </p:xfrm>
        <a:graphic>
          <a:graphicData uri="http://schemas.openxmlformats.org/presentationml/2006/ole">
            <p:oleObj spid="_x0000_s31748" name="Equation" r:id="rId4" imgW="1028520" imgH="431640" progId="Equation.3">
              <p:embed/>
            </p:oleObj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90600" y="5420380"/>
            <a:ext cx="762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dirty="0" err="1" smtClean="0"/>
              <a:t>Jika</a:t>
            </a:r>
            <a:r>
              <a:rPr lang="en-US" sz="2800" dirty="0" smtClean="0"/>
              <a:t> x </a:t>
            </a:r>
            <a:r>
              <a:rPr lang="en-US" sz="2800" dirty="0" err="1" smtClean="0"/>
              <a:t>dekat</a:t>
            </a:r>
            <a:r>
              <a:rPr lang="en-US" sz="2800" dirty="0" smtClean="0"/>
              <a:t>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sebelah</a:t>
            </a:r>
            <a:r>
              <a:rPr lang="en-US" sz="2800" dirty="0" smtClean="0"/>
              <a:t> </a:t>
            </a:r>
            <a:r>
              <a:rPr lang="en-US" sz="2800" dirty="0" err="1" smtClean="0"/>
              <a:t>kanan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f(x) </a:t>
            </a:r>
            <a:r>
              <a:rPr lang="en-US" sz="2800" dirty="0" err="1" smtClean="0"/>
              <a:t>mendekati</a:t>
            </a:r>
            <a:r>
              <a:rPr lang="en-US" sz="2800" dirty="0" smtClean="0"/>
              <a:t> 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914400" y="1905000"/>
          <a:ext cx="2016825" cy="914400"/>
        </p:xfrm>
        <a:graphic>
          <a:graphicData uri="http://schemas.openxmlformats.org/presentationml/2006/ole">
            <p:oleObj spid="_x0000_s32770" name="Equation" r:id="rId3" imgW="952200" imgH="4316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95600" y="20574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endParaRPr lang="en-US" sz="2800" dirty="0"/>
          </a:p>
        </p:txBody>
      </p:sp>
      <p:graphicFrame>
        <p:nvGraphicFramePr>
          <p:cNvPr id="32771" name="Content Placeholder 3"/>
          <p:cNvGraphicFramePr>
            <a:graphicFrameLocks noChangeAspect="1"/>
          </p:cNvGraphicFramePr>
          <p:nvPr/>
        </p:nvGraphicFramePr>
        <p:xfrm>
          <a:off x="5518150" y="1905000"/>
          <a:ext cx="2178050" cy="914400"/>
        </p:xfrm>
        <a:graphic>
          <a:graphicData uri="http://schemas.openxmlformats.org/presentationml/2006/ole">
            <p:oleObj spid="_x0000_s32771" name="Equation" r:id="rId4" imgW="1028520" imgH="43164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600200" y="2971800"/>
          <a:ext cx="2178050" cy="914400"/>
        </p:xfrm>
        <a:graphic>
          <a:graphicData uri="http://schemas.openxmlformats.org/presentationml/2006/ole">
            <p:oleObj spid="_x0000_s32772" name="Equation" r:id="rId5" imgW="1028520" imgH="4316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3124200"/>
            <a:ext cx="762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dan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5240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Perhatikan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dibawah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43200" y="2057400"/>
          <a:ext cx="2956035" cy="1371600"/>
        </p:xfrm>
        <a:graphic>
          <a:graphicData uri="http://schemas.openxmlformats.org/presentationml/2006/ole">
            <p:oleObj spid="_x0000_s33794" name="Equation" r:id="rId3" imgW="1587240" imgH="73656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34290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Tentukan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43000" y="4038600"/>
          <a:ext cx="3442449" cy="914400"/>
        </p:xfrm>
        <a:graphic>
          <a:graphicData uri="http://schemas.openxmlformats.org/presentationml/2006/ole">
            <p:oleObj spid="_x0000_s33795" name="Equation" r:id="rId4" imgW="1625400" imgH="43164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143000" y="4876800"/>
          <a:ext cx="3441700" cy="914400"/>
        </p:xfrm>
        <a:graphic>
          <a:graphicData uri="http://schemas.openxmlformats.org/presentationml/2006/ole">
            <p:oleObj spid="_x0000_s33796" name="Equation" r:id="rId5" imgW="1625400" imgH="431640" progId="Equation.3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1143000" y="5880100"/>
          <a:ext cx="4141788" cy="430213"/>
        </p:xfrm>
        <a:graphic>
          <a:graphicData uri="http://schemas.openxmlformats.org/presentationml/2006/ole">
            <p:oleObj spid="_x0000_s33797" name="Equation" r:id="rId6" imgW="19555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r>
              <a:rPr lang="en-US" dirty="0" smtClean="0"/>
              <a:t> Limit </a:t>
            </a:r>
            <a:r>
              <a:rPr lang="en-US" dirty="0" err="1" smtClean="0"/>
              <a:t>Utama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Andaikan</a:t>
            </a:r>
            <a:r>
              <a:rPr lang="en-US" sz="2800" dirty="0" smtClean="0"/>
              <a:t> n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bulat</a:t>
            </a:r>
            <a:r>
              <a:rPr lang="en-US" sz="2800" dirty="0" smtClean="0"/>
              <a:t> </a:t>
            </a:r>
            <a:r>
              <a:rPr lang="en-US" sz="2800" dirty="0" err="1" smtClean="0"/>
              <a:t>positif</a:t>
            </a:r>
            <a:r>
              <a:rPr lang="en-US" sz="2800" dirty="0" smtClean="0"/>
              <a:t>, k </a:t>
            </a:r>
            <a:r>
              <a:rPr lang="en-US" sz="2800" dirty="0" err="1" smtClean="0"/>
              <a:t>konstanta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f </a:t>
            </a:r>
            <a:r>
              <a:rPr lang="en-US" sz="2800" dirty="0" err="1" smtClean="0"/>
              <a:t>dan</a:t>
            </a:r>
            <a:r>
              <a:rPr lang="en-US" sz="2800" dirty="0" smtClean="0"/>
              <a:t> g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fungsi-fungsi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limit </a:t>
            </a:r>
            <a:r>
              <a:rPr lang="en-US" sz="2800" dirty="0" err="1" smtClean="0"/>
              <a:t>di</a:t>
            </a:r>
            <a:r>
              <a:rPr lang="en-US" sz="2800" dirty="0" smtClean="0"/>
              <a:t> c. </a:t>
            </a:r>
            <a:r>
              <a:rPr lang="en-US" sz="2800" dirty="0" err="1" smtClean="0"/>
              <a:t>Maka</a:t>
            </a:r>
            <a:endParaRPr lang="en-US" sz="2800" dirty="0" smtClean="0"/>
          </a:p>
          <a:p>
            <a:pPr marL="0" indent="0" algn="just">
              <a:buNone/>
            </a:pP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1" y="2362200"/>
          <a:ext cx="1801905" cy="914400"/>
        </p:xfrm>
        <a:graphic>
          <a:graphicData uri="http://schemas.openxmlformats.org/presentationml/2006/ole">
            <p:oleObj spid="_x0000_s29698" name="Equation" r:id="rId3" imgW="85068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4400" y="3276600"/>
          <a:ext cx="1801908" cy="914400"/>
        </p:xfrm>
        <a:graphic>
          <a:graphicData uri="http://schemas.openxmlformats.org/presentationml/2006/ole">
            <p:oleObj spid="_x0000_s29699" name="Equation" r:id="rId4" imgW="850680" imgH="43164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914400" y="4191000"/>
          <a:ext cx="3763963" cy="914400"/>
        </p:xfrm>
        <a:graphic>
          <a:graphicData uri="http://schemas.openxmlformats.org/presentationml/2006/ole">
            <p:oleObj spid="_x0000_s29700" name="Equation" r:id="rId5" imgW="1777680" imgH="43164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914400" y="5105400"/>
          <a:ext cx="6131859" cy="914400"/>
        </p:xfrm>
        <a:graphic>
          <a:graphicData uri="http://schemas.openxmlformats.org/presentationml/2006/ole">
            <p:oleObj spid="_x0000_s29701" name="Equation" r:id="rId6" imgW="28954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r>
              <a:rPr lang="en-US" dirty="0" smtClean="0"/>
              <a:t> Limit </a:t>
            </a:r>
            <a:r>
              <a:rPr lang="en-US" dirty="0" err="1" smtClean="0"/>
              <a:t>Utama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1447800"/>
          <a:ext cx="5862919" cy="914400"/>
        </p:xfrm>
        <a:graphic>
          <a:graphicData uri="http://schemas.openxmlformats.org/presentationml/2006/ole">
            <p:oleObj spid="_x0000_s30722" name="Equation" r:id="rId3" imgW="2768400" imgH="43164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700087" y="2286000"/>
          <a:ext cx="6615113" cy="1828800"/>
        </p:xfrm>
        <a:graphic>
          <a:graphicData uri="http://schemas.openxmlformats.org/presentationml/2006/ole">
            <p:oleObj spid="_x0000_s30723" name="Equation" r:id="rId4" imgW="3124080" imgH="863280" progId="Equation.3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709248" y="4038600"/>
          <a:ext cx="3634152" cy="914400"/>
        </p:xfrm>
        <a:graphic>
          <a:graphicData uri="http://schemas.openxmlformats.org/presentationml/2006/ole">
            <p:oleObj spid="_x0000_s30724" name="Equation" r:id="rId5" imgW="1968480" imgH="49500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713872" y="5257800"/>
          <a:ext cx="8277728" cy="914400"/>
        </p:xfrm>
        <a:graphic>
          <a:graphicData uri="http://schemas.openxmlformats.org/presentationml/2006/ole">
            <p:oleObj spid="_x0000_s30725" name="Equation" r:id="rId6" imgW="436860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r>
              <a:rPr lang="en-US" dirty="0" smtClean="0"/>
              <a:t> </a:t>
            </a:r>
            <a:r>
              <a:rPr lang="en-US" dirty="0" err="1" smtClean="0"/>
              <a:t>substitusi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33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Jika</a:t>
            </a:r>
            <a:r>
              <a:rPr lang="en-US" sz="2800" dirty="0" smtClean="0"/>
              <a:t> f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polinom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rasional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graphicFrame>
        <p:nvGraphicFramePr>
          <p:cNvPr id="34818" name="Content Placeholder 3"/>
          <p:cNvGraphicFramePr>
            <a:graphicFrameLocks noChangeAspect="1"/>
          </p:cNvGraphicFramePr>
          <p:nvPr/>
        </p:nvGraphicFramePr>
        <p:xfrm>
          <a:off x="2936875" y="1981200"/>
          <a:ext cx="2392363" cy="914400"/>
        </p:xfrm>
        <a:graphic>
          <a:graphicData uri="http://schemas.openxmlformats.org/presentationml/2006/ole">
            <p:oleObj spid="_x0000_s34818" name="Equation" r:id="rId3" imgW="1130040" imgH="431640" progId="Equation.3">
              <p:embed/>
            </p:oleObj>
          </a:graphicData>
        </a:graphic>
      </p:graphicFrame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845471" y="2779693"/>
            <a:ext cx="754552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asalkan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kasus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rasional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nilai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penyebut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c</a:t>
            </a:r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 smtClean="0">
                <a:ea typeface="Times New Roman" pitchFamily="18" charset="0"/>
                <a:cs typeface="Arial" pitchFamily="34" charset="0"/>
              </a:rPr>
              <a:t>tidak</a:t>
            </a:r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 nol.</a:t>
            </a:r>
            <a:endParaRPr lang="en-US" sz="2800" dirty="0" smtClean="0"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66675" cy="19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18540" y="2057400"/>
          <a:ext cx="3098800" cy="3657600"/>
        </p:xfrm>
        <a:graphic>
          <a:graphicData uri="http://schemas.openxmlformats.org/presentationml/2006/ole">
            <p:oleObj spid="_x0000_s35842" name="Equation" r:id="rId3" imgW="1549080" imgH="18288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308</TotalTime>
  <Words>390</Words>
  <Application>Microsoft Office PowerPoint</Application>
  <PresentationFormat>On-screen Show (4:3)</PresentationFormat>
  <Paragraphs>51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Equity</vt:lpstr>
      <vt:lpstr>Equation</vt:lpstr>
      <vt:lpstr>Microsoft Equation 3.0</vt:lpstr>
      <vt:lpstr>LIMIT</vt:lpstr>
      <vt:lpstr>Definisi</vt:lpstr>
      <vt:lpstr>Limit kiri</vt:lpstr>
      <vt:lpstr>Teorema</vt:lpstr>
      <vt:lpstr>Contoh </vt:lpstr>
      <vt:lpstr>Teorema Limit Utama</vt:lpstr>
      <vt:lpstr>Teorema Limit Utama (lanjutan)</vt:lpstr>
      <vt:lpstr>Teorema substitusi</vt:lpstr>
      <vt:lpstr>Contoh </vt:lpstr>
      <vt:lpstr>Limit Fungsi Trigonometri</vt:lpstr>
      <vt:lpstr>Contoh</vt:lpstr>
      <vt:lpstr>Limit Tak Hingga</vt:lpstr>
      <vt:lpstr>Contoh</vt:lpstr>
      <vt:lpstr>Limit di Tak Hingga</vt:lpstr>
      <vt:lpstr>Contoh</vt:lpstr>
      <vt:lpstr>Kekontinuan di satu titik</vt:lpstr>
      <vt:lpstr>Contoh 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</dc:title>
  <dc:creator>Valued Acer Customer</dc:creator>
  <cp:lastModifiedBy>Valued Acer Customer</cp:lastModifiedBy>
  <cp:revision>27</cp:revision>
  <dcterms:created xsi:type="dcterms:W3CDTF">2013-10-16T02:50:02Z</dcterms:created>
  <dcterms:modified xsi:type="dcterms:W3CDTF">2013-10-18T02:43:47Z</dcterms:modified>
</cp:coreProperties>
</file>