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7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7.wmf"/><Relationship Id="rId1" Type="http://schemas.openxmlformats.org/officeDocument/2006/relationships/image" Target="../media/image17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BDF68E2-58F2-4D09-BE8B-E3BD06533059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33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6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3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79AF-0A9B-451C-86B5-339434AF5565}" type="datetime8">
              <a:rPr lang="id-ID"/>
              <a:pPr>
                <a:defRPr/>
              </a:pPr>
              <a:t>20/10/2013 11:32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C48BC-411E-4C36-ACA7-76FECF65E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1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3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0"/>
            <a:ext cx="5875867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162300"/>
            <a:ext cx="5875867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101DF-3196-4B9D-8C8E-A48873D26A9C}" type="datetime8">
              <a:rPr lang="id-ID"/>
              <a:pPr>
                <a:defRPr/>
              </a:pPr>
              <a:t>20/10/2013 11:57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2D7EC-2C57-4AD8-8AA8-8FC23F1FE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2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5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EBB0C4-6273-4C6E-B9BD-2EDC30F1CD52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32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5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5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1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82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9CAD897-D46E-4AD2-BD9B-49DD3E640873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458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94261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SISTEM PERSAMAAN LINEAR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609600"/>
            <a:ext cx="11021568" cy="55626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sz="1800" dirty="0" err="1">
                <a:latin typeface="Bookman Old Style" panose="02050604050505020204" pitchFamily="18" charset="0"/>
              </a:rPr>
              <a:t>Tentukan</a:t>
            </a:r>
            <a:r>
              <a:rPr lang="en-US" sz="1800" dirty="0">
                <a:latin typeface="Bookman Old Style" panose="02050604050505020204" pitchFamily="18" charset="0"/>
              </a:rPr>
              <a:t> </a:t>
            </a:r>
            <a:r>
              <a:rPr lang="en-US" sz="1800" dirty="0" err="1">
                <a:latin typeface="Bookman Old Style" panose="02050604050505020204" pitchFamily="18" charset="0"/>
              </a:rPr>
              <a:t>solusi</a:t>
            </a:r>
            <a:r>
              <a:rPr lang="en-US" sz="1800" dirty="0">
                <a:latin typeface="Bookman Old Style" panose="02050604050505020204" pitchFamily="18" charset="0"/>
              </a:rPr>
              <a:t> (</a:t>
            </a:r>
            <a:r>
              <a:rPr lang="en-US" sz="1800" dirty="0" err="1">
                <a:latin typeface="Bookman Old Style" panose="02050604050505020204" pitchFamily="18" charset="0"/>
              </a:rPr>
              <a:t>jika</a:t>
            </a:r>
            <a:r>
              <a:rPr lang="en-US" sz="1800" dirty="0">
                <a:latin typeface="Bookman Old Style" panose="02050604050505020204" pitchFamily="18" charset="0"/>
              </a:rPr>
              <a:t> </a:t>
            </a:r>
            <a:r>
              <a:rPr lang="en-US" sz="1800" dirty="0" err="1">
                <a:latin typeface="Bookman Old Style" panose="02050604050505020204" pitchFamily="18" charset="0"/>
              </a:rPr>
              <a:t>ada</a:t>
            </a:r>
            <a:r>
              <a:rPr lang="en-US" sz="1800" dirty="0">
                <a:latin typeface="Bookman Old Style" panose="02050604050505020204" pitchFamily="18" charset="0"/>
              </a:rPr>
              <a:t>) </a:t>
            </a:r>
            <a:r>
              <a:rPr lang="en-US" sz="1800" dirty="0" err="1">
                <a:latin typeface="Bookman Old Style" panose="02050604050505020204" pitchFamily="18" charset="0"/>
              </a:rPr>
              <a:t>dari</a:t>
            </a:r>
            <a:r>
              <a:rPr lang="en-US" sz="1800" dirty="0">
                <a:latin typeface="Bookman Old Style" panose="02050604050505020204" pitchFamily="18" charset="0"/>
              </a:rPr>
              <a:t> SPL </a:t>
            </a:r>
            <a:r>
              <a:rPr lang="en-US" sz="1800" dirty="0" err="1">
                <a:latin typeface="Bookman Old Style" panose="02050604050505020204" pitchFamily="18" charset="0"/>
              </a:rPr>
              <a:t>berikut</a:t>
            </a:r>
            <a:r>
              <a:rPr lang="en-US" sz="1800" dirty="0">
                <a:latin typeface="Bookman Old Style" panose="02050604050505020204" pitchFamily="18" charset="0"/>
              </a:rPr>
              <a:t> :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a.    	</a:t>
            </a:r>
            <a:r>
              <a:rPr lang="en-US" i="1" dirty="0">
                <a:latin typeface="Bookman Old Style" panose="02050604050505020204" pitchFamily="18" charset="0"/>
              </a:rPr>
              <a:t>a </a:t>
            </a:r>
            <a:r>
              <a:rPr lang="en-US" dirty="0">
                <a:latin typeface="Bookman Old Style" panose="02050604050505020204" pitchFamily="18" charset="0"/>
              </a:rPr>
              <a:t> + </a:t>
            </a:r>
            <a:r>
              <a:rPr lang="en-US" i="1" dirty="0">
                <a:latin typeface="Bookman Old Style" panose="02050604050505020204" pitchFamily="18" charset="0"/>
              </a:rPr>
              <a:t> c</a:t>
            </a:r>
            <a:r>
              <a:rPr lang="en-US" dirty="0">
                <a:latin typeface="Bookman Old Style" panose="02050604050505020204" pitchFamily="18" charset="0"/>
              </a:rPr>
              <a:t>   =   4</a:t>
            </a:r>
            <a:endParaRPr lang="en-US" i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i="1" dirty="0">
                <a:latin typeface="Bookman Old Style" panose="02050604050505020204" pitchFamily="18" charset="0"/>
              </a:rPr>
              <a:t>	    		a </a:t>
            </a:r>
            <a:r>
              <a:rPr lang="en-US" dirty="0">
                <a:latin typeface="Bookman Old Style" panose="02050604050505020204" pitchFamily="18" charset="0"/>
              </a:rPr>
              <a:t> –  </a:t>
            </a:r>
            <a:r>
              <a:rPr lang="en-US" i="1" dirty="0">
                <a:latin typeface="Bookman Old Style" panose="02050604050505020204" pitchFamily="18" charset="0"/>
              </a:rPr>
              <a:t>b</a:t>
            </a:r>
            <a:r>
              <a:rPr lang="en-US" dirty="0">
                <a:latin typeface="Bookman Old Style" panose="02050604050505020204" pitchFamily="18" charset="0"/>
              </a:rPr>
              <a:t>  = –1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	2</a:t>
            </a:r>
            <a:r>
              <a:rPr lang="en-US" i="1" dirty="0">
                <a:latin typeface="Bookman Old Style" panose="02050604050505020204" pitchFamily="18" charset="0"/>
              </a:rPr>
              <a:t>b + c</a:t>
            </a:r>
            <a:r>
              <a:rPr lang="en-US" dirty="0">
                <a:latin typeface="Bookman Old Style" panose="02050604050505020204" pitchFamily="18" charset="0"/>
              </a:rPr>
              <a:t>  = </a:t>
            </a:r>
            <a:r>
              <a:rPr lang="en-US" dirty="0" smtClean="0">
                <a:latin typeface="Bookman Old Style" panose="02050604050505020204" pitchFamily="18" charset="0"/>
              </a:rPr>
              <a:t>7</a:t>
            </a:r>
            <a:endParaRPr lang="en-US" dirty="0">
              <a:latin typeface="Bookman Old Style" panose="02050604050505020204" pitchFamily="18" charset="0"/>
            </a:endParaRP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b. 	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 + </a:t>
            </a:r>
            <a:r>
              <a:rPr lang="en-US" sz="1800" i="1" dirty="0">
                <a:latin typeface="Bookman Old Style" panose="02050604050505020204" pitchFamily="18" charset="0"/>
              </a:rPr>
              <a:t> c</a:t>
            </a:r>
            <a:r>
              <a:rPr lang="en-US" sz="1800" dirty="0">
                <a:latin typeface="Bookman Old Style" panose="02050604050505020204" pitchFamily="18" charset="0"/>
              </a:rPr>
              <a:t>   =   4</a:t>
            </a:r>
            <a:endParaRPr lang="en-US" sz="1800" i="1" dirty="0">
              <a:latin typeface="Bookman Old Style" panose="02050604050505020204" pitchFamily="18" charset="0"/>
            </a:endParaRPr>
          </a:p>
          <a:p>
            <a:pPr lvl="3">
              <a:buNone/>
            </a:pPr>
            <a:r>
              <a:rPr lang="en-US" sz="1800" i="1" dirty="0">
                <a:latin typeface="Bookman Old Style" panose="02050604050505020204" pitchFamily="18" charset="0"/>
              </a:rPr>
              <a:t>	   	a </a:t>
            </a:r>
            <a:r>
              <a:rPr lang="en-US" sz="1800" dirty="0">
                <a:latin typeface="Bookman Old Style" panose="02050604050505020204" pitchFamily="18" charset="0"/>
              </a:rPr>
              <a:t> –  </a:t>
            </a:r>
            <a:r>
              <a:rPr lang="en-US" sz="1800" i="1" dirty="0">
                <a:latin typeface="Bookman Old Style" panose="02050604050505020204" pitchFamily="18" charset="0"/>
              </a:rPr>
              <a:t>b</a:t>
            </a:r>
            <a:r>
              <a:rPr lang="en-US" sz="1800" dirty="0">
                <a:latin typeface="Bookman Old Style" panose="02050604050505020204" pitchFamily="18" charset="0"/>
              </a:rPr>
              <a:t>  = –1</a:t>
            </a: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		–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+</a:t>
            </a:r>
            <a:r>
              <a:rPr lang="en-US" sz="1800" i="1" dirty="0">
                <a:latin typeface="Bookman Old Style" panose="02050604050505020204" pitchFamily="18" charset="0"/>
              </a:rPr>
              <a:t> b</a:t>
            </a:r>
            <a:r>
              <a:rPr lang="en-US" sz="1800" dirty="0">
                <a:latin typeface="Bookman Old Style" panose="02050604050505020204" pitchFamily="18" charset="0"/>
              </a:rPr>
              <a:t>  = 1</a:t>
            </a: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	c. 	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 + </a:t>
            </a:r>
            <a:r>
              <a:rPr lang="en-US" sz="1800" i="1" dirty="0">
                <a:latin typeface="Bookman Old Style" panose="02050604050505020204" pitchFamily="18" charset="0"/>
              </a:rPr>
              <a:t> c</a:t>
            </a:r>
            <a:r>
              <a:rPr lang="en-US" sz="1800" dirty="0">
                <a:latin typeface="Bookman Old Style" panose="02050604050505020204" pitchFamily="18" charset="0"/>
              </a:rPr>
              <a:t>   =   4</a:t>
            </a:r>
            <a:endParaRPr lang="en-US" sz="1800" i="1" dirty="0">
              <a:latin typeface="Bookman Old Style" panose="02050604050505020204" pitchFamily="18" charset="0"/>
            </a:endParaRPr>
          </a:p>
          <a:p>
            <a:pPr lvl="3">
              <a:buNone/>
            </a:pPr>
            <a:r>
              <a:rPr lang="en-US" sz="1800" i="1" dirty="0">
                <a:latin typeface="Bookman Old Style" panose="02050604050505020204" pitchFamily="18" charset="0"/>
              </a:rPr>
              <a:t>		a </a:t>
            </a:r>
            <a:r>
              <a:rPr lang="en-US" sz="1800" dirty="0">
                <a:latin typeface="Bookman Old Style" panose="02050604050505020204" pitchFamily="18" charset="0"/>
              </a:rPr>
              <a:t> –  </a:t>
            </a:r>
            <a:r>
              <a:rPr lang="en-US" sz="1800" i="1" dirty="0">
                <a:latin typeface="Bookman Old Style" panose="02050604050505020204" pitchFamily="18" charset="0"/>
              </a:rPr>
              <a:t>b</a:t>
            </a:r>
            <a:r>
              <a:rPr lang="en-US" sz="1800" dirty="0">
                <a:latin typeface="Bookman Old Style" panose="02050604050505020204" pitchFamily="18" charset="0"/>
              </a:rPr>
              <a:t>  = –1</a:t>
            </a: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		–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+</a:t>
            </a:r>
            <a:r>
              <a:rPr lang="en-US" sz="1800" i="1" dirty="0">
                <a:latin typeface="Bookman Old Style" panose="02050604050505020204" pitchFamily="18" charset="0"/>
              </a:rPr>
              <a:t> b</a:t>
            </a:r>
            <a:r>
              <a:rPr lang="en-US" sz="1800" dirty="0">
                <a:latin typeface="Bookman Old Style" panose="02050604050505020204" pitchFamily="18" charset="0"/>
              </a:rPr>
              <a:t>  =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945" y="694944"/>
            <a:ext cx="10741152" cy="5477256"/>
          </a:xfrm>
        </p:spPr>
        <p:txBody>
          <a:bodyPr/>
          <a:lstStyle/>
          <a:p>
            <a:pPr>
              <a:buNone/>
            </a:pPr>
            <a:r>
              <a:rPr lang="en-US" b="1" dirty="0" err="1">
                <a:latin typeface="Bookman Old Style" panose="02050604050505020204" pitchFamily="18" charset="0"/>
              </a:rPr>
              <a:t>Solusi</a:t>
            </a:r>
            <a:r>
              <a:rPr lang="en-US" b="1" dirty="0">
                <a:latin typeface="Bookman Old Style" panose="02050604050505020204" pitchFamily="18" charset="0"/>
              </a:rPr>
              <a:t> SPL </a:t>
            </a:r>
            <a:r>
              <a:rPr lang="en-US" b="1" dirty="0" err="1">
                <a:latin typeface="Bookman Old Style" panose="02050604050505020204" pitchFamily="18" charset="0"/>
              </a:rPr>
              <a:t>dengan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Matriks</a:t>
            </a:r>
            <a:r>
              <a:rPr lang="en-US" b="1" dirty="0">
                <a:latin typeface="Bookman Old Style" panose="02050604050505020204" pitchFamily="18" charset="0"/>
              </a:rPr>
              <a:t> Invers</a:t>
            </a: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sz="16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sz="16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</a:t>
            </a:r>
            <a:r>
              <a:rPr lang="en-US" i="1" dirty="0">
                <a:latin typeface="Bookman Old Style" panose="02050604050505020204" pitchFamily="18" charset="0"/>
              </a:rPr>
              <a:t>AX = B</a:t>
            </a:r>
          </a:p>
          <a:p>
            <a:pPr>
              <a:buNone/>
            </a:pPr>
            <a:r>
              <a:rPr lang="en-US" i="1" dirty="0" err="1">
                <a:latin typeface="Bookman Old Style" panose="02050604050505020204" pitchFamily="18" charset="0"/>
              </a:rPr>
              <a:t>Kalikan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setiap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ruas</a:t>
            </a:r>
            <a:r>
              <a:rPr lang="en-US" i="1" dirty="0">
                <a:latin typeface="Bookman Old Style" panose="02050604050505020204" pitchFamily="18" charset="0"/>
              </a:rPr>
              <a:t> di </a:t>
            </a:r>
            <a:r>
              <a:rPr lang="en-US" i="1" dirty="0" err="1">
                <a:latin typeface="Bookman Old Style" panose="02050604050505020204" pitchFamily="18" charset="0"/>
              </a:rPr>
              <a:t>atas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dengan</a:t>
            </a:r>
            <a:r>
              <a:rPr lang="en-US" i="1" dirty="0">
                <a:latin typeface="Bookman Old Style" panose="02050604050505020204" pitchFamily="18" charset="0"/>
              </a:rPr>
              <a:t>   A</a:t>
            </a:r>
            <a:r>
              <a:rPr lang="en-US" i="1" baseline="30000" dirty="0">
                <a:latin typeface="Bookman Old Style" panose="02050604050505020204" pitchFamily="18" charset="0"/>
              </a:rPr>
              <a:t>–1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</a:p>
          <a:p>
            <a:pPr>
              <a:buNone/>
            </a:pPr>
            <a:r>
              <a:rPr lang="en-US" i="1" dirty="0">
                <a:latin typeface="Bookman Old Style" panose="02050604050505020204" pitchFamily="18" charset="0"/>
              </a:rPr>
              <a:t>		A</a:t>
            </a:r>
            <a:r>
              <a:rPr lang="en-US" i="1" baseline="30000" dirty="0">
                <a:latin typeface="Bookman Old Style" panose="02050604050505020204" pitchFamily="18" charset="0"/>
              </a:rPr>
              <a:t>–1</a:t>
            </a:r>
            <a:r>
              <a:rPr lang="en-US" i="1" dirty="0">
                <a:latin typeface="Bookman Old Style" panose="02050604050505020204" pitchFamily="18" charset="0"/>
              </a:rPr>
              <a:t> A X  = A</a:t>
            </a:r>
            <a:r>
              <a:rPr lang="en-US" i="1" baseline="30000" dirty="0">
                <a:latin typeface="Bookman Old Style" panose="02050604050505020204" pitchFamily="18" charset="0"/>
              </a:rPr>
              <a:t>–1</a:t>
            </a:r>
            <a:r>
              <a:rPr lang="en-US" i="1" dirty="0">
                <a:latin typeface="Bookman Old Style" panose="02050604050505020204" pitchFamily="18" charset="0"/>
              </a:rPr>
              <a:t> B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diperoleh</a:t>
            </a:r>
            <a:r>
              <a:rPr lang="en-US" dirty="0">
                <a:latin typeface="Bookman Old Style" panose="02050604050505020204" pitchFamily="18" charset="0"/>
              </a:rPr>
              <a:t> :	</a:t>
            </a:r>
            <a:endParaRPr lang="en-US" i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i="1" dirty="0">
                <a:latin typeface="Bookman Old Style" panose="02050604050505020204" pitchFamily="18" charset="0"/>
              </a:rPr>
              <a:t>		</a:t>
            </a:r>
            <a:r>
              <a:rPr lang="en-US" i="1" dirty="0" smtClean="0">
                <a:latin typeface="Bookman Old Style" panose="02050604050505020204" pitchFamily="18" charset="0"/>
              </a:rPr>
              <a:t>IX </a:t>
            </a:r>
            <a:r>
              <a:rPr lang="en-US" i="1" dirty="0">
                <a:latin typeface="Bookman Old Style" panose="02050604050505020204" pitchFamily="18" charset="0"/>
              </a:rPr>
              <a:t>= A</a:t>
            </a:r>
            <a:r>
              <a:rPr lang="en-US" i="1" baseline="30000" dirty="0">
                <a:latin typeface="Bookman Old Style" panose="02050604050505020204" pitchFamily="18" charset="0"/>
              </a:rPr>
              <a:t>–</a:t>
            </a:r>
            <a:r>
              <a:rPr lang="en-US" baseline="30000" dirty="0">
                <a:latin typeface="Bookman Old Style" panose="02050604050505020204" pitchFamily="18" charset="0"/>
              </a:rPr>
              <a:t>1</a:t>
            </a:r>
            <a:r>
              <a:rPr lang="en-US" i="1" dirty="0">
                <a:latin typeface="Bookman Old Style" panose="02050604050505020204" pitchFamily="18" charset="0"/>
              </a:rPr>
              <a:t> B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smtClean="0">
                <a:latin typeface="Bookman Old Style" panose="02050604050505020204" pitchFamily="18" charset="0"/>
              </a:rPr>
              <a:t>	</a:t>
            </a:r>
            <a:r>
              <a:rPr lang="en-US" i="1" dirty="0">
                <a:latin typeface="Bookman Old Style" panose="02050604050505020204" pitchFamily="18" charset="0"/>
              </a:rPr>
              <a:t>X = A</a:t>
            </a:r>
            <a:r>
              <a:rPr lang="en-US" i="1" baseline="30000" dirty="0">
                <a:latin typeface="Bookman Old Style" panose="02050604050505020204" pitchFamily="18" charset="0"/>
              </a:rPr>
              <a:t>–</a:t>
            </a:r>
            <a:r>
              <a:rPr lang="en-US" baseline="30000" dirty="0">
                <a:latin typeface="Bookman Old Style" panose="02050604050505020204" pitchFamily="18" charset="0"/>
              </a:rPr>
              <a:t>1</a:t>
            </a:r>
            <a:r>
              <a:rPr lang="en-US" i="1" dirty="0">
                <a:latin typeface="Bookman Old Style" panose="02050604050505020204" pitchFamily="18" charset="0"/>
              </a:rPr>
              <a:t> B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Ingat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bahwa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suatu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 invers   </a:t>
            </a:r>
          </a:p>
          <a:p>
            <a:pPr>
              <a:buNone/>
            </a:pPr>
            <a:r>
              <a:rPr lang="en-US" i="1" dirty="0">
                <a:latin typeface="Bookman Old Style" panose="02050604050505020204" pitchFamily="18" charset="0"/>
              </a:rPr>
              <a:t>	</a:t>
            </a:r>
            <a:r>
              <a:rPr lang="en-US" i="1" dirty="0" err="1">
                <a:latin typeface="Bookman Old Style" panose="02050604050505020204" pitchFamily="18" charset="0"/>
              </a:rPr>
              <a:t>jika</a:t>
            </a:r>
            <a:r>
              <a:rPr lang="en-US" i="1" dirty="0">
                <a:latin typeface="Bookman Old Style" panose="02050604050505020204" pitchFamily="18" charset="0"/>
              </a:rPr>
              <a:t>  </a:t>
            </a:r>
            <a:r>
              <a:rPr lang="en-US" i="1" dirty="0" err="1">
                <a:latin typeface="Bookman Old Style" panose="02050604050505020204" pitchFamily="18" charset="0"/>
              </a:rPr>
              <a:t>dan</a:t>
            </a:r>
            <a:r>
              <a:rPr lang="en-US" i="1" dirty="0">
                <a:latin typeface="Bookman Old Style" panose="02050604050505020204" pitchFamily="18" charset="0"/>
              </a:rPr>
              <a:t>  </a:t>
            </a:r>
            <a:r>
              <a:rPr lang="en-US" i="1" dirty="0" err="1">
                <a:latin typeface="Bookman Old Style" panose="02050604050505020204" pitchFamily="18" charset="0"/>
              </a:rPr>
              <a:t>hanya</a:t>
            </a:r>
            <a:r>
              <a:rPr lang="en-US" i="1" dirty="0">
                <a:latin typeface="Bookman Old Style" panose="02050604050505020204" pitchFamily="18" charset="0"/>
              </a:rPr>
              <a:t>  </a:t>
            </a:r>
            <a:r>
              <a:rPr lang="en-US" i="1" dirty="0" err="1">
                <a:latin typeface="Bookman Old Style" panose="02050604050505020204" pitchFamily="18" charset="0"/>
              </a:rPr>
              <a:t>jika</a:t>
            </a:r>
            <a:r>
              <a:rPr lang="en-US" i="1" dirty="0">
                <a:latin typeface="Bookman Old Style" panose="02050604050505020204" pitchFamily="18" charset="0"/>
              </a:rPr>
              <a:t>  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</a:t>
            </a:r>
            <a:r>
              <a:rPr lang="en-US" dirty="0">
                <a:latin typeface="Bookman Old Style" panose="02050604050505020204" pitchFamily="18" charset="0"/>
                <a:sym typeface="Symbol" panose="05050102010706020507" pitchFamily="18" charset="2"/>
              </a:rPr>
              <a:t></a:t>
            </a:r>
            <a:r>
              <a:rPr lang="en-US" dirty="0">
                <a:latin typeface="Bookman Old Style" panose="02050604050505020204" pitchFamily="18" charset="0"/>
              </a:rPr>
              <a:t> 0.  </a:t>
            </a:r>
          </a:p>
          <a:p>
            <a:endParaRPr lang="en-US" dirty="0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829293"/>
              </p:ext>
            </p:extLst>
          </p:nvPr>
        </p:nvGraphicFramePr>
        <p:xfrm>
          <a:off x="762000" y="1065721"/>
          <a:ext cx="2057400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320227" imgH="939392" progId="Equation.3">
                  <p:embed/>
                </p:oleObj>
              </mc:Choice>
              <mc:Fallback>
                <p:oleObj name="Equation" r:id="rId3" imgW="1320227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5721"/>
                        <a:ext cx="2057400" cy="150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717614"/>
              </p:ext>
            </p:extLst>
          </p:nvPr>
        </p:nvGraphicFramePr>
        <p:xfrm>
          <a:off x="2895600" y="1130300"/>
          <a:ext cx="51117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342751" imgH="939392" progId="Equation.3">
                  <p:embed/>
                </p:oleObj>
              </mc:Choice>
              <mc:Fallback>
                <p:oleObj name="Equation" r:id="rId5" imgW="342751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130300"/>
                        <a:ext cx="51117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964753"/>
              </p:ext>
            </p:extLst>
          </p:nvPr>
        </p:nvGraphicFramePr>
        <p:xfrm>
          <a:off x="3441700" y="1175131"/>
          <a:ext cx="8016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520474" imgH="939392" progId="Equation.3">
                  <p:embed/>
                </p:oleObj>
              </mc:Choice>
              <mc:Fallback>
                <p:oleObj name="Equation" r:id="rId7" imgW="520474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175131"/>
                        <a:ext cx="8016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545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92480" y="573024"/>
            <a:ext cx="10704576" cy="562356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200" b="1" dirty="0" err="1">
                <a:latin typeface="Bookman Old Style" panose="02050604050505020204" pitchFamily="18" charset="0"/>
              </a:rPr>
              <a:t>Solusi</a:t>
            </a:r>
            <a:r>
              <a:rPr lang="en-US" sz="2200" b="1" dirty="0">
                <a:latin typeface="Bookman Old Style" panose="02050604050505020204" pitchFamily="18" charset="0"/>
              </a:rPr>
              <a:t> SPL </a:t>
            </a:r>
            <a:r>
              <a:rPr lang="en-US" sz="2200" b="1" dirty="0" err="1">
                <a:latin typeface="Bookman Old Style" panose="02050604050505020204" pitchFamily="18" charset="0"/>
              </a:rPr>
              <a:t>dengan</a:t>
            </a:r>
            <a:r>
              <a:rPr lang="en-US" sz="2200" b="1" dirty="0">
                <a:latin typeface="Bookman Old Style" panose="02050604050505020204" pitchFamily="18" charset="0"/>
              </a:rPr>
              <a:t>  </a:t>
            </a:r>
            <a:r>
              <a:rPr lang="en-US" sz="2200" b="1" dirty="0" err="1">
                <a:latin typeface="Bookman Old Style" panose="02050604050505020204" pitchFamily="18" charset="0"/>
              </a:rPr>
              <a:t>aturan</a:t>
            </a:r>
            <a:r>
              <a:rPr lang="en-US" sz="2200" b="1" dirty="0">
                <a:latin typeface="Bookman Old Style" panose="02050604050505020204" pitchFamily="18" charset="0"/>
              </a:rPr>
              <a:t> Cramer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200" dirty="0">
                <a:latin typeface="Bookman Old Style" panose="02050604050505020204" pitchFamily="18" charset="0"/>
              </a:rPr>
              <a:t>	</a:t>
            </a:r>
            <a:r>
              <a:rPr lang="en-US" dirty="0" err="1">
                <a:latin typeface="Bookman Old Style" panose="02050604050505020204" pitchFamily="18" charset="0"/>
              </a:rPr>
              <a:t>Misalkan</a:t>
            </a:r>
            <a:r>
              <a:rPr lang="en-US" dirty="0">
                <a:latin typeface="Bookman Old Style" panose="02050604050505020204" pitchFamily="18" charset="0"/>
              </a:rPr>
              <a:t> SPL </a:t>
            </a:r>
            <a:r>
              <a:rPr lang="en-US" dirty="0" err="1">
                <a:latin typeface="Bookman Old Style" panose="02050604050505020204" pitchFamily="18" charset="0"/>
              </a:rPr>
              <a:t>ditulis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dalam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bentuk</a:t>
            </a:r>
            <a:r>
              <a:rPr lang="en-US" dirty="0">
                <a:latin typeface="Bookman Old Style" panose="02050604050505020204" pitchFamily="18" charset="0"/>
              </a:rPr>
              <a:t> AX = B, </a:t>
            </a:r>
            <a:r>
              <a:rPr lang="en-US" dirty="0" err="1">
                <a:latin typeface="Bookman Old Style" panose="02050604050505020204" pitchFamily="18" charset="0"/>
              </a:rPr>
              <a:t>yaitu</a:t>
            </a:r>
            <a:r>
              <a:rPr lang="en-US" dirty="0">
                <a:latin typeface="Bookman Old Style" panose="02050604050505020204" pitchFamily="18" charset="0"/>
              </a:rPr>
              <a:t> : </a:t>
            </a: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</a:t>
            </a:r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determinan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tidak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sama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nol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</a:t>
            </a:r>
            <a:r>
              <a:rPr lang="en-US" dirty="0" err="1">
                <a:latin typeface="Bookman Old Style" panose="02050604050505020204" pitchFamily="18" charset="0"/>
              </a:rPr>
              <a:t>maka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dapat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ditentukan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satu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persatu</a:t>
            </a:r>
            <a:r>
              <a:rPr lang="en-US" dirty="0">
                <a:latin typeface="Bookman Old Style" panose="02050604050505020204" pitchFamily="18" charset="0"/>
              </a:rPr>
              <a:t> (</a:t>
            </a:r>
            <a:r>
              <a:rPr lang="en-US" dirty="0" err="1">
                <a:latin typeface="Bookman Old Style" panose="02050604050505020204" pitchFamily="18" charset="0"/>
              </a:rPr>
              <a:t>peubah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ke-</a:t>
            </a:r>
            <a:r>
              <a:rPr lang="en-US" i="1" dirty="0" err="1">
                <a:latin typeface="Bookman Old Style" panose="02050604050505020204" pitchFamily="18" charset="0"/>
              </a:rPr>
              <a:t>i</a:t>
            </a:r>
            <a:r>
              <a:rPr lang="en-US" dirty="0">
                <a:latin typeface="Bookman Old Style" panose="02050604050505020204" pitchFamily="18" charset="0"/>
              </a:rPr>
              <a:t>, </a:t>
            </a:r>
            <a:r>
              <a:rPr lang="en-US" i="1" dirty="0">
                <a:latin typeface="Bookman Old Style" panose="02050604050505020204" pitchFamily="18" charset="0"/>
              </a:rPr>
              <a:t>x</a:t>
            </a:r>
            <a:r>
              <a:rPr lang="en-US" baseline="-25000" dirty="0">
                <a:latin typeface="Bookman Old Style" panose="02050604050505020204" pitchFamily="18" charset="0"/>
              </a:rPr>
              <a:t>i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Langkah-langkah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aturan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cramer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adalah</a:t>
            </a:r>
            <a:r>
              <a:rPr lang="en-US" dirty="0">
                <a:latin typeface="Bookman Old Style" panose="02050604050505020204" pitchFamily="18" charset="0"/>
              </a:rPr>
              <a:t> :</a:t>
            </a:r>
          </a:p>
          <a:p>
            <a:pPr eaLnBrk="1" hangingPunct="1"/>
            <a:r>
              <a:rPr lang="en-US" dirty="0" err="1">
                <a:latin typeface="Bookman Old Style" panose="02050604050505020204" pitchFamily="18" charset="0"/>
              </a:rPr>
              <a:t>Hitung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determinan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dirty="0" err="1">
                <a:latin typeface="Bookman Old Style" panose="02050604050505020204" pitchFamily="18" charset="0"/>
              </a:rPr>
              <a:t>Tentukan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baseline="-25000" dirty="0">
                <a:latin typeface="Bookman Old Style" panose="02050604050505020204" pitchFamily="18" charset="0"/>
              </a:rPr>
              <a:t>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  <a:sym typeface="Wingdings" panose="05000000000000000000" pitchFamily="2" charset="2"/>
              </a:rPr>
              <a:t>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 </a:t>
            </a:r>
            <a:r>
              <a:rPr lang="en-US" dirty="0" err="1">
                <a:latin typeface="Bookman Old Style" panose="02050604050505020204" pitchFamily="18" charset="0"/>
              </a:rPr>
              <a:t>dimana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kolom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ke-</a:t>
            </a:r>
            <a:r>
              <a:rPr lang="en-US" i="1" dirty="0" err="1">
                <a:latin typeface="Bookman Old Style" panose="02050604050505020204" pitchFamily="18" charset="0"/>
              </a:rPr>
              <a:t>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diganti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oleh</a:t>
            </a:r>
            <a:r>
              <a:rPr lang="en-US" dirty="0">
                <a:latin typeface="Bookman Old Style" panose="02050604050505020204" pitchFamily="18" charset="0"/>
              </a:rPr>
              <a:t> B.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err="1">
                <a:latin typeface="Bookman Old Style" panose="02050604050505020204" pitchFamily="18" charset="0"/>
              </a:rPr>
              <a:t>Contoh</a:t>
            </a:r>
            <a:r>
              <a:rPr lang="en-US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7" name="Object 32"/>
          <p:cNvGraphicFramePr>
            <a:graphicFrameLocks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69157368"/>
              </p:ext>
            </p:extLst>
          </p:nvPr>
        </p:nvGraphicFramePr>
        <p:xfrm>
          <a:off x="1196912" y="1466089"/>
          <a:ext cx="205740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320227" imgH="939392" progId="Equation.3">
                  <p:embed/>
                </p:oleObj>
              </mc:Choice>
              <mc:Fallback>
                <p:oleObj name="Equation" r:id="rId3" imgW="1320227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12" y="1466089"/>
                        <a:ext cx="2057400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545"/>
              </p:ext>
            </p:extLst>
          </p:nvPr>
        </p:nvGraphicFramePr>
        <p:xfrm>
          <a:off x="3387282" y="1486409"/>
          <a:ext cx="528637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342751" imgH="939392" progId="Equation.3">
                  <p:embed/>
                </p:oleObj>
              </mc:Choice>
              <mc:Fallback>
                <p:oleObj name="Equation" r:id="rId5" imgW="342751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282" y="1486409"/>
                        <a:ext cx="528637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870543"/>
              </p:ext>
            </p:extLst>
          </p:nvPr>
        </p:nvGraphicFramePr>
        <p:xfrm>
          <a:off x="3968814" y="1523810"/>
          <a:ext cx="7604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7" imgW="520474" imgH="939392" progId="Equation.3">
                  <p:embed/>
                </p:oleObj>
              </mc:Choice>
              <mc:Fallback>
                <p:oleObj name="Equation" r:id="rId7" imgW="520474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14" y="1523810"/>
                        <a:ext cx="7604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156891"/>
              </p:ext>
            </p:extLst>
          </p:nvPr>
        </p:nvGraphicFramePr>
        <p:xfrm>
          <a:off x="2123315" y="5013581"/>
          <a:ext cx="2277998" cy="1260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9" imgW="1612900" imgH="939800" progId="Equation.3">
                  <p:embed/>
                </p:oleObj>
              </mc:Choice>
              <mc:Fallback>
                <p:oleObj name="Equation" r:id="rId9" imgW="16129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315" y="5013581"/>
                        <a:ext cx="2277998" cy="1260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416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23392" y="573024"/>
            <a:ext cx="10737088" cy="5562600"/>
          </a:xfrm>
        </p:spPr>
        <p:txBody>
          <a:bodyPr/>
          <a:lstStyle/>
          <a:p>
            <a:r>
              <a:rPr lang="sv-SE" dirty="0">
                <a:latin typeface="Bookman Old Style" panose="02050604050505020204" pitchFamily="18" charset="0"/>
              </a:rPr>
              <a:t>Solusi SPL untuk peubah </a:t>
            </a:r>
            <a:r>
              <a:rPr lang="sv-SE" i="1" dirty="0">
                <a:latin typeface="Bookman Old Style" panose="02050604050505020204" pitchFamily="18" charset="0"/>
              </a:rPr>
              <a:t>x</a:t>
            </a:r>
            <a:r>
              <a:rPr lang="sv-SE" sz="2000" i="1" baseline="-25000" dirty="0">
                <a:latin typeface="Bookman Old Style" panose="02050604050505020204" pitchFamily="18" charset="0"/>
              </a:rPr>
              <a:t>i</a:t>
            </a:r>
            <a:r>
              <a:rPr lang="sv-SE" sz="2000" dirty="0">
                <a:latin typeface="Bookman Old Style" panose="02050604050505020204" pitchFamily="18" charset="0"/>
              </a:rPr>
              <a:t> </a:t>
            </a:r>
            <a:r>
              <a:rPr lang="sv-SE" dirty="0" smtClean="0">
                <a:latin typeface="Bookman Old Style" panose="02050604050505020204" pitchFamily="18" charset="0"/>
              </a:rPr>
              <a:t>adalah</a:t>
            </a:r>
          </a:p>
          <a:p>
            <a:endParaRPr lang="sv-SE" dirty="0">
              <a:latin typeface="Bookman Old Style" panose="02050604050505020204" pitchFamily="18" charset="0"/>
            </a:endParaRPr>
          </a:p>
          <a:p>
            <a:endParaRPr lang="sv-SE" dirty="0" smtClean="0">
              <a:latin typeface="Bookman Old Style" panose="02050604050505020204" pitchFamily="18" charset="0"/>
            </a:endParaRPr>
          </a:p>
          <a:p>
            <a:endParaRPr lang="sv-SE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Tentukan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b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</a:rPr>
              <a:t> SPL </a:t>
            </a:r>
            <a:r>
              <a:rPr lang="en-US" dirty="0" err="1">
                <a:latin typeface="Bookman Old Style" panose="02050604050505020204" pitchFamily="18" charset="0"/>
              </a:rPr>
              <a:t>berikut</a:t>
            </a:r>
            <a:r>
              <a:rPr lang="en-US" dirty="0">
                <a:latin typeface="Bookman Old Style" panose="02050604050505020204" pitchFamily="18" charset="0"/>
              </a:rPr>
              <a:t> :</a:t>
            </a:r>
            <a:endParaRPr lang="en-US" i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i="1" dirty="0">
                <a:latin typeface="Bookman Old Style" panose="02050604050505020204" pitchFamily="18" charset="0"/>
              </a:rPr>
              <a:t>		a </a:t>
            </a:r>
            <a:r>
              <a:rPr lang="en-US" dirty="0">
                <a:latin typeface="Bookman Old Style" panose="02050604050505020204" pitchFamily="18" charset="0"/>
              </a:rPr>
              <a:t> + </a:t>
            </a:r>
            <a:r>
              <a:rPr lang="en-US" i="1" dirty="0">
                <a:latin typeface="Bookman Old Style" panose="02050604050505020204" pitchFamily="18" charset="0"/>
              </a:rPr>
              <a:t> c</a:t>
            </a:r>
            <a:r>
              <a:rPr lang="en-US" dirty="0">
                <a:latin typeface="Bookman Old Style" panose="02050604050505020204" pitchFamily="18" charset="0"/>
              </a:rPr>
              <a:t>   =   4</a:t>
            </a:r>
            <a:endParaRPr lang="en-US" i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i="1" dirty="0">
                <a:latin typeface="Bookman Old Style" panose="02050604050505020204" pitchFamily="18" charset="0"/>
              </a:rPr>
              <a:t>		a </a:t>
            </a:r>
            <a:r>
              <a:rPr lang="en-US" dirty="0">
                <a:latin typeface="Bookman Old Style" panose="02050604050505020204" pitchFamily="18" charset="0"/>
              </a:rPr>
              <a:t> –  </a:t>
            </a:r>
            <a:r>
              <a:rPr lang="en-US" i="1" dirty="0">
                <a:latin typeface="Bookman Old Style" panose="02050604050505020204" pitchFamily="18" charset="0"/>
              </a:rPr>
              <a:t>b</a:t>
            </a:r>
            <a:r>
              <a:rPr lang="en-US" dirty="0">
                <a:latin typeface="Bookman Old Style" panose="02050604050505020204" pitchFamily="18" charset="0"/>
              </a:rPr>
              <a:t>  = –1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2</a:t>
            </a:r>
            <a:r>
              <a:rPr lang="en-US" i="1" dirty="0">
                <a:latin typeface="Bookman Old Style" panose="02050604050505020204" pitchFamily="18" charset="0"/>
              </a:rPr>
              <a:t>b + c</a:t>
            </a:r>
            <a:r>
              <a:rPr lang="en-US" dirty="0">
                <a:latin typeface="Bookman Old Style" panose="02050604050505020204" pitchFamily="18" charset="0"/>
              </a:rPr>
              <a:t>  = 7</a:t>
            </a:r>
          </a:p>
          <a:p>
            <a:r>
              <a:rPr lang="sv-SE" dirty="0" smtClean="0">
                <a:latin typeface="Bookman Old Style" panose="02050604050505020204" pitchFamily="18" charset="0"/>
              </a:rPr>
              <a:t>Jawab :</a:t>
            </a:r>
            <a:r>
              <a:rPr lang="sv-SE" dirty="0">
                <a:latin typeface="Bookman Old Style" panose="02050604050505020204" pitchFamily="18" charset="0"/>
              </a:rPr>
              <a:t>	  </a:t>
            </a:r>
          </a:p>
          <a:p>
            <a:endParaRPr lang="en-US" dirty="0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6246527"/>
              </p:ext>
            </p:extLst>
          </p:nvPr>
        </p:nvGraphicFramePr>
        <p:xfrm>
          <a:off x="1350264" y="1003808"/>
          <a:ext cx="1524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774364" imgH="418918" progId="Equation.3">
                  <p:embed/>
                </p:oleObj>
              </mc:Choice>
              <mc:Fallback>
                <p:oleObj name="Equation" r:id="rId3" imgW="774364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264" y="1003808"/>
                        <a:ext cx="15240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65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73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2753" y="633984"/>
            <a:ext cx="10850880" cy="5538216"/>
          </a:xfrm>
        </p:spPr>
        <p:txBody>
          <a:bodyPr/>
          <a:lstStyle/>
          <a:p>
            <a:pPr>
              <a:buNone/>
            </a:pPr>
            <a:r>
              <a:rPr lang="en-US" b="1" dirty="0" err="1">
                <a:latin typeface="Bookman Old Style" panose="02050604050505020204" pitchFamily="18" charset="0"/>
              </a:rPr>
              <a:t>Sistem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Persamaan</a:t>
            </a:r>
            <a:r>
              <a:rPr lang="en-US" b="1" dirty="0">
                <a:latin typeface="Bookman Old Style" panose="02050604050505020204" pitchFamily="18" charset="0"/>
              </a:rPr>
              <a:t> Linear </a:t>
            </a:r>
            <a:r>
              <a:rPr lang="en-US" b="1" dirty="0" err="1">
                <a:latin typeface="Bookman Old Style" panose="02050604050505020204" pitchFamily="18" charset="0"/>
              </a:rPr>
              <a:t>Homogen</a:t>
            </a:r>
            <a:endParaRPr lang="en-US" b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err="1">
                <a:latin typeface="Bookman Old Style" panose="02050604050505020204" pitchFamily="18" charset="0"/>
              </a:rPr>
              <a:t>Bentuk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umum</a:t>
            </a: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sv-SE" dirty="0">
                <a:latin typeface="Bookman Old Style" panose="02050604050505020204" pitchFamily="18" charset="0"/>
              </a:rPr>
              <a:t>SPL homogen merupakan SPL yang konsisten,</a:t>
            </a:r>
          </a:p>
          <a:p>
            <a:pPr>
              <a:buNone/>
            </a:pPr>
            <a:r>
              <a:rPr lang="sv-SE" dirty="0">
                <a:latin typeface="Bookman Old Style" panose="02050604050505020204" pitchFamily="18" charset="0"/>
              </a:rPr>
              <a:t>	</a:t>
            </a:r>
            <a:r>
              <a:rPr lang="sv-SE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sv-SE" dirty="0">
                <a:latin typeface="Bookman Old Style" panose="02050604050505020204" pitchFamily="18" charset="0"/>
              </a:rPr>
              <a:t> selalu mempunyai solusi.</a:t>
            </a:r>
          </a:p>
          <a:p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SPL </a:t>
            </a:r>
            <a:r>
              <a:rPr lang="en-US" dirty="0" err="1">
                <a:latin typeface="Bookman Old Style" panose="02050604050505020204" pitchFamily="18" charset="0"/>
              </a:rPr>
              <a:t>homogen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dikatakan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tunggal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itu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adalah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tidak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demikian</a:t>
            </a:r>
            <a:r>
              <a:rPr lang="en-US" dirty="0">
                <a:latin typeface="Bookman Old Style" panose="02050604050505020204" pitchFamily="18" charset="0"/>
              </a:rPr>
              <a:t>, 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SPL  </a:t>
            </a:r>
            <a:r>
              <a:rPr lang="en-US" dirty="0" err="1">
                <a:latin typeface="Bookman Old Style" panose="02050604050505020204" pitchFamily="18" charset="0"/>
              </a:rPr>
              <a:t>homogen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hingga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banyak</a:t>
            </a:r>
            <a:r>
              <a:rPr lang="en-US" dirty="0">
                <a:latin typeface="Bookman Old Style" panose="02050604050505020204" pitchFamily="18" charset="0"/>
              </a:rPr>
              <a:t>. 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(</a:t>
            </a:r>
            <a:r>
              <a:rPr lang="en-US" dirty="0" err="1">
                <a:latin typeface="Bookman Old Style" panose="02050604050505020204" pitchFamily="18" charset="0"/>
              </a:rPr>
              <a:t>biasanya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ditulis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dalam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bentuk</a:t>
            </a:r>
            <a:r>
              <a:rPr lang="en-US" dirty="0">
                <a:latin typeface="Bookman Old Style" panose="02050604050505020204" pitchFamily="18" charset="0"/>
              </a:rPr>
              <a:t> parameter)</a:t>
            </a:r>
          </a:p>
          <a:p>
            <a:endParaRPr 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802614"/>
              </p:ext>
            </p:extLst>
          </p:nvPr>
        </p:nvGraphicFramePr>
        <p:xfrm>
          <a:off x="1411098" y="1497838"/>
          <a:ext cx="3184178" cy="1452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3" imgW="1524000" imgH="698500" progId="Equation.3">
                  <p:embed/>
                </p:oleObj>
              </mc:Choice>
              <mc:Fallback>
                <p:oleObj name="Equation" r:id="rId3" imgW="15240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098" y="1497838"/>
                        <a:ext cx="3184178" cy="1452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811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621792"/>
                <a:ext cx="10058400" cy="5413248"/>
              </a:xfrm>
            </p:spPr>
            <p:txBody>
              <a:bodyPr/>
              <a:lstStyle/>
              <a:p>
                <a:r>
                  <a:rPr lang="en-US" b="1" dirty="0" smtClean="0">
                    <a:latin typeface="Bookman Old Style" panose="02050604050505020204" pitchFamily="18" charset="0"/>
                  </a:rPr>
                  <a:t>Persamaan</a:t>
                </a:r>
                <a:r>
                  <a:rPr lang="en-US" b="1" dirty="0">
                    <a:latin typeface="Bookman Old Style" panose="02050604050505020204" pitchFamily="18" charset="0"/>
                  </a:rPr>
                  <a:t> linear </a:t>
                </a:r>
                <a:r>
                  <a:rPr lang="en-US" dirty="0" err="1">
                    <a:latin typeface="Bookman Old Style" panose="02050604050505020204" pitchFamily="18" charset="0"/>
                  </a:rPr>
                  <a:t>adalah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persamaan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dimana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peubahnya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tidak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memuat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eksponensial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dirty="0" err="1">
                    <a:latin typeface="Bookman Old Style" panose="02050604050505020204" pitchFamily="18" charset="0"/>
                  </a:rPr>
                  <a:t>trigonometri</a:t>
                </a:r>
                <a:r>
                  <a:rPr lang="en-US" dirty="0">
                    <a:latin typeface="Bookman Old Style" panose="02050604050505020204" pitchFamily="18" charset="0"/>
                  </a:rPr>
                  <a:t> (</a:t>
                </a:r>
                <a:r>
                  <a:rPr lang="en-US" dirty="0" err="1">
                    <a:latin typeface="Bookman Old Style" panose="02050604050505020204" pitchFamily="18" charset="0"/>
                  </a:rPr>
                  <a:t>seperti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>
                    <a:latin typeface="Bookman Old Style" panose="02050604050505020204" pitchFamily="18" charset="0"/>
                  </a:rPr>
                  <a:t>sin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i="1" dirty="0" err="1">
                    <a:latin typeface="Bookman Old Style" panose="02050604050505020204" pitchFamily="18" charset="0"/>
                  </a:rPr>
                  <a:t>cos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dll</a:t>
                </a:r>
                <a:r>
                  <a:rPr lang="en-US" dirty="0">
                    <a:latin typeface="Bookman Old Style" panose="02050604050505020204" pitchFamily="18" charset="0"/>
                  </a:rPr>
                  <a:t>.), 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perkalian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pembagian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dengan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peubah</a:t>
                </a:r>
                <a:r>
                  <a:rPr lang="en-US" dirty="0">
                    <a:latin typeface="Bookman Old Style" panose="02050604050505020204" pitchFamily="18" charset="0"/>
                  </a:rPr>
                  <a:t> lain </a:t>
                </a:r>
                <a:r>
                  <a:rPr lang="en-US" dirty="0" err="1">
                    <a:latin typeface="Bookman Old Style" panose="02050604050505020204" pitchFamily="18" charset="0"/>
                  </a:rPr>
                  <a:t>atau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dirinya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sendiri</a:t>
                </a:r>
                <a:r>
                  <a:rPr lang="en-US" dirty="0">
                    <a:latin typeface="Bookman Old Style" panose="02050604050505020204" pitchFamily="18" charset="0"/>
                  </a:rPr>
                  <a:t>.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b="1" dirty="0" err="1" smtClean="0"/>
                  <a:t>Contoh</a:t>
                </a:r>
                <a:r>
                  <a:rPr lang="en-US" b="1" dirty="0" smtClean="0"/>
                  <a:t> :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dirty="0" smtClean="0">
                    <a:ea typeface="Cambria Math" panose="02040503050406030204" pitchFamily="18" charset="0"/>
                  </a:rPr>
                  <a:t>		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b="1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Sistem</a:t>
                </a:r>
                <a:r>
                  <a:rPr lang="en-US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b="1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persamaan</a:t>
                </a:r>
                <a:r>
                  <a:rPr lang="en-US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sebuah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himpunan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terhingga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persamaan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dalam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beberapa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peubah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US" b="1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Bentuk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umum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sistem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persamaan</a:t>
                </a:r>
                <a:r>
                  <a:rPr lang="en-US" b="1" dirty="0">
                    <a:latin typeface="Bookman Old Style" panose="02050604050505020204" pitchFamily="18" charset="0"/>
                  </a:rPr>
                  <a:t> linear</a:t>
                </a:r>
              </a:p>
              <a:p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b="1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b="1" dirty="0">
                  <a:ea typeface="Cambria Math" panose="02040503050406030204" pitchFamily="18" charset="0"/>
                </a:endParaRPr>
              </a:p>
              <a:p>
                <a:endParaRPr lang="en-US" b="1" dirty="0" smtClean="0">
                  <a:ea typeface="Cambria Math" panose="02040503050406030204" pitchFamily="18" charset="0"/>
                </a:endParaRPr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621792"/>
                <a:ext cx="10058400" cy="5413248"/>
              </a:xfrm>
              <a:blipFill rotWithShape="0">
                <a:blip r:embed="rId3"/>
                <a:stretch>
                  <a:fillRect l="-424" t="-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139539"/>
              </p:ext>
            </p:extLst>
          </p:nvPr>
        </p:nvGraphicFramePr>
        <p:xfrm>
          <a:off x="2221992" y="3965448"/>
          <a:ext cx="3788664" cy="429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2019300" imgH="228600" progId="Equation.3">
                  <p:embed/>
                </p:oleObj>
              </mc:Choice>
              <mc:Fallback>
                <p:oleObj name="Equation" r:id="rId4" imgW="2019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992" y="3965448"/>
                        <a:ext cx="3788664" cy="4297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7359"/>
              </p:ext>
            </p:extLst>
          </p:nvPr>
        </p:nvGraphicFramePr>
        <p:xfrm>
          <a:off x="2302003" y="4441572"/>
          <a:ext cx="3684270" cy="4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2070100" imgH="228600" progId="Equation.3">
                  <p:embed/>
                </p:oleObj>
              </mc:Choice>
              <mc:Fallback>
                <p:oleObj name="Equation" r:id="rId6" imgW="2070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003" y="4441572"/>
                        <a:ext cx="3684270" cy="4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840401"/>
              </p:ext>
            </p:extLst>
          </p:nvPr>
        </p:nvGraphicFramePr>
        <p:xfrm>
          <a:off x="2164080" y="4949952"/>
          <a:ext cx="3868928" cy="829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8" imgW="2133600" imgH="457200" progId="Equation.3">
                  <p:embed/>
                </p:oleObj>
              </mc:Choice>
              <mc:Fallback>
                <p:oleObj name="Equation" r:id="rId8" imgW="213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4080" y="4949952"/>
                        <a:ext cx="3868928" cy="829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36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12064"/>
            <a:ext cx="10058400" cy="5522976"/>
          </a:xfrm>
        </p:spPr>
        <p:txBody>
          <a:bodyPr>
            <a:normAutofit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Atau</a:t>
            </a: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</a:t>
            </a:r>
            <a:r>
              <a:rPr lang="en-US" i="1" dirty="0">
                <a:latin typeface="Bookman Old Style" panose="02050604050505020204" pitchFamily="18" charset="0"/>
              </a:rPr>
              <a:t>AX</a:t>
            </a:r>
            <a:r>
              <a:rPr lang="en-US" dirty="0">
                <a:latin typeface="Bookman Old Style" panose="02050604050505020204" pitchFamily="18" charset="0"/>
              </a:rPr>
              <a:t> = </a:t>
            </a:r>
            <a:r>
              <a:rPr lang="en-US" i="1" dirty="0">
                <a:latin typeface="Bookman Old Style" panose="02050604050505020204" pitchFamily="18" charset="0"/>
              </a:rPr>
              <a:t>B</a:t>
            </a:r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dimana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 lvl="1"/>
            <a:r>
              <a:rPr lang="en-US" sz="1800" dirty="0">
                <a:latin typeface="Bookman Old Style" panose="02050604050505020204" pitchFamily="18" charset="0"/>
              </a:rPr>
              <a:t>A  </a:t>
            </a:r>
            <a:r>
              <a:rPr lang="sv-SE" sz="1800" dirty="0">
                <a:latin typeface="Bookman Old Style" panose="02050604050505020204" pitchFamily="18" charset="0"/>
              </a:rPr>
              <a:t>dinamakan matriks koefisien</a:t>
            </a:r>
            <a:r>
              <a:rPr lang="en-US" sz="1800" dirty="0">
                <a:latin typeface="Bookman Old Style" panose="02050604050505020204" pitchFamily="18" charset="0"/>
              </a:rPr>
              <a:t> </a:t>
            </a:r>
          </a:p>
          <a:p>
            <a:pPr lvl="1"/>
            <a:r>
              <a:rPr lang="sv-SE" sz="1800" i="1" dirty="0">
                <a:latin typeface="Bookman Old Style" panose="02050604050505020204" pitchFamily="18" charset="0"/>
              </a:rPr>
              <a:t>X</a:t>
            </a:r>
            <a:r>
              <a:rPr lang="sv-SE" sz="1800" dirty="0">
                <a:latin typeface="Bookman Old Style" panose="02050604050505020204" pitchFamily="18" charset="0"/>
              </a:rPr>
              <a:t>  dinamakan matriks peubah</a:t>
            </a:r>
          </a:p>
          <a:p>
            <a:pPr lvl="1"/>
            <a:r>
              <a:rPr lang="sv-SE" sz="1800" i="1" dirty="0">
                <a:latin typeface="Bookman Old Style" panose="02050604050505020204" pitchFamily="18" charset="0"/>
              </a:rPr>
              <a:t>B</a:t>
            </a:r>
            <a:r>
              <a:rPr lang="sv-SE" sz="1800" dirty="0">
                <a:latin typeface="Bookman Old Style" panose="02050604050505020204" pitchFamily="18" charset="0"/>
              </a:rPr>
              <a:t>  dinamakan matriks konstanta</a:t>
            </a:r>
            <a:endParaRPr lang="en-US" sz="1800" dirty="0">
              <a:latin typeface="Bookman Old Style" panose="02050604050505020204" pitchFamily="18" charset="0"/>
            </a:endParaRPr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493142"/>
              </p:ext>
            </p:extLst>
          </p:nvPr>
        </p:nvGraphicFramePr>
        <p:xfrm>
          <a:off x="1423797" y="1096836"/>
          <a:ext cx="2514219" cy="1692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358640" imgH="939600" progId="Equation.3">
                  <p:embed/>
                </p:oleObj>
              </mc:Choice>
              <mc:Fallback>
                <p:oleObj name="Equation" r:id="rId3" imgW="13586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797" y="1096836"/>
                        <a:ext cx="2514219" cy="1692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414137"/>
              </p:ext>
            </p:extLst>
          </p:nvPr>
        </p:nvGraphicFramePr>
        <p:xfrm>
          <a:off x="4114800" y="1072896"/>
          <a:ext cx="618180" cy="180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342751" imgH="939392" progId="Equation.3">
                  <p:embed/>
                </p:oleObj>
              </mc:Choice>
              <mc:Fallback>
                <p:oleObj name="Equation" r:id="rId5" imgW="342751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072896"/>
                        <a:ext cx="618180" cy="180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093796"/>
              </p:ext>
            </p:extLst>
          </p:nvPr>
        </p:nvGraphicFramePr>
        <p:xfrm>
          <a:off x="4803586" y="1096264"/>
          <a:ext cx="968439" cy="1705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533169" imgH="939392" progId="Equation.3">
                  <p:embed/>
                </p:oleObj>
              </mc:Choice>
              <mc:Fallback>
                <p:oleObj name="Equation" r:id="rId7" imgW="533169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586" y="1096264"/>
                        <a:ext cx="968439" cy="1705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38800" y="297484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46176"/>
            <a:ext cx="10058400" cy="5388864"/>
          </a:xfrm>
        </p:spPr>
        <p:txBody>
          <a:bodyPr/>
          <a:lstStyle/>
          <a:p>
            <a:r>
              <a:rPr lang="en-US" sz="1600" dirty="0" err="1">
                <a:latin typeface="Bookman Old Style" panose="02050604050505020204" pitchFamily="18" charset="0"/>
              </a:rPr>
              <a:t>Dapat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ditulis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juga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bentuk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matriks</a:t>
            </a:r>
            <a:r>
              <a:rPr lang="en-US" sz="1600" dirty="0">
                <a:latin typeface="Bookman Old Style" panose="02050604050505020204" pitchFamily="18" charset="0"/>
              </a:rPr>
              <a:t> yang </a:t>
            </a:r>
            <a:r>
              <a:rPr lang="en-US" sz="1600" dirty="0" err="1">
                <a:latin typeface="Bookman Old Style" panose="02050604050505020204" pitchFamily="18" charset="0"/>
              </a:rPr>
              <a:t>diperluas</a:t>
            </a:r>
            <a:r>
              <a:rPr lang="en-US" sz="1600" dirty="0" smtClean="0">
                <a:latin typeface="Bookman Old Style" panose="02050604050505020204" pitchFamily="18" charset="0"/>
              </a:rPr>
              <a:t>: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Contoh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smtClean="0">
                <a:latin typeface="Bookman Old Style" panose="02050604050505020204" pitchFamily="18" charset="0"/>
              </a:rPr>
              <a:t>:  </a:t>
            </a:r>
            <a:r>
              <a:rPr lang="en-US" sz="1600" dirty="0" err="1" smtClean="0">
                <a:latin typeface="Bookman Old Style" panose="02050604050505020204" pitchFamily="18" charset="0"/>
              </a:rPr>
              <a:t>Perhatikan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bahwa</a:t>
            </a:r>
            <a:r>
              <a:rPr lang="en-US" sz="1600" dirty="0">
                <a:latin typeface="Bookman Old Style" panose="02050604050505020204" pitchFamily="18" charset="0"/>
              </a:rPr>
              <a:t> SPL</a:t>
            </a:r>
            <a:r>
              <a:rPr lang="en-US" sz="1600" i="1" dirty="0">
                <a:latin typeface="Bookman Old Style" panose="02050604050505020204" pitchFamily="18" charset="0"/>
              </a:rPr>
              <a:t> </a:t>
            </a:r>
          </a:p>
          <a:p>
            <a:pPr>
              <a:buNone/>
            </a:pPr>
            <a:r>
              <a:rPr lang="en-US" sz="1600" i="1" dirty="0">
                <a:latin typeface="Bookman Old Style" panose="02050604050505020204" pitchFamily="18" charset="0"/>
              </a:rPr>
              <a:t>			x</a:t>
            </a:r>
            <a:r>
              <a:rPr lang="en-US" sz="1600" dirty="0">
                <a:latin typeface="Bookman Old Style" panose="02050604050505020204" pitchFamily="18" charset="0"/>
              </a:rPr>
              <a:t> + 2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5000</a:t>
            </a:r>
          </a:p>
          <a:p>
            <a:pPr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		3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+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10000</a:t>
            </a:r>
          </a:p>
          <a:p>
            <a:pPr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	</a:t>
            </a:r>
            <a:r>
              <a:rPr lang="en-US" sz="1600" dirty="0" err="1">
                <a:latin typeface="Bookman Old Style" panose="02050604050505020204" pitchFamily="18" charset="0"/>
              </a:rPr>
              <a:t>dapat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ditulis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bentuk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perkalian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matriks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144687"/>
              </p:ext>
            </p:extLst>
          </p:nvPr>
        </p:nvGraphicFramePr>
        <p:xfrm>
          <a:off x="2160143" y="1072452"/>
          <a:ext cx="2984881" cy="165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650960" imgH="939600" progId="Equation.3">
                  <p:embed/>
                </p:oleObj>
              </mc:Choice>
              <mc:Fallback>
                <p:oleObj name="Equation" r:id="rId3" imgW="1650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143" y="1072452"/>
                        <a:ext cx="2984881" cy="1653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60690"/>
              </p:ext>
            </p:extLst>
          </p:nvPr>
        </p:nvGraphicFramePr>
        <p:xfrm>
          <a:off x="2212848" y="4462272"/>
          <a:ext cx="33893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1905000" imgH="457200" progId="Equation.3">
                  <p:embed/>
                </p:oleObj>
              </mc:Choice>
              <mc:Fallback>
                <p:oleObj name="Equation" r:id="rId5" imgW="1905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848" y="4462272"/>
                        <a:ext cx="338931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178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94944"/>
            <a:ext cx="10058400" cy="5583936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latin typeface="Bookman Old Style" panose="02050604050505020204" pitchFamily="18" charset="0"/>
              </a:rPr>
              <a:t>Dalam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matriks</a:t>
            </a:r>
            <a:r>
              <a:rPr lang="en-US" sz="1600" dirty="0" smtClean="0">
                <a:latin typeface="Bookman Old Style" panose="02050604050505020204" pitchFamily="18" charset="0"/>
              </a:rPr>
              <a:t> yang </a:t>
            </a:r>
            <a:r>
              <a:rPr lang="en-US" sz="1600" dirty="0" err="1" smtClean="0">
                <a:latin typeface="Bookman Old Style" panose="02050604050505020204" pitchFamily="18" charset="0"/>
              </a:rPr>
              <a:t>diperluas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dapat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ditulis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dalam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latin typeface="Bookman Old Style" panose="02050604050505020204" pitchFamily="18" charset="0"/>
              </a:rPr>
              <a:t>:</a:t>
            </a: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b="1" dirty="0">
                <a:latin typeface="Bookman Old Style" panose="02050604050505020204" pitchFamily="18" charset="0"/>
              </a:rPr>
              <a:t>Solusi SPL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dirty="0">
                <a:latin typeface="Bookman Old Style" panose="02050604050505020204" pitchFamily="18" charset="0"/>
              </a:rPr>
              <a:t>	</a:t>
            </a:r>
            <a:r>
              <a:rPr lang="sv-SE" sz="1600" dirty="0">
                <a:latin typeface="Bookman Old Style" panose="02050604050505020204" pitchFamily="18" charset="0"/>
                <a:sym typeface="Wingdings" panose="05000000000000000000" pitchFamily="2" charset="2"/>
              </a:rPr>
              <a:t> Himpunan bilangan Real dimana jika disubstitusikan pada peubah suatu SPL akan memenuhi nilai kebenaran SPL tersebut</a:t>
            </a:r>
            <a:r>
              <a:rPr lang="sv-SE" sz="16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.</a:t>
            </a:r>
            <a:endParaRPr lang="sv-SE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dirty="0">
                <a:latin typeface="Bookman Old Style" panose="02050604050505020204" pitchFamily="18" charset="0"/>
              </a:rPr>
              <a:t>Perhatikan SPL 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dirty="0">
                <a:latin typeface="Bookman Old Style" panose="02050604050505020204" pitchFamily="18" charset="0"/>
              </a:rPr>
              <a:t> </a:t>
            </a:r>
            <a:r>
              <a:rPr lang="en-US" sz="1200" i="1" dirty="0">
                <a:latin typeface="Bookman Old Style" panose="02050604050505020204" pitchFamily="18" charset="0"/>
              </a:rPr>
              <a:t>			</a:t>
            </a:r>
            <a:r>
              <a:rPr lang="en-US" sz="1600" i="1" dirty="0">
                <a:latin typeface="Bookman Old Style" panose="02050604050505020204" pitchFamily="18" charset="0"/>
              </a:rPr>
              <a:t>x</a:t>
            </a:r>
            <a:r>
              <a:rPr lang="en-US" sz="1600" dirty="0">
                <a:latin typeface="Bookman Old Style" panose="02050604050505020204" pitchFamily="18" charset="0"/>
              </a:rPr>
              <a:t> + 2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5000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		3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+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10000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Maka</a:t>
            </a: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{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= 3000,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=1000 } </a:t>
            </a:r>
            <a:r>
              <a:rPr lang="en-US" sz="1600" dirty="0" err="1">
                <a:latin typeface="Bookman Old Style" panose="02050604050505020204" pitchFamily="18" charset="0"/>
              </a:rPr>
              <a:t>merupakan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>
                <a:latin typeface="Bookman Old Style" panose="02050604050505020204" pitchFamily="18" charset="0"/>
              </a:rPr>
              <a:t>tersebut</a:t>
            </a: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{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= 1000,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=3000 } </a:t>
            </a:r>
            <a:r>
              <a:rPr lang="en-US" sz="1600" dirty="0" err="1">
                <a:latin typeface="Bookman Old Style" panose="02050604050505020204" pitchFamily="18" charset="0"/>
              </a:rPr>
              <a:t>bukan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 smtClean="0">
                <a:latin typeface="Bookman Old Style" panose="02050604050505020204" pitchFamily="18" charset="0"/>
              </a:rPr>
              <a:t>itu</a:t>
            </a:r>
            <a:endParaRPr lang="en-US" sz="1600" dirty="0" smtClean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Suatu</a:t>
            </a:r>
            <a:r>
              <a:rPr lang="en-US" sz="1600" dirty="0">
                <a:latin typeface="Bookman Old Style" panose="02050604050505020204" pitchFamily="18" charset="0"/>
              </a:rPr>
              <a:t> SPL, </a:t>
            </a:r>
            <a:r>
              <a:rPr lang="en-US" sz="1600" dirty="0" err="1">
                <a:latin typeface="Bookman Old Style" panose="02050604050505020204" pitchFamily="18" charset="0"/>
              </a:rPr>
              <a:t>terkait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latin typeface="Bookman Old Style" panose="02050604050505020204" pitchFamily="18" charset="0"/>
              </a:rPr>
              <a:t>mempunyai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tiga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kemungkinan</a:t>
            </a:r>
            <a:r>
              <a:rPr lang="en-US" sz="1600" dirty="0">
                <a:latin typeface="Bookman Old Style" panose="02050604050505020204" pitchFamily="18" charset="0"/>
              </a:rPr>
              <a:t> :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dirty="0">
                <a:latin typeface="Bookman Old Style" panose="02050604050505020204" pitchFamily="18" charset="0"/>
              </a:rPr>
              <a:t>SPL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tunggal</a:t>
            </a:r>
            <a:endParaRPr lang="en-US" dirty="0">
              <a:latin typeface="Bookman Old Style" panose="02050604050505020204" pitchFamily="18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dirty="0">
                <a:latin typeface="Bookman Old Style" panose="02050604050505020204" pitchFamily="18" charset="0"/>
              </a:rPr>
              <a:t>SPL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hingga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banyak</a:t>
            </a:r>
            <a:endParaRPr lang="en-US" dirty="0">
              <a:latin typeface="Bookman Old Style" panose="02050604050505020204" pitchFamily="18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dirty="0">
                <a:latin typeface="Bookman Old Style" panose="02050604050505020204" pitchFamily="18" charset="0"/>
              </a:rPr>
              <a:t>SPL </a:t>
            </a:r>
            <a:r>
              <a:rPr lang="en-US" dirty="0" err="1">
                <a:latin typeface="Bookman Old Style" panose="02050604050505020204" pitchFamily="18" charset="0"/>
              </a:rPr>
              <a:t>tidak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endParaRPr lang="sv-SE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sv-SE" dirty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487621"/>
              </p:ext>
            </p:extLst>
          </p:nvPr>
        </p:nvGraphicFramePr>
        <p:xfrm>
          <a:off x="1738376" y="1136968"/>
          <a:ext cx="194310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104840" imgH="482400" progId="Equation.3">
                  <p:embed/>
                </p:oleObj>
              </mc:Choice>
              <mc:Fallback>
                <p:oleObj name="Equation" r:id="rId3" imgW="11048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76" y="1136968"/>
                        <a:ext cx="194310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8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33984"/>
            <a:ext cx="10058400" cy="5401056"/>
          </a:xfrm>
        </p:spPr>
        <p:txBody>
          <a:bodyPr/>
          <a:lstStyle/>
          <a:p>
            <a:r>
              <a:rPr lang="en-US" sz="1600" dirty="0" err="1">
                <a:latin typeface="Bookman Old Style" panose="02050604050505020204" pitchFamily="18" charset="0"/>
              </a:rPr>
              <a:t>Ilustrasi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garis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pada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kartesius</a:t>
            </a:r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Artinya</a:t>
            </a:r>
            <a:r>
              <a:rPr lang="en-US" sz="1600" dirty="0">
                <a:latin typeface="Bookman Old Style" panose="02050604050505020204" pitchFamily="18" charset="0"/>
              </a:rPr>
              <a:t> :	SPL</a:t>
            </a:r>
            <a:r>
              <a:rPr lang="en-US" sz="1600" dirty="0"/>
              <a:t> 	</a:t>
            </a:r>
            <a:r>
              <a:rPr lang="en-US" sz="1600" dirty="0">
                <a:latin typeface="Times New Roman" panose="02020603050405020304" pitchFamily="18" charset="0"/>
              </a:rPr>
              <a:t>2</a:t>
            </a:r>
            <a:r>
              <a:rPr lang="en-US" sz="1600" i="1" dirty="0">
                <a:latin typeface="Times New Roman" panose="02020603050405020304" pitchFamily="18" charset="0"/>
              </a:rPr>
              <a:t>x </a:t>
            </a:r>
            <a:r>
              <a:rPr lang="en-US" sz="1600" dirty="0">
                <a:latin typeface="Times New Roman" panose="02020603050405020304" pitchFamily="18" charset="0"/>
              </a:rPr>
              <a:t>– </a:t>
            </a:r>
            <a:r>
              <a:rPr lang="en-US" sz="1600" i="1" dirty="0">
                <a:latin typeface="Times New Roman" panose="02020603050405020304" pitchFamily="18" charset="0"/>
              </a:rPr>
              <a:t>y </a:t>
            </a:r>
            <a:r>
              <a:rPr lang="en-US" sz="1600" dirty="0">
                <a:latin typeface="Times New Roman" panose="02020603050405020304" pitchFamily="18" charset="0"/>
              </a:rPr>
              <a:t>= 2			                                                		            </a:t>
            </a:r>
            <a:endParaRPr lang="en-US" sz="1600" dirty="0" smtClean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sz="1600" dirty="0">
                <a:latin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</a:rPr>
              <a:t>	                    </a:t>
            </a:r>
            <a:r>
              <a:rPr lang="en-US" sz="1600" i="1" dirty="0">
                <a:latin typeface="Times New Roman" panose="02020603050405020304" pitchFamily="18" charset="0"/>
              </a:rPr>
              <a:t>x </a:t>
            </a:r>
            <a:r>
              <a:rPr lang="en-US" sz="1600" dirty="0">
                <a:latin typeface="Times New Roman" panose="02020603050405020304" pitchFamily="18" charset="0"/>
              </a:rPr>
              <a:t>– </a:t>
            </a:r>
            <a:r>
              <a:rPr lang="en-US" sz="1600" i="1" dirty="0">
                <a:latin typeface="Times New Roman" panose="02020603050405020304" pitchFamily="18" charset="0"/>
              </a:rPr>
              <a:t>y </a:t>
            </a:r>
            <a:r>
              <a:rPr lang="en-US" sz="1600" dirty="0">
                <a:latin typeface="Times New Roman" panose="02020603050405020304" pitchFamily="18" charset="0"/>
              </a:rPr>
              <a:t>= 0</a:t>
            </a:r>
            <a:r>
              <a:rPr lang="en-US" sz="1600" dirty="0"/>
              <a:t> </a:t>
            </a:r>
            <a:endParaRPr lang="en-US" sz="1600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Mempunyai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tunggal</a:t>
            </a:r>
            <a:r>
              <a:rPr lang="en-US" sz="1600" dirty="0"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latin typeface="Bookman Old Style" panose="02050604050505020204" pitchFamily="18" charset="0"/>
              </a:rPr>
              <a:t>yaitu</a:t>
            </a:r>
            <a:r>
              <a:rPr lang="en-US" sz="1600" dirty="0">
                <a:latin typeface="Bookman Old Style" panose="02050604050505020204" pitchFamily="18" charset="0"/>
              </a:rPr>
              <a:t> x = 2, y = 2	</a:t>
            </a: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57706" y="1150747"/>
            <a:ext cx="2546350" cy="2808288"/>
            <a:chOff x="323850" y="955675"/>
            <a:chExt cx="2546350" cy="2808288"/>
          </a:xfrm>
        </p:grpSpPr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1371600" y="974725"/>
              <a:ext cx="1371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000" b="1" i="1" dirty="0">
                  <a:latin typeface="Times New Roman" panose="02020603050405020304" pitchFamily="18" charset="0"/>
                </a:rPr>
                <a:t>y</a:t>
              </a:r>
              <a:r>
                <a:rPr lang="en-US" sz="2000" b="1" dirty="0">
                  <a:latin typeface="Times New Roman" panose="02020603050405020304" pitchFamily="18" charset="0"/>
                </a:rPr>
                <a:t> = 2</a:t>
              </a:r>
              <a:r>
                <a:rPr lang="en-US" sz="2000" b="1" i="1" dirty="0">
                  <a:latin typeface="Times New Roman" panose="02020603050405020304" pitchFamily="18" charset="0"/>
                </a:rPr>
                <a:t>x </a:t>
              </a:r>
              <a:r>
                <a:rPr lang="en-US" sz="2000" b="1" dirty="0">
                  <a:latin typeface="Times New Roman" panose="02020603050405020304" pitchFamily="18" charset="0"/>
                </a:rPr>
                <a:t>- 2</a:t>
              </a:r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1492250" y="2682875"/>
              <a:ext cx="990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 dirty="0"/>
                <a:t>(2, 2)</a:t>
              </a:r>
            </a:p>
          </p:txBody>
        </p: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323850" y="955675"/>
              <a:ext cx="2546350" cy="2743200"/>
              <a:chOff x="2239" y="12319"/>
              <a:chExt cx="1800" cy="1995"/>
            </a:xfrm>
          </p:grpSpPr>
          <p:sp>
            <p:nvSpPr>
              <p:cNvPr id="21" name="Line 32"/>
              <p:cNvSpPr>
                <a:spLocks noChangeShapeType="1"/>
              </p:cNvSpPr>
              <p:nvPr/>
            </p:nvSpPr>
            <p:spPr bwMode="auto">
              <a:xfrm flipV="1">
                <a:off x="2599" y="12499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3"/>
              <p:cNvSpPr>
                <a:spLocks noChangeShapeType="1"/>
              </p:cNvSpPr>
              <p:nvPr/>
            </p:nvSpPr>
            <p:spPr bwMode="auto">
              <a:xfrm flipV="1">
                <a:off x="2404" y="14119"/>
                <a:ext cx="14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Text Box 34"/>
              <p:cNvSpPr txBox="1">
                <a:spLocks noChangeArrowheads="1"/>
              </p:cNvSpPr>
              <p:nvPr/>
            </p:nvSpPr>
            <p:spPr bwMode="auto">
              <a:xfrm>
                <a:off x="3679" y="13759"/>
                <a:ext cx="36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200" i="1"/>
                  <a:t>x</a:t>
                </a:r>
                <a:endParaRPr lang="en-US" sz="1800"/>
              </a:p>
            </p:txBody>
          </p:sp>
          <p:sp>
            <p:nvSpPr>
              <p:cNvPr id="24" name="Text Box 35"/>
              <p:cNvSpPr txBox="1">
                <a:spLocks noChangeArrowheads="1"/>
              </p:cNvSpPr>
              <p:nvPr/>
            </p:nvSpPr>
            <p:spPr bwMode="auto">
              <a:xfrm>
                <a:off x="2239" y="12319"/>
                <a:ext cx="36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200" i="1"/>
                  <a:t>y</a:t>
                </a:r>
                <a:endParaRPr lang="en-US" sz="1800"/>
              </a:p>
            </p:txBody>
          </p:sp>
          <p:sp>
            <p:nvSpPr>
              <p:cNvPr id="25" name="Line 36"/>
              <p:cNvSpPr>
                <a:spLocks noChangeShapeType="1"/>
              </p:cNvSpPr>
              <p:nvPr/>
            </p:nvSpPr>
            <p:spPr bwMode="auto">
              <a:xfrm flipH="1">
                <a:off x="2464" y="12679"/>
                <a:ext cx="1245" cy="1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7"/>
              <p:cNvSpPr>
                <a:spLocks noChangeShapeType="1"/>
              </p:cNvSpPr>
              <p:nvPr/>
            </p:nvSpPr>
            <p:spPr bwMode="auto">
              <a:xfrm flipV="1">
                <a:off x="2779" y="12664"/>
                <a:ext cx="540" cy="16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Oval 38"/>
            <p:cNvSpPr>
              <a:spLocks noChangeArrowheads="1"/>
            </p:cNvSpPr>
            <p:nvPr/>
          </p:nvSpPr>
          <p:spPr bwMode="auto">
            <a:xfrm>
              <a:off x="1263650" y="2498725"/>
              <a:ext cx="304800" cy="457200"/>
            </a:xfrm>
            <a:prstGeom prst="ellipse">
              <a:avLst/>
            </a:prstGeom>
            <a:solidFill>
              <a:schemeClr val="accent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/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>
              <a:off x="1403350" y="2714625"/>
              <a:ext cx="0" cy="666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0"/>
            <p:cNvSpPr>
              <a:spLocks noChangeShapeType="1"/>
            </p:cNvSpPr>
            <p:nvPr/>
          </p:nvSpPr>
          <p:spPr bwMode="auto">
            <a:xfrm flipH="1" flipV="1">
              <a:off x="822325" y="2730500"/>
              <a:ext cx="577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41"/>
            <p:cNvSpPr txBox="1">
              <a:spLocks noChangeArrowheads="1"/>
            </p:cNvSpPr>
            <p:nvPr/>
          </p:nvSpPr>
          <p:spPr bwMode="auto">
            <a:xfrm>
              <a:off x="1066800" y="339725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/>
                <a:t>1</a:t>
              </a:r>
            </a:p>
          </p:txBody>
        </p:sp>
        <p:sp>
          <p:nvSpPr>
            <p:cNvPr id="19" name="Text Box 42"/>
            <p:cNvSpPr txBox="1">
              <a:spLocks noChangeArrowheads="1"/>
            </p:cNvSpPr>
            <p:nvPr/>
          </p:nvSpPr>
          <p:spPr bwMode="auto">
            <a:xfrm>
              <a:off x="1279525" y="339725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/>
                <a:t>2</a:t>
              </a:r>
            </a:p>
          </p:txBody>
        </p:sp>
        <p:sp>
          <p:nvSpPr>
            <p:cNvPr id="20" name="Text Box 43"/>
            <p:cNvSpPr txBox="1">
              <a:spLocks noChangeArrowheads="1"/>
            </p:cNvSpPr>
            <p:nvPr/>
          </p:nvSpPr>
          <p:spPr bwMode="auto">
            <a:xfrm>
              <a:off x="549275" y="2479675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5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33856" y="606552"/>
            <a:ext cx="8966200" cy="568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1700" b="1" dirty="0" err="1" smtClean="0">
                <a:latin typeface="Bookman Old Style" panose="02050604050505020204" pitchFamily="18" charset="0"/>
              </a:rPr>
              <a:t>Perhatikan</a:t>
            </a:r>
            <a:r>
              <a:rPr lang="en-US" sz="1700" b="1" dirty="0" smtClean="0">
                <a:latin typeface="Bookman Old Style" panose="02050604050505020204" pitchFamily="18" charset="0"/>
              </a:rPr>
              <a:t> SPL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700" b="1" i="1" dirty="0" smtClean="0">
                <a:latin typeface="Bookman Old Style" panose="02050604050505020204" pitchFamily="18" charset="0"/>
              </a:rPr>
              <a:t> x</a:t>
            </a:r>
            <a:r>
              <a:rPr lang="en-US" sz="1700" b="1" dirty="0" smtClean="0">
                <a:latin typeface="Bookman Old Style" panose="02050604050505020204" pitchFamily="18" charset="0"/>
              </a:rPr>
              <a:t>  – </a:t>
            </a:r>
            <a:r>
              <a:rPr lang="en-US" sz="1700" b="1" i="1" dirty="0" smtClean="0">
                <a:latin typeface="Bookman Old Style" panose="02050604050505020204" pitchFamily="18" charset="0"/>
              </a:rPr>
              <a:t>y  </a:t>
            </a:r>
            <a:r>
              <a:rPr lang="en-US" sz="1700" b="1" dirty="0" smtClean="0">
                <a:latin typeface="Bookman Old Style" panose="02050604050505020204" pitchFamily="18" charset="0"/>
              </a:rPr>
              <a:t> = 0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700" b="1" dirty="0" smtClean="0">
                <a:latin typeface="Bookman Old Style" panose="02050604050505020204" pitchFamily="18" charset="0"/>
              </a:rPr>
              <a:t>2</a:t>
            </a:r>
            <a:r>
              <a:rPr lang="en-US" sz="1700" b="1" i="1" dirty="0" smtClean="0">
                <a:latin typeface="Bookman Old Style" panose="02050604050505020204" pitchFamily="18" charset="0"/>
              </a:rPr>
              <a:t>x</a:t>
            </a:r>
            <a:r>
              <a:rPr lang="en-US" sz="1700" b="1" dirty="0" smtClean="0">
                <a:latin typeface="Bookman Old Style" panose="02050604050505020204" pitchFamily="18" charset="0"/>
              </a:rPr>
              <a:t> – 2</a:t>
            </a:r>
            <a:r>
              <a:rPr lang="en-US" sz="1700" b="1" i="1" dirty="0" smtClean="0">
                <a:latin typeface="Bookman Old Style" panose="02050604050505020204" pitchFamily="18" charset="0"/>
              </a:rPr>
              <a:t>y</a:t>
            </a:r>
            <a:r>
              <a:rPr lang="en-US" sz="1700" b="1" dirty="0" smtClean="0">
                <a:latin typeface="Bookman Old Style" panose="02050604050505020204" pitchFamily="18" charset="0"/>
              </a:rPr>
              <a:t> =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Jika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digambar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dalam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kartesius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Terlihat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bahwa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dua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garis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tersebut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adalah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sejajar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Tak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akan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pernah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diperoleh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titik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potong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kedua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garis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itu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Artinya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smtClean="0">
                <a:latin typeface="Bookman Old Style" panose="02050604050505020204" pitchFamily="18" charset="0"/>
              </a:rPr>
              <a:t>	SPL </a:t>
            </a:r>
            <a:r>
              <a:rPr lang="en-US" sz="1700" dirty="0" err="1" smtClean="0">
                <a:latin typeface="Bookman Old Style" panose="02050604050505020204" pitchFamily="18" charset="0"/>
              </a:rPr>
              <a:t>diatas</a:t>
            </a:r>
            <a:r>
              <a:rPr lang="en-US" sz="1700" dirty="0" smtClean="0">
                <a:latin typeface="Bookman Old Style" panose="02050604050505020204" pitchFamily="18" charset="0"/>
              </a:rPr>
              <a:t> TIDAK </a:t>
            </a:r>
            <a:r>
              <a:rPr lang="en-US" sz="1700" dirty="0" err="1" smtClean="0">
                <a:latin typeface="Bookman Old Style" panose="02050604050505020204" pitchFamily="18" charset="0"/>
              </a:rPr>
              <a:t>mempunyai</a:t>
            </a:r>
            <a:r>
              <a:rPr lang="en-US" sz="1700" dirty="0" smtClean="0">
                <a:latin typeface="Bookman Old Style" panose="02050604050505020204" pitchFamily="18" charset="0"/>
              </a:rPr>
              <a:t>  </a:t>
            </a:r>
            <a:r>
              <a:rPr lang="en-US" sz="1700" dirty="0" err="1" smtClean="0">
                <a:latin typeface="Bookman Old Style" panose="02050604050505020204" pitchFamily="18" charset="0"/>
              </a:rPr>
              <a:t>solusi</a:t>
            </a:r>
            <a:endParaRPr lang="en-US" sz="1700" b="1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 smtClean="0">
              <a:latin typeface="Bookman Old Style" panose="0205060405050502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20368" y="1920240"/>
            <a:ext cx="3505200" cy="2667000"/>
            <a:chOff x="1066800" y="1676400"/>
            <a:chExt cx="3505200" cy="2667000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1371600" y="1905000"/>
              <a:ext cx="0" cy="228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069975" y="3946525"/>
              <a:ext cx="281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733800" y="38100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066800" y="16764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1190625" y="2286000"/>
              <a:ext cx="137160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1692275" y="2286000"/>
              <a:ext cx="1355725" cy="191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981200" y="1828800"/>
              <a:ext cx="990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y </a:t>
              </a:r>
              <a:r>
                <a:rPr lang="en-US" sz="2400">
                  <a:latin typeface="Times New Roman" panose="02020603050405020304" pitchFamily="18" charset="0"/>
                </a:rPr>
                <a:t>= </a:t>
              </a:r>
              <a:r>
                <a:rPr lang="en-US" sz="2400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200400" y="1905000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y </a:t>
              </a:r>
              <a:r>
                <a:rPr lang="en-US" sz="2400">
                  <a:latin typeface="Times New Roman" panose="02020603050405020304" pitchFamily="18" charset="0"/>
                </a:rPr>
                <a:t>= </a:t>
              </a:r>
              <a:r>
                <a:rPr lang="en-US" sz="2400" i="1">
                  <a:latin typeface="Times New Roman" panose="02020603050405020304" pitchFamily="18" charset="0"/>
                </a:rPr>
                <a:t>x </a:t>
              </a:r>
              <a:r>
                <a:rPr lang="en-US" sz="2400">
                  <a:latin typeface="Times New Roman" panose="02020603050405020304" pitchFamily="18" charset="0"/>
                </a:rPr>
                <a:t>– 1 </a:t>
              </a: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1828800" y="38862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>
                  <a:latin typeface="Times New Roman" panose="02020603050405020304" pitchFamily="18" charset="0"/>
                </a:rPr>
                <a:t>1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44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321FB0-ACD1-4CDA-9DC1-1F89BC03A29E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00" y="425450"/>
            <a:ext cx="8902700" cy="6019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b="1" dirty="0" err="1">
                <a:latin typeface="Bookman Old Style" panose="02050604050505020204" pitchFamily="18" charset="0"/>
              </a:rPr>
              <a:t>Perhatikan</a:t>
            </a:r>
            <a:r>
              <a:rPr lang="en-US" sz="1700" b="1" dirty="0">
                <a:latin typeface="Bookman Old Style" panose="02050604050505020204" pitchFamily="18" charset="0"/>
              </a:rPr>
              <a:t> SPL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sz="1700" b="1" i="1" dirty="0">
                <a:latin typeface="Bookman Old Style" panose="02050604050505020204" pitchFamily="18" charset="0"/>
              </a:rPr>
              <a:t> x</a:t>
            </a:r>
            <a:r>
              <a:rPr lang="en-US" sz="1700" b="1" dirty="0">
                <a:latin typeface="Bookman Old Style" panose="02050604050505020204" pitchFamily="18" charset="0"/>
              </a:rPr>
              <a:t>  – </a:t>
            </a:r>
            <a:r>
              <a:rPr lang="en-US" sz="1700" b="1" i="1" dirty="0">
                <a:latin typeface="Bookman Old Style" panose="02050604050505020204" pitchFamily="18" charset="0"/>
              </a:rPr>
              <a:t>y  </a:t>
            </a:r>
            <a:r>
              <a:rPr lang="en-US" sz="1700" b="1" dirty="0">
                <a:latin typeface="Bookman Old Style" panose="02050604050505020204" pitchFamily="18" charset="0"/>
              </a:rPr>
              <a:t> = 0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sz="1700" b="1" dirty="0">
                <a:latin typeface="Bookman Old Style" panose="02050604050505020204" pitchFamily="18" charset="0"/>
              </a:rPr>
              <a:t>2</a:t>
            </a:r>
            <a:r>
              <a:rPr lang="en-US" sz="1700" b="1" i="1" dirty="0">
                <a:latin typeface="Bookman Old Style" panose="02050604050505020204" pitchFamily="18" charset="0"/>
              </a:rPr>
              <a:t>x</a:t>
            </a:r>
            <a:r>
              <a:rPr lang="en-US" sz="1700" b="1" dirty="0">
                <a:latin typeface="Bookman Old Style" panose="02050604050505020204" pitchFamily="18" charset="0"/>
              </a:rPr>
              <a:t> – 2</a:t>
            </a:r>
            <a:r>
              <a:rPr lang="en-US" sz="1700" b="1" i="1" dirty="0">
                <a:latin typeface="Bookman Old Style" panose="02050604050505020204" pitchFamily="18" charset="0"/>
              </a:rPr>
              <a:t>y</a:t>
            </a:r>
            <a:r>
              <a:rPr lang="en-US" sz="1700" b="1" dirty="0">
                <a:latin typeface="Bookman Old Style" panose="02050604050505020204" pitchFamily="18" charset="0"/>
              </a:rPr>
              <a:t> = </a:t>
            </a:r>
            <a:r>
              <a:rPr lang="en-US" sz="1700" b="1" dirty="0" smtClean="0">
                <a:latin typeface="Bookman Old Style" panose="02050604050505020204" pitchFamily="18" charset="0"/>
              </a:rPr>
              <a:t>0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en-US" sz="1700" b="1" dirty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Jika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kedua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ruas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pada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persamaan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kedua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dikalikan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Diperoleh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persamaan</a:t>
            </a:r>
            <a:r>
              <a:rPr lang="en-US" sz="1700" dirty="0">
                <a:latin typeface="Bookman Old Style" panose="02050604050505020204" pitchFamily="18" charset="0"/>
              </a:rPr>
              <a:t> yang </a:t>
            </a:r>
            <a:r>
              <a:rPr lang="en-US" sz="1700" dirty="0" err="1">
                <a:latin typeface="Bookman Old Style" panose="02050604050505020204" pitchFamily="18" charset="0"/>
              </a:rPr>
              <a:t>sama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dengan</a:t>
            </a:r>
            <a:r>
              <a:rPr lang="en-US" sz="1700" dirty="0">
                <a:latin typeface="Bookman Old Style" panose="02050604050505020204" pitchFamily="18" charset="0"/>
              </a:rPr>
              <a:t> pers. </a:t>
            </a:r>
            <a:r>
              <a:rPr lang="en-US" sz="1700" dirty="0" err="1">
                <a:latin typeface="Bookman Old Style" panose="02050604050505020204" pitchFamily="18" charset="0"/>
              </a:rPr>
              <a:t>pertama</a:t>
            </a:r>
            <a:r>
              <a:rPr lang="en-US" sz="17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Jika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digambar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dalam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kartesius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Terlihat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bahwa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garis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tersebut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adalah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berimpit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Titik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potong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kedua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garis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banyak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sekali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disepanjang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garis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tersebut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Artinya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>
                <a:latin typeface="Bookman Old Style" panose="02050604050505020204" pitchFamily="18" charset="0"/>
              </a:rPr>
              <a:t>	SPL </a:t>
            </a:r>
            <a:r>
              <a:rPr lang="en-US" sz="1700" dirty="0" err="1">
                <a:latin typeface="Bookman Old Style" panose="02050604050505020204" pitchFamily="18" charset="0"/>
              </a:rPr>
              <a:t>diatas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mempunyai</a:t>
            </a:r>
            <a:r>
              <a:rPr lang="en-US" sz="1700" dirty="0">
                <a:latin typeface="Bookman Old Style" panose="02050604050505020204" pitchFamily="18" charset="0"/>
              </a:rPr>
              <a:t>  </a:t>
            </a:r>
            <a:r>
              <a:rPr lang="en-US" sz="1700" dirty="0" err="1">
                <a:latin typeface="Bookman Old Style" panose="02050604050505020204" pitchFamily="18" charset="0"/>
              </a:rPr>
              <a:t>solusi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tak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hingga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banyak</a:t>
            </a:r>
            <a:endParaRPr lang="en-US" sz="17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3048000" y="2362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667000" y="2209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819400" y="4267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334000" y="3810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790825" y="2759075"/>
            <a:ext cx="172085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803525" y="2743200"/>
            <a:ext cx="172085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371975" y="233045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x – y = 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191000" y="236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2</a:t>
            </a:r>
            <a:r>
              <a:rPr lang="en-US" sz="2400" i="1">
                <a:latin typeface="Times New Roman" panose="02020603050405020304" pitchFamily="18" charset="0"/>
              </a:rPr>
              <a:t>x </a:t>
            </a:r>
            <a:r>
              <a:rPr lang="en-US" sz="2400">
                <a:latin typeface="Times New Roman" panose="02020603050405020304" pitchFamily="18" charset="0"/>
              </a:rPr>
              <a:t>– 2</a:t>
            </a:r>
            <a:r>
              <a:rPr lang="en-US" sz="2400" i="1">
                <a:latin typeface="Times New Roman" panose="02020603050405020304" pitchFamily="18" charset="0"/>
              </a:rPr>
              <a:t>y = 0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891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3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3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3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3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8" grpId="0" animBg="1"/>
      <p:bldP spid="14349" grpId="0"/>
      <p:bldP spid="14350" grpId="0" animBg="1"/>
      <p:bldP spid="14351" grpId="0"/>
      <p:bldP spid="14352" grpId="0" animBg="1"/>
      <p:bldP spid="14353" grpId="0" animBg="1"/>
      <p:bldP spid="14354" grpId="0"/>
      <p:bldP spid="14355" grpId="0"/>
      <p:bldP spid="1435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7" y="633984"/>
            <a:ext cx="10924033" cy="5538216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sv-SE" sz="1600" b="1" dirty="0">
                <a:latin typeface="Bookman Old Style" panose="02050604050505020204" pitchFamily="18" charset="0"/>
              </a:rPr>
              <a:t>Solusi Sistem Persamaan Linear dengan OBE</a:t>
            </a:r>
          </a:p>
          <a:p>
            <a:pPr marL="609600" indent="-609600">
              <a:lnSpc>
                <a:spcPct val="90000"/>
              </a:lnSpc>
            </a:pPr>
            <a:r>
              <a:rPr lang="en-US" sz="1600" dirty="0" err="1">
                <a:latin typeface="Bookman Old Style" panose="02050604050505020204" pitchFamily="18" charset="0"/>
              </a:rPr>
              <a:t>Tulis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bentuk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matriks</a:t>
            </a:r>
            <a:r>
              <a:rPr lang="en-US" sz="1600" dirty="0">
                <a:latin typeface="Bookman Old Style" panose="02050604050505020204" pitchFamily="18" charset="0"/>
              </a:rPr>
              <a:t> yang </a:t>
            </a:r>
            <a:r>
              <a:rPr lang="en-US" sz="1600" dirty="0" err="1">
                <a:latin typeface="Bookman Old Style" panose="02050604050505020204" pitchFamily="18" charset="0"/>
              </a:rPr>
              <a:t>diperbesar</a:t>
            </a: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1600" dirty="0" err="1" smtClean="0">
                <a:latin typeface="Bookman Old Style" panose="02050604050505020204" pitchFamily="18" charset="0"/>
              </a:rPr>
              <a:t>Ubah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matriks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menjadi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menjadi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esilon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baris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tereduksi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endParaRPr lang="sv-SE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sv-SE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1600" b="1" dirty="0" err="1">
                <a:latin typeface="Bookman Old Style" panose="02050604050505020204" pitchFamily="18" charset="0"/>
              </a:rPr>
              <a:t>Contoh</a:t>
            </a:r>
            <a:r>
              <a:rPr lang="en-US" sz="1600" b="1" dirty="0">
                <a:latin typeface="Bookman Old Style" panose="02050604050505020204" pitchFamily="18" charset="0"/>
              </a:rPr>
              <a:t> 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Tentukan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dari</a:t>
            </a:r>
            <a:r>
              <a:rPr lang="en-US" sz="1600" dirty="0">
                <a:latin typeface="Bookman Old Style" panose="02050604050505020204" pitchFamily="18" charset="0"/>
              </a:rPr>
              <a:t> SPL 	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smtClean="0">
                <a:latin typeface="Bookman Old Style" panose="02050604050505020204" pitchFamily="18" charset="0"/>
              </a:rPr>
              <a:t>                        </a:t>
            </a:r>
            <a:r>
              <a:rPr lang="en-US" i="1" dirty="0" smtClean="0">
                <a:latin typeface="Bookman Old Style" panose="02050604050505020204" pitchFamily="18" charset="0"/>
              </a:rPr>
              <a:t>x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+ 2</a:t>
            </a:r>
            <a:r>
              <a:rPr lang="en-US" i="1" dirty="0">
                <a:latin typeface="Bookman Old Style" panose="02050604050505020204" pitchFamily="18" charset="0"/>
              </a:rPr>
              <a:t>y</a:t>
            </a:r>
            <a:r>
              <a:rPr lang="en-US" dirty="0">
                <a:latin typeface="Bookman Old Style" panose="02050604050505020204" pitchFamily="18" charset="0"/>
              </a:rPr>
              <a:t> = 5000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	3</a:t>
            </a:r>
            <a:r>
              <a:rPr lang="en-US" i="1" dirty="0">
                <a:latin typeface="Bookman Old Style" panose="02050604050505020204" pitchFamily="18" charset="0"/>
              </a:rPr>
              <a:t>x </a:t>
            </a:r>
            <a:r>
              <a:rPr lang="en-US" dirty="0">
                <a:latin typeface="Bookman Old Style" panose="02050604050505020204" pitchFamily="18" charset="0"/>
              </a:rPr>
              <a:t>+ </a:t>
            </a:r>
            <a:r>
              <a:rPr lang="en-US" i="1" dirty="0">
                <a:latin typeface="Bookman Old Style" panose="02050604050505020204" pitchFamily="18" charset="0"/>
              </a:rPr>
              <a:t>y</a:t>
            </a:r>
            <a:r>
              <a:rPr lang="en-US" dirty="0">
                <a:latin typeface="Bookman Old Style" panose="02050604050505020204" pitchFamily="18" charset="0"/>
              </a:rPr>
              <a:t> = </a:t>
            </a:r>
            <a:r>
              <a:rPr lang="en-US" dirty="0" smtClean="0">
                <a:latin typeface="Bookman Old Style" panose="02050604050505020204" pitchFamily="18" charset="0"/>
              </a:rPr>
              <a:t>10000</a:t>
            </a: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Tulis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kembali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diperbesar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hasil</a:t>
            </a:r>
            <a:r>
              <a:rPr lang="en-US" dirty="0">
                <a:latin typeface="Bookman Old Style" panose="02050604050505020204" pitchFamily="18" charset="0"/>
              </a:rPr>
              <a:t> OBE   </a:t>
            </a:r>
            <a:r>
              <a:rPr lang="en-US" dirty="0" err="1">
                <a:latin typeface="Bookman Old Style" panose="02050604050505020204" pitchFamily="18" charset="0"/>
              </a:rPr>
              <a:t>menjadi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perkalian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b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b="1" dirty="0" smtClean="0">
                <a:latin typeface="Bookman Old Style" panose="02050604050505020204" pitchFamily="18" charset="0"/>
              </a:rPr>
              <a:t>				    </a:t>
            </a:r>
            <a:r>
              <a:rPr lang="en-US" b="1" dirty="0" err="1" smtClean="0">
                <a:latin typeface="Bookman Old Style" panose="02050604050505020204" pitchFamily="18" charset="0"/>
              </a:rPr>
              <a:t>sehingga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 err="1" smtClean="0">
                <a:latin typeface="Bookman Old Style" panose="02050604050505020204" pitchFamily="18" charset="0"/>
              </a:rPr>
              <a:t>solusi</a:t>
            </a:r>
            <a:r>
              <a:rPr lang="en-US" b="1" dirty="0" smtClean="0">
                <a:latin typeface="Bookman Old Style" panose="02050604050505020204" pitchFamily="18" charset="0"/>
              </a:rPr>
              <a:t> x=3 </a:t>
            </a:r>
            <a:r>
              <a:rPr lang="en-US" b="1" dirty="0" err="1" smtClean="0">
                <a:latin typeface="Bookman Old Style" panose="02050604050505020204" pitchFamily="18" charset="0"/>
              </a:rPr>
              <a:t>dan</a:t>
            </a:r>
            <a:r>
              <a:rPr lang="en-US" b="1" dirty="0" smtClean="0">
                <a:latin typeface="Bookman Old Style" panose="02050604050505020204" pitchFamily="18" charset="0"/>
              </a:rPr>
              <a:t> y=1</a:t>
            </a:r>
            <a:endParaRPr lang="en-US" b="1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891270"/>
              </p:ext>
            </p:extLst>
          </p:nvPr>
        </p:nvGraphicFramePr>
        <p:xfrm>
          <a:off x="568325" y="3490468"/>
          <a:ext cx="169703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965160" imgH="482400" progId="Equation.3">
                  <p:embed/>
                </p:oleObj>
              </mc:Choice>
              <mc:Fallback>
                <p:oleObj name="Equation" r:id="rId3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3490468"/>
                        <a:ext cx="1697038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051232"/>
              </p:ext>
            </p:extLst>
          </p:nvPr>
        </p:nvGraphicFramePr>
        <p:xfrm>
          <a:off x="2217738" y="3527425"/>
          <a:ext cx="1830387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5" imgW="1079280" imgH="482400" progId="Equation.3">
                  <p:embed/>
                </p:oleObj>
              </mc:Choice>
              <mc:Fallback>
                <p:oleObj name="Equation" r:id="rId5" imgW="1079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3527425"/>
                        <a:ext cx="1830387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685411"/>
              </p:ext>
            </p:extLst>
          </p:nvPr>
        </p:nvGraphicFramePr>
        <p:xfrm>
          <a:off x="4330700" y="3551238"/>
          <a:ext cx="13081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7" imgW="876240" imgH="482400" progId="Equation.3">
                  <p:embed/>
                </p:oleObj>
              </mc:Choice>
              <mc:Fallback>
                <p:oleObj name="Equation" r:id="rId7" imgW="876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3551238"/>
                        <a:ext cx="1308100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012800"/>
              </p:ext>
            </p:extLst>
          </p:nvPr>
        </p:nvGraphicFramePr>
        <p:xfrm>
          <a:off x="6116638" y="3486150"/>
          <a:ext cx="14859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9" imgW="787320" imgH="482400" progId="Equation.3">
                  <p:embed/>
                </p:oleObj>
              </mc:Choice>
              <mc:Fallback>
                <p:oleObj name="Equation" r:id="rId9" imgW="787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3486150"/>
                        <a:ext cx="14859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493580"/>
              </p:ext>
            </p:extLst>
          </p:nvPr>
        </p:nvGraphicFramePr>
        <p:xfrm>
          <a:off x="755650" y="5132388"/>
          <a:ext cx="27765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1" imgW="1638000" imgH="457200" progId="Equation.3">
                  <p:embed/>
                </p:oleObj>
              </mc:Choice>
              <mc:Fallback>
                <p:oleObj name="Equation" r:id="rId11" imgW="1638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132388"/>
                        <a:ext cx="27765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32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129</TotalTime>
  <Words>277</Words>
  <Application>Microsoft Office PowerPoint</Application>
  <PresentationFormat>Widescreen</PresentationFormat>
  <Paragraphs>204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Bookman Old Style</vt:lpstr>
      <vt:lpstr>Cambria Math</vt:lpstr>
      <vt:lpstr>Garamond</vt:lpstr>
      <vt:lpstr>Symbol</vt:lpstr>
      <vt:lpstr>Times New Roman</vt:lpstr>
      <vt:lpstr>Wingdings</vt:lpstr>
      <vt:lpstr>Savon</vt:lpstr>
      <vt:lpstr>Equation</vt:lpstr>
      <vt:lpstr>Microsoft Equation 3.0</vt:lpstr>
      <vt:lpstr>SISTEM PERSAMAAN LINEAR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LINEAR</dc:title>
  <dc:creator>Inne Novita Sari</dc:creator>
  <cp:lastModifiedBy>Inne Novita Sari</cp:lastModifiedBy>
  <cp:revision>2</cp:revision>
  <dcterms:created xsi:type="dcterms:W3CDTF">2013-09-29T07:34:18Z</dcterms:created>
  <dcterms:modified xsi:type="dcterms:W3CDTF">2013-10-20T05:07:48Z</dcterms:modified>
</cp:coreProperties>
</file>