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7400E-397D-4968-8F86-0CA5C906A763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DF0FE-7DC0-4E2A-8DD0-7FDDBACE59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A5CA-A1E0-426C-8349-DC649EACB898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16421-7AB4-4F7E-B021-F9354D0672DA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C9E3-9078-4760-B956-D0DE7DE1614D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AAA43-62B4-487E-82BB-9B8BF36557B1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6B8D-2644-4CA0-8E10-D675E5065EC2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BB128-E8E1-4C6B-A6E0-4E23A7F9FA0C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48649-B8E3-4BFB-BF71-AD05AFA88753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0D90A-DCDE-4902-A71F-00F1FF3F396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B740-7B7E-483F-A4F8-5EC0166FD2CE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2A3C0-11DA-4BA5-8BAC-678BA7EA81D4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20AE3-EC1D-4D7A-9EE7-FF99130F3291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Pancasila,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FDA6-563F-46CD-8E6B-4CF099EE96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GB" b="1" dirty="0"/>
              <a:t>PEMBUKAAN UUD 1945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7620000" cy="3352800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Pada</a:t>
            </a:r>
            <a:r>
              <a:rPr lang="en-US" dirty="0" smtClean="0">
                <a:solidFill>
                  <a:schemeClr val="bg1"/>
                </a:solidFill>
              </a:rPr>
              <a:t> Mata </a:t>
            </a:r>
            <a:r>
              <a:rPr lang="en-US" dirty="0" err="1" smtClean="0">
                <a:solidFill>
                  <a:schemeClr val="bg1"/>
                </a:solidFill>
              </a:rPr>
              <a:t>Kuliah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Pendidikan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Dosen</a:t>
            </a:r>
            <a:r>
              <a:rPr lang="en-US" dirty="0" smtClean="0">
                <a:solidFill>
                  <a:schemeClr val="bg1"/>
                </a:solidFill>
              </a:rPr>
              <a:t> 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TATIK ROHMAWATI,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4B94C-909D-46DF-98ED-A8DE2404C74D}" type="datetime1">
              <a:rPr lang="en-US" smtClean="0">
                <a:solidFill>
                  <a:schemeClr val="bg1"/>
                </a:solidFill>
              </a:rPr>
              <a:pPr/>
              <a:t>10/21/2013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590800"/>
          </a:xfrm>
        </p:spPr>
        <p:txBody>
          <a:bodyPr>
            <a:normAutofit/>
          </a:bodyPr>
          <a:lstStyle/>
          <a:p>
            <a:r>
              <a:rPr lang="fi-FI" sz="3200" b="1" dirty="0" smtClean="0">
                <a:solidFill>
                  <a:schemeClr val="bg1"/>
                </a:solidFill>
              </a:rPr>
              <a:t>HUBUNGAN PEMBUKAAN UUD 1945 DENGAN PANCASILA</a:t>
            </a:r>
            <a:r>
              <a:rPr lang="fi-FI" sz="3200" b="1" dirty="0" smtClean="0">
                <a:solidFill>
                  <a:schemeClr val="bg1"/>
                </a:solidFill>
              </a:rPr>
              <a:t/>
            </a:r>
            <a:br>
              <a:rPr lang="fi-FI" sz="3200" b="1" dirty="0" smtClean="0">
                <a:solidFill>
                  <a:schemeClr val="bg1"/>
                </a:solidFill>
              </a:rPr>
            </a:br>
            <a:r>
              <a:rPr lang="fi-FI" sz="3200" dirty="0">
                <a:solidFill>
                  <a:schemeClr val="bg1"/>
                </a:solidFill>
              </a:rPr>
              <a:t>Secara material memuat Pancasila, maksudnya dalam Pembukaan UUD 1945 terdapat sila-sila dari Pancasila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657600"/>
            <a:ext cx="7620000" cy="2362200"/>
          </a:xfrm>
        </p:spPr>
        <p:txBody>
          <a:bodyPr>
            <a:normAutofit fontScale="92500" lnSpcReduction="10000"/>
          </a:bodyPr>
          <a:lstStyle/>
          <a:p>
            <a:r>
              <a:rPr lang="fi-FI" b="1" dirty="0" smtClean="0">
                <a:solidFill>
                  <a:schemeClr val="bg1"/>
                </a:solidFill>
              </a:rPr>
              <a:t>HUBUNGAN PEMBUKAAN DE</a:t>
            </a:r>
            <a:r>
              <a:rPr lang="en-US" b="1" dirty="0" smtClean="0">
                <a:solidFill>
                  <a:schemeClr val="bg1"/>
                </a:solidFill>
              </a:rPr>
              <a:t>NGAN PROKLAMASI KEMERDEKAAN</a:t>
            </a:r>
          </a:p>
          <a:p>
            <a:pPr algn="just"/>
            <a:r>
              <a:rPr lang="en-US" b="1" dirty="0">
                <a:solidFill>
                  <a:schemeClr val="bg1"/>
                </a:solidFill>
              </a:rPr>
              <a:t>	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pengejawantahan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kesatuan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dipisahkan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dengan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proklamasi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733800" cy="39687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199"/>
            <a:ext cx="7772400" cy="7620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PENGERTIAN ISI PEMBUKAAN UUD 1945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20000" cy="4495800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Pertama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nilai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kodrat</a:t>
            </a:r>
            <a:r>
              <a:rPr lang="en-US" dirty="0">
                <a:solidFill>
                  <a:schemeClr val="bg1"/>
                </a:solidFill>
              </a:rPr>
              <a:t> (’</a:t>
            </a:r>
            <a:r>
              <a:rPr lang="en-US" dirty="0" err="1">
                <a:solidFill>
                  <a:schemeClr val="bg1"/>
                </a:solidFill>
              </a:rPr>
              <a:t>Bahwa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kemerdekaan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adalah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 smtClean="0">
                <a:solidFill>
                  <a:schemeClr val="bg1"/>
                </a:solidFill>
              </a:rPr>
              <a:t>’)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pernyatan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universal</a:t>
            </a:r>
          </a:p>
          <a:p>
            <a:pPr lvl="0" algn="just"/>
            <a:r>
              <a:rPr lang="en-US" b="1" dirty="0" err="1">
                <a:solidFill>
                  <a:schemeClr val="bg1"/>
                </a:solidFill>
              </a:rPr>
              <a:t>Alinea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Kedua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Merealisasikan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perjuangan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cita-cita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merdeka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bersatu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berdaulat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adil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makmur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Perjuangan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bangsa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sebagai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bukti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objektif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Hasil </a:t>
            </a:r>
            <a:r>
              <a:rPr lang="it-IT" dirty="0">
                <a:solidFill>
                  <a:schemeClr val="bg1"/>
                </a:solidFill>
              </a:rPr>
              <a:t>dari perjuangan itu adalah tercipta negara Indonesia</a:t>
            </a:r>
            <a:endParaRPr lang="en-US" dirty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696200" cy="4191000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Ketiga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Pengakuan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nilai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religius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manusia sebagai ciptaan Tuhan Yang Maha Kuasa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Mengakui nilai moral (‘didorong oleh keinginan luhur supaya berkehidupan kebangsaan yang bebas’) 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Pernyataan kembali proklamasi kemerdekaan Indonesia</a:t>
            </a:r>
            <a:endParaRPr lang="en-US" dirty="0" smtClean="0">
              <a:solidFill>
                <a:schemeClr val="bg1"/>
              </a:solidFill>
            </a:endParaRPr>
          </a:p>
          <a:p>
            <a:pPr lvl="0" algn="just"/>
            <a:r>
              <a:rPr lang="en-US" b="1" dirty="0" err="1" smtClean="0">
                <a:solidFill>
                  <a:schemeClr val="bg1"/>
                </a:solidFill>
              </a:rPr>
              <a:t>Alinea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Keempat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Berdirinya</a:t>
            </a:r>
            <a:r>
              <a:rPr lang="en-US" dirty="0" smtClean="0">
                <a:solidFill>
                  <a:schemeClr val="bg1"/>
                </a:solidFill>
              </a:rPr>
              <a:t> Negara Indonesia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Negara (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Khusus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Tujuan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Umum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Ketentuan diadakannya UUD Negara (Negara Indonesia adalah negara yang berdasarkan atas hukum)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Bentuk Negara (Negara Republik Indonesia)</a:t>
            </a:r>
            <a:endParaRPr lang="en-US" dirty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Dasar Filsafat Negara</a:t>
            </a:r>
            <a:endParaRPr lang="en-US" dirty="0" smtClean="0">
              <a:solidFill>
                <a:schemeClr val="bg1"/>
              </a:solidFill>
            </a:endParaRP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HAKIKAT PEMBUKAAN UUD 1945</a:t>
            </a: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391400" cy="4267200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Sebagai </a:t>
            </a:r>
            <a:r>
              <a:rPr lang="fi-FI" sz="2200" dirty="0">
                <a:solidFill>
                  <a:schemeClr val="bg1"/>
                </a:solidFill>
              </a:rPr>
              <a:t>tertib hukum (</a:t>
            </a:r>
            <a:r>
              <a:rPr lang="fi-FI" sz="2200" i="1" dirty="0">
                <a:solidFill>
                  <a:schemeClr val="bg1"/>
                </a:solidFill>
              </a:rPr>
              <a:t>rechts orde</a:t>
            </a:r>
            <a:r>
              <a:rPr lang="fi-FI" sz="2200" dirty="0">
                <a:solidFill>
                  <a:schemeClr val="bg1"/>
                </a:solidFill>
              </a:rPr>
              <a:t> atau </a:t>
            </a:r>
            <a:r>
              <a:rPr lang="fi-FI" sz="2200" i="1" dirty="0">
                <a:solidFill>
                  <a:schemeClr val="bg1"/>
                </a:solidFill>
              </a:rPr>
              <a:t>legal order</a:t>
            </a:r>
            <a:r>
              <a:rPr lang="fi-FI" sz="2200" dirty="0">
                <a:solidFill>
                  <a:schemeClr val="bg1"/>
                </a:solidFill>
              </a:rPr>
              <a:t>) tertinggi, yaitu sebagai sumber hukum positif Indonesia berarti seluruh peraturan perundang-undangan di Indonesia harus bersumber pada Pembukaan UUD 1945 yang di dalamnya terkandung Asas Kerokhanian Negara atau Dasar Filsafat Negara </a:t>
            </a:r>
            <a:r>
              <a:rPr lang="fi-FI" sz="2200" dirty="0" smtClean="0">
                <a:solidFill>
                  <a:schemeClr val="bg1"/>
                </a:solidFill>
              </a:rPr>
              <a:t>RI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sz="2200" dirty="0" smtClean="0">
                <a:solidFill>
                  <a:schemeClr val="bg1"/>
                </a:solidFill>
              </a:rPr>
              <a:t>Memenuhi </a:t>
            </a:r>
            <a:r>
              <a:rPr lang="fi-FI" sz="2200" dirty="0">
                <a:solidFill>
                  <a:schemeClr val="bg1"/>
                </a:solidFill>
              </a:rPr>
              <a:t>syarat adanya tertib hukum Indonesia</a:t>
            </a:r>
            <a:endParaRPr lang="en-US" sz="2200" dirty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subyek, yaitu komitmen penguasa untuk mengadakan peraturan </a:t>
            </a:r>
            <a:r>
              <a:rPr lang="fi-FI" sz="2200" dirty="0" smtClean="0">
                <a:solidFill>
                  <a:schemeClr val="bg1"/>
                </a:solidFill>
              </a:rPr>
              <a:t>hukum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asas </a:t>
            </a:r>
            <a:r>
              <a:rPr lang="fi-FI" sz="2200" dirty="0" smtClean="0">
                <a:solidFill>
                  <a:schemeClr val="bg1"/>
                </a:solidFill>
              </a:rPr>
              <a:t>kerokhanian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</a:t>
            </a:r>
            <a:r>
              <a:rPr lang="fi-FI" sz="2200" dirty="0" smtClean="0">
                <a:solidFill>
                  <a:schemeClr val="bg1"/>
                </a:solidFill>
              </a:rPr>
              <a:t>daerah</a:t>
            </a:r>
            <a:endParaRPr lang="en-US" sz="2200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lphaLcPeriod"/>
            </a:pPr>
            <a:r>
              <a:rPr lang="fi-FI" sz="2200" dirty="0" smtClean="0">
                <a:solidFill>
                  <a:schemeClr val="bg1"/>
                </a:solidFill>
              </a:rPr>
              <a:t>adanya </a:t>
            </a:r>
            <a:r>
              <a:rPr lang="fi-FI" sz="2200" dirty="0">
                <a:solidFill>
                  <a:schemeClr val="bg1"/>
                </a:solidFill>
              </a:rPr>
              <a:t>kesatuan waktu</a:t>
            </a:r>
            <a:endParaRPr lang="en-US" sz="2200" dirty="0">
              <a:solidFill>
                <a:schemeClr val="bg1"/>
              </a:solidFill>
            </a:endParaRPr>
          </a:p>
          <a:p>
            <a:pPr algn="just"/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10/21/2013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LANJUTAN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7696200" cy="3962400"/>
          </a:xfrm>
        </p:spPr>
        <p:txBody>
          <a:bodyPr>
            <a:noAutofit/>
          </a:bodyPr>
          <a:lstStyle/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3.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Kaidah</a:t>
            </a:r>
            <a:r>
              <a:rPr lang="en-US" sz="2300" dirty="0">
                <a:solidFill>
                  <a:schemeClr val="bg1"/>
                </a:solidFill>
              </a:rPr>
              <a:t> Negara yang Fundamental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   </a:t>
            </a:r>
            <a:r>
              <a:rPr lang="en-US" sz="2300" dirty="0" smtClean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terjadinya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yaitu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pembentukan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</a:t>
            </a:r>
            <a:r>
              <a:rPr lang="en-US" sz="2300" dirty="0">
                <a:solidFill>
                  <a:schemeClr val="bg1"/>
                </a:solidFill>
              </a:rPr>
              <a:t>Dari </a:t>
            </a:r>
            <a:r>
              <a:rPr lang="en-US" sz="2300" dirty="0" err="1">
                <a:solidFill>
                  <a:schemeClr val="bg1"/>
                </a:solidFill>
              </a:rPr>
              <a:t>segi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isinya</a:t>
            </a:r>
            <a:r>
              <a:rPr lang="en-US" sz="2300" dirty="0">
                <a:solidFill>
                  <a:schemeClr val="bg1"/>
                </a:solidFill>
              </a:rPr>
              <a:t>, </a:t>
            </a:r>
            <a:r>
              <a:rPr lang="en-US" sz="2300" dirty="0" err="1">
                <a:solidFill>
                  <a:schemeClr val="bg1"/>
                </a:solidFill>
              </a:rPr>
              <a:t>memuat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dasar-dasar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pokok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en-US" sz="2300" dirty="0" smtClean="0">
                <a:solidFill>
                  <a:schemeClr val="bg1"/>
                </a:solidFill>
              </a:rPr>
              <a:t>    </a:t>
            </a:r>
            <a:r>
              <a:rPr lang="en-US" sz="2300" dirty="0" err="1" smtClean="0">
                <a:solidFill>
                  <a:schemeClr val="bg1"/>
                </a:solidFill>
              </a:rPr>
              <a:t>sebagai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berikut</a:t>
            </a:r>
            <a:r>
              <a:rPr lang="en-US" sz="23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a.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r>
              <a:rPr lang="en-US" sz="2300" dirty="0">
                <a:solidFill>
                  <a:schemeClr val="bg1"/>
                </a:solidFill>
              </a:rPr>
              <a:t> (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umum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tujuan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khusus</a:t>
            </a:r>
            <a:r>
              <a:rPr lang="en-US" sz="2300" dirty="0" smtClean="0">
                <a:solidFill>
                  <a:schemeClr val="bg1"/>
                </a:solidFill>
              </a:rPr>
              <a:t>)</a:t>
            </a: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b. </a:t>
            </a:r>
            <a:r>
              <a:rPr lang="en-US" sz="2300" dirty="0" err="1" smtClean="0">
                <a:solidFill>
                  <a:schemeClr val="bg1"/>
                </a:solidFill>
              </a:rPr>
              <a:t>Ketentuan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diadakannya</a:t>
            </a:r>
            <a:r>
              <a:rPr lang="en-US" sz="2300" dirty="0">
                <a:solidFill>
                  <a:schemeClr val="bg1"/>
                </a:solidFill>
              </a:rPr>
              <a:t> UUD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c. </a:t>
            </a:r>
            <a:r>
              <a:rPr lang="en-US" sz="2300" dirty="0" err="1" smtClean="0">
                <a:solidFill>
                  <a:schemeClr val="bg1"/>
                </a:solidFill>
              </a:rPr>
              <a:t>Bentuk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 smtClean="0">
                <a:solidFill>
                  <a:schemeClr val="bg1"/>
                </a:solidFill>
              </a:rPr>
              <a:t>negara</a:t>
            </a:r>
            <a:endParaRPr lang="en-US" sz="2300" dirty="0" smtClean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smtClean="0">
                <a:solidFill>
                  <a:schemeClr val="bg1"/>
                </a:solidFill>
              </a:rPr>
              <a:t>   d. </a:t>
            </a:r>
            <a:r>
              <a:rPr lang="en-US" sz="2300" dirty="0" err="1" smtClean="0">
                <a:solidFill>
                  <a:schemeClr val="bg1"/>
                </a:solidFill>
              </a:rPr>
              <a:t>Dasar</a:t>
            </a:r>
            <a:r>
              <a:rPr lang="en-US" sz="2300" dirty="0" smtClean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filsafat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negara</a:t>
            </a:r>
            <a:endParaRPr lang="en-US" sz="2300" dirty="0">
              <a:solidFill>
                <a:schemeClr val="bg1"/>
              </a:solidFill>
            </a:endParaRPr>
          </a:p>
          <a:p>
            <a:pPr algn="just"/>
            <a:r>
              <a:rPr lang="en-US" sz="2300" dirty="0">
                <a:solidFill>
                  <a:schemeClr val="bg1"/>
                </a:solidFill>
              </a:rPr>
              <a:t>4. </a:t>
            </a:r>
            <a:r>
              <a:rPr lang="en-US" sz="2300" dirty="0" err="1">
                <a:solidFill>
                  <a:schemeClr val="bg1"/>
                </a:solidFill>
              </a:rPr>
              <a:t>Terlekat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pada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Kelangsungan</a:t>
            </a:r>
            <a:r>
              <a:rPr lang="en-US" sz="2300" dirty="0">
                <a:solidFill>
                  <a:schemeClr val="bg1"/>
                </a:solidFill>
              </a:rPr>
              <a:t> </a:t>
            </a:r>
            <a:r>
              <a:rPr lang="en-US" sz="2300" dirty="0" err="1">
                <a:solidFill>
                  <a:schemeClr val="bg1"/>
                </a:solidFill>
              </a:rPr>
              <a:t>Hidup</a:t>
            </a:r>
            <a:r>
              <a:rPr lang="en-US" sz="2300" dirty="0">
                <a:solidFill>
                  <a:schemeClr val="bg1"/>
                </a:solidFill>
              </a:rPr>
              <a:t> Negara RI 17 </a:t>
            </a:r>
            <a:r>
              <a:rPr lang="en-US" sz="2300" dirty="0" err="1">
                <a:solidFill>
                  <a:schemeClr val="bg1"/>
                </a:solidFill>
              </a:rPr>
              <a:t>Agustus</a:t>
            </a:r>
            <a:r>
              <a:rPr lang="en-US" sz="2300" dirty="0">
                <a:solidFill>
                  <a:schemeClr val="bg1"/>
                </a:solidFill>
              </a:rPr>
              <a:t> 1945</a:t>
            </a:r>
          </a:p>
          <a:p>
            <a:pPr algn="just"/>
            <a:endParaRPr lang="en-US" sz="23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10/21/2013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048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599"/>
            <a:ext cx="7772400" cy="609601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>
                <a:solidFill>
                  <a:schemeClr val="bg1"/>
                </a:solidFill>
              </a:rPr>
              <a:t>KEDUDUKAN PEMBUKAAN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3434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dasar-dasar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i="1" dirty="0" err="1">
                <a:solidFill>
                  <a:schemeClr val="bg1"/>
                </a:solidFill>
              </a:rPr>
              <a:t>Staatsfundamentalnorm</a:t>
            </a:r>
            <a:r>
              <a:rPr lang="en-US" dirty="0">
                <a:solidFill>
                  <a:schemeClr val="bg1"/>
                </a:solidFill>
              </a:rPr>
              <a:t>),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memuat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pembentukan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bentuk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tujuan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kekuasaan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filsafat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Memuat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sifat-sifat</a:t>
            </a:r>
            <a:r>
              <a:rPr lang="en-US" dirty="0">
                <a:solidFill>
                  <a:schemeClr val="bg1"/>
                </a:solidFill>
              </a:rPr>
              <a:t> fundamental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asasi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berkedudukan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tetap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dirubah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pada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hakikatnya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kedudukannya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lebih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tinggi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Batang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Tubuh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-</a:t>
            </a:r>
            <a:r>
              <a:rPr lang="en-US" dirty="0" err="1" smtClean="0">
                <a:solidFill>
                  <a:schemeClr val="bg1"/>
                </a:solidFill>
              </a:rPr>
              <a:t>pokok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pikiran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Pembukaan</a:t>
            </a:r>
            <a:r>
              <a:rPr lang="en-US" dirty="0">
                <a:solidFill>
                  <a:schemeClr val="bg1"/>
                </a:solidFill>
              </a:rPr>
              <a:t> UUD 1945 </a:t>
            </a:r>
            <a:r>
              <a:rPr lang="en-US" dirty="0" err="1">
                <a:solidFill>
                  <a:schemeClr val="bg1"/>
                </a:solidFill>
              </a:rPr>
              <a:t>harus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dijabarkan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dalam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pasal-pasal</a:t>
            </a:r>
            <a:r>
              <a:rPr lang="en-US" dirty="0">
                <a:solidFill>
                  <a:schemeClr val="bg1"/>
                </a:solidFill>
              </a:rPr>
              <a:t> UUD </a:t>
            </a:r>
            <a:r>
              <a:rPr lang="en-US" dirty="0" smtClean="0">
                <a:solidFill>
                  <a:schemeClr val="bg1"/>
                </a:solidFill>
              </a:rPr>
              <a:t>1945.</a:t>
            </a:r>
          </a:p>
          <a:p>
            <a:pPr marL="514350" lvl="0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Pembukaan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UUD 1945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rangka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suasana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bagi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tertib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hukum</a:t>
            </a:r>
            <a:r>
              <a:rPr lang="en-US" dirty="0">
                <a:solidFill>
                  <a:schemeClr val="bg1"/>
                </a:solidFill>
              </a:rPr>
              <a:t> Indonesia.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10/21/2013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chemeClr val="bg1"/>
                </a:solidFill>
              </a:rPr>
              <a:t>FUNGSI PEMBUKAAN UUD 1945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467600" cy="4343400"/>
          </a:xfrm>
        </p:spPr>
        <p:txBody>
          <a:bodyPr>
            <a:noAutofit/>
          </a:bodyPr>
          <a:lstStyle/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1,2 dan 3 memuat pernyataan yang tidak memiliki hubungan kausal dan organis dengan pasal-pasalnya. Menyatakan peristiwa atau keadaan yang mendahului terbentuknya negara </a:t>
            </a:r>
            <a:r>
              <a:rPr lang="fi-FI" sz="2000" dirty="0" smtClean="0">
                <a:solidFill>
                  <a:schemeClr val="bg1"/>
                </a:solidFill>
              </a:rPr>
              <a:t>Indonesia</a:t>
            </a:r>
            <a:endParaRPr lang="en-US" sz="2000" dirty="0" smtClean="0">
              <a:solidFill>
                <a:schemeClr val="bg1"/>
              </a:solidFill>
            </a:endParaRPr>
          </a:p>
          <a:p>
            <a:pPr marL="457200" lvl="0" indent="-457200" algn="just">
              <a:buAutoNum type="arabicPeriod"/>
            </a:pPr>
            <a:r>
              <a:rPr lang="fi-FI" sz="2000" dirty="0" smtClean="0">
                <a:solidFill>
                  <a:schemeClr val="bg1"/>
                </a:solidFill>
              </a:rPr>
              <a:t>Alinea </a:t>
            </a:r>
            <a:r>
              <a:rPr lang="fi-FI" sz="2000" dirty="0">
                <a:solidFill>
                  <a:schemeClr val="bg1"/>
                </a:solidFill>
              </a:rPr>
              <a:t>ke 4 memuat pernyataan mengenai keadaan setelah Negara Indonesia terbentuk dan memiliki hubungan yang bersifat kausal dan organis dengan pasal-pasal UUD 1945, yaitu :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fi-FI" sz="2000" dirty="0" smtClean="0">
                <a:solidFill>
                  <a:schemeClr val="bg1"/>
                </a:solidFill>
              </a:rPr>
              <a:t>         a. UUD </a:t>
            </a:r>
            <a:r>
              <a:rPr lang="fi-FI" sz="2000" dirty="0">
                <a:solidFill>
                  <a:schemeClr val="bg1"/>
                </a:solidFill>
              </a:rPr>
              <a:t>ditentukan akan </a:t>
            </a:r>
            <a:r>
              <a:rPr lang="fi-FI" sz="2000" dirty="0" smtClean="0">
                <a:solidFill>
                  <a:schemeClr val="bg1"/>
                </a:solidFill>
              </a:rPr>
              <a:t>ada</a:t>
            </a:r>
            <a:endParaRPr lang="en-US" sz="2000" dirty="0" smtClean="0">
              <a:solidFill>
                <a:schemeClr val="bg1"/>
              </a:solidFill>
            </a:endParaRP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b. </a:t>
            </a:r>
            <a:r>
              <a:rPr lang="fi-FI" sz="2000" dirty="0" smtClean="0">
                <a:solidFill>
                  <a:schemeClr val="bg1"/>
                </a:solidFill>
              </a:rPr>
              <a:t>Yang </a:t>
            </a:r>
            <a:r>
              <a:rPr lang="fi-FI" sz="2000" dirty="0">
                <a:solidFill>
                  <a:schemeClr val="bg1"/>
                </a:solidFill>
              </a:rPr>
              <a:t>diatur dalam UUD adalah tentang </a:t>
            </a:r>
            <a:r>
              <a:rPr lang="fi-FI" sz="2000" dirty="0" smtClean="0">
                <a:solidFill>
                  <a:schemeClr val="bg1"/>
                </a:solidFill>
              </a:rPr>
              <a:t>pembentukan</a:t>
            </a:r>
          </a:p>
          <a:p>
            <a:pPr lvl="0" algn="just"/>
            <a:r>
              <a:rPr lang="fi-FI" sz="2000" dirty="0">
                <a:solidFill>
                  <a:schemeClr val="bg1"/>
                </a:solidFill>
              </a:rPr>
              <a:t> </a:t>
            </a:r>
            <a:r>
              <a:rPr lang="fi-FI" sz="2000" dirty="0" smtClean="0">
                <a:solidFill>
                  <a:schemeClr val="bg1"/>
                </a:solidFill>
              </a:rPr>
              <a:t>           pemerintahan </a:t>
            </a:r>
            <a:r>
              <a:rPr lang="fi-FI" sz="2000" dirty="0">
                <a:solidFill>
                  <a:schemeClr val="bg1"/>
                </a:solidFill>
              </a:rPr>
              <a:t>negara yang memenuhi pelbagai syarat</a:t>
            </a:r>
            <a:endParaRPr lang="en-US" sz="2000" dirty="0">
              <a:solidFill>
                <a:schemeClr val="bg1"/>
              </a:solidFill>
            </a:endParaRPr>
          </a:p>
          <a:p>
            <a:pPr lvl="0" algn="just"/>
            <a:r>
              <a:rPr lang="en-US" sz="2000" dirty="0" smtClean="0">
                <a:solidFill>
                  <a:schemeClr val="bg1"/>
                </a:solidFill>
              </a:rPr>
              <a:t>        c. Negara </a:t>
            </a:r>
            <a:r>
              <a:rPr lang="en-US" sz="2000" dirty="0">
                <a:solidFill>
                  <a:schemeClr val="bg1"/>
                </a:solidFill>
              </a:rPr>
              <a:t>Indonesia </a:t>
            </a:r>
            <a:r>
              <a:rPr lang="en-US" sz="2000" dirty="0" err="1">
                <a:solidFill>
                  <a:schemeClr val="bg1"/>
                </a:solidFill>
              </a:rPr>
              <a:t>adalah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berbentuk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republik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yang</a:t>
            </a:r>
          </a:p>
          <a:p>
            <a:pPr lvl="0" algn="just"/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           </a:t>
            </a:r>
            <a:r>
              <a:rPr lang="en-US" sz="2000" dirty="0" err="1" smtClean="0">
                <a:solidFill>
                  <a:schemeClr val="bg1"/>
                </a:solidFill>
              </a:rPr>
              <a:t>berkedaulatan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rakyat</a:t>
            </a:r>
            <a:endParaRPr lang="en-US" sz="2000" dirty="0">
              <a:solidFill>
                <a:schemeClr val="bg1"/>
              </a:solidFill>
            </a:endParaRPr>
          </a:p>
          <a:p>
            <a:pPr algn="just"/>
            <a:r>
              <a:rPr lang="it-IT" sz="2000" dirty="0" smtClean="0">
                <a:solidFill>
                  <a:schemeClr val="bg1"/>
                </a:solidFill>
              </a:rPr>
              <a:t>        d.Ditetapkan </a:t>
            </a:r>
            <a:r>
              <a:rPr lang="it-IT" sz="2000" dirty="0">
                <a:solidFill>
                  <a:schemeClr val="bg1"/>
                </a:solidFill>
              </a:rPr>
              <a:t>Pancasila sebagai dasar filsafat negara Indonesia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</a:t>
            </a:r>
            <a:r>
              <a:rPr lang="en-US" dirty="0" err="1" smtClean="0"/>
              <a:t>S.IP.,M.Si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399"/>
            <a:ext cx="7772400" cy="457201"/>
          </a:xfrm>
        </p:spPr>
        <p:txBody>
          <a:bodyPr>
            <a:noAutofit/>
          </a:bodyPr>
          <a:lstStyle/>
          <a:p>
            <a:r>
              <a:rPr lang="it-IT" sz="3600" dirty="0" smtClean="0">
                <a:solidFill>
                  <a:schemeClr val="bg1"/>
                </a:solidFill>
              </a:rPr>
              <a:t>HUBUNGAN LOGIS ANTAR ALINEA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696200" cy="4495800"/>
          </a:xfrm>
        </p:spPr>
        <p:txBody>
          <a:bodyPr/>
          <a:lstStyle/>
          <a:p>
            <a:pPr marL="971550" lvl="1" indent="-514350" algn="just">
              <a:buAutoNum type="arabicPeriod"/>
            </a:pPr>
            <a:r>
              <a:rPr lang="it-IT" dirty="0" smtClean="0">
                <a:solidFill>
                  <a:schemeClr val="bg1"/>
                </a:solidFill>
              </a:rPr>
              <a:t>Alinea </a:t>
            </a:r>
            <a:r>
              <a:rPr lang="it-IT" dirty="0">
                <a:solidFill>
                  <a:schemeClr val="bg1"/>
                </a:solidFill>
              </a:rPr>
              <a:t>pertama merupakan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mayor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penyataan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bersifat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umum</a:t>
            </a:r>
            <a:r>
              <a:rPr lang="en-US" dirty="0">
                <a:solidFill>
                  <a:schemeClr val="bg1"/>
                </a:solidFill>
              </a:rPr>
              <a:t> 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kedua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premis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minor</a:t>
            </a: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ketiga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konklusi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atau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kesimpulan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yaitu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terbentuknya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negara</a:t>
            </a:r>
            <a:r>
              <a:rPr lang="en-US" dirty="0">
                <a:solidFill>
                  <a:schemeClr val="bg1"/>
                </a:solidFill>
              </a:rPr>
              <a:t> Indonesia </a:t>
            </a:r>
            <a:r>
              <a:rPr lang="en-US" dirty="0" err="1">
                <a:solidFill>
                  <a:schemeClr val="bg1"/>
                </a:solidFill>
              </a:rPr>
              <a:t>atas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rakhmat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Tuhan</a:t>
            </a:r>
            <a:r>
              <a:rPr lang="en-US" dirty="0">
                <a:solidFill>
                  <a:schemeClr val="bg1"/>
                </a:solidFill>
              </a:rPr>
              <a:t> Yang </a:t>
            </a:r>
            <a:r>
              <a:rPr lang="en-US" dirty="0" err="1">
                <a:solidFill>
                  <a:schemeClr val="bg1"/>
                </a:solidFill>
              </a:rPr>
              <a:t>Maha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Esa</a:t>
            </a:r>
            <a:endParaRPr lang="en-US" dirty="0" smtClean="0">
              <a:solidFill>
                <a:schemeClr val="bg1"/>
              </a:solidFill>
            </a:endParaRPr>
          </a:p>
          <a:p>
            <a:pPr marL="971550" lvl="1" indent="-514350" algn="just">
              <a:buAutoNum type="arabicPeriod"/>
            </a:pPr>
            <a:r>
              <a:rPr lang="en-US" dirty="0" err="1" smtClean="0">
                <a:solidFill>
                  <a:schemeClr val="bg1"/>
                </a:solidFill>
              </a:rPr>
              <a:t>Alinea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keempat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merupakan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tindak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lanjut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dari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alinea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sebelumnya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10/21/2013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1242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>
                <a:solidFill>
                  <a:schemeClr val="bg1"/>
                </a:solidFill>
              </a:rPr>
              <a:pPr/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fi-FI" sz="3600" b="1" dirty="0" smtClean="0">
                <a:solidFill>
                  <a:schemeClr val="bg1"/>
                </a:solidFill>
              </a:rPr>
              <a:t>HUBUNGAN PEMBUKAAN DENGAN BATANG TUBUH UUD 1945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620000" cy="4038600"/>
          </a:xfrm>
        </p:spPr>
        <p:txBody>
          <a:bodyPr>
            <a:normAutofit fontScale="85000" lnSpcReduction="10000"/>
          </a:bodyPr>
          <a:lstStyle/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Suasana </a:t>
            </a:r>
            <a:r>
              <a:rPr lang="fi-FI" dirty="0">
                <a:solidFill>
                  <a:schemeClr val="bg1"/>
                </a:solidFill>
              </a:rPr>
              <a:t>kebatinan, maksudnya pokok-pokok pikiran dalam Pembukaan UUD 1945 meliputi suasana kebatinan dari UUD </a:t>
            </a:r>
            <a:r>
              <a:rPr lang="fi-FI" dirty="0" smtClean="0">
                <a:solidFill>
                  <a:schemeClr val="bg1"/>
                </a:solidFill>
              </a:rPr>
              <a:t>RI.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Cita-cita </a:t>
            </a:r>
            <a:r>
              <a:rPr lang="fi-FI" dirty="0">
                <a:solidFill>
                  <a:schemeClr val="bg1"/>
                </a:solidFill>
              </a:rPr>
              <a:t>hukum, maksudnya pokok-pokok pikiran dalam Pembukaan UUD 1945  mewujudkan cita-cita hukum (</a:t>
            </a:r>
            <a:r>
              <a:rPr lang="fi-FI" i="1" dirty="0">
                <a:solidFill>
                  <a:schemeClr val="bg1"/>
                </a:solidFill>
              </a:rPr>
              <a:t>recht idee</a:t>
            </a:r>
            <a:r>
              <a:rPr lang="fi-FI" dirty="0">
                <a:solidFill>
                  <a:schemeClr val="bg1"/>
                </a:solidFill>
              </a:rPr>
              <a:t>) baik yang tertulis maupun tidak tertulis. 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fi-FI" dirty="0" smtClean="0">
                <a:solidFill>
                  <a:schemeClr val="bg1"/>
                </a:solidFill>
              </a:rPr>
              <a:t>Pokok-pokok </a:t>
            </a:r>
            <a:r>
              <a:rPr lang="fi-FI" dirty="0">
                <a:solidFill>
                  <a:schemeClr val="bg1"/>
                </a:solidFill>
              </a:rPr>
              <a:t>pikiran dijabarkan ke dalam pasal-pasal, maksudnya Undang-undang menjabarkan pokok-pokok pikiran ke dalam pasal-pasalnya.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42025-5DB9-4A5D-824E-7DCEE5A7D927}" type="datetime1">
              <a:rPr lang="en-US" smtClean="0">
                <a:solidFill>
                  <a:schemeClr val="bg1"/>
                </a:solidFill>
              </a:rPr>
              <a:pPr/>
              <a:t>10/21/2013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0480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HandOut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Pancasila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By </a:t>
            </a:r>
            <a:r>
              <a:rPr lang="en-US" dirty="0" err="1" smtClean="0">
                <a:solidFill>
                  <a:schemeClr val="bg1"/>
                </a:solidFill>
              </a:rPr>
              <a:t>Tatik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Rohmawati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en-US" dirty="0" err="1" smtClean="0">
                <a:solidFill>
                  <a:schemeClr val="bg1"/>
                </a:solidFill>
              </a:rPr>
              <a:t>S.IP.,M.Si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FDA6-563F-46CD-8E6B-4CF099EE963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728</Words>
  <Application>Microsoft Office PowerPoint</Application>
  <PresentationFormat>On-screen Show (4:3)</PresentationFormat>
  <Paragraphs>108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PEMBUKAAN UUD 1945</vt:lpstr>
      <vt:lpstr>PENGERTIAN ISI PEMBUKAAN UUD 1945 </vt:lpstr>
      <vt:lpstr>LANJUTAN</vt:lpstr>
      <vt:lpstr>HAKIKAT PEMBUKAAN UUD 1945 </vt:lpstr>
      <vt:lpstr>LANJUTAN</vt:lpstr>
      <vt:lpstr>KEDUDUKAN PEMBUKAAN UUD 1945 </vt:lpstr>
      <vt:lpstr>FUNGSI PEMBUKAAN UUD 1945</vt:lpstr>
      <vt:lpstr>HUBUNGAN LOGIS ANTAR ALINEA </vt:lpstr>
      <vt:lpstr>HUBUNGAN PEMBUKAAN DENGAN BATANG TUBUH UUD 1945 </vt:lpstr>
      <vt:lpstr>HUBUNGAN PEMBUKAAN UUD 1945 DENGAN PANCASILA Secara material memuat Pancasila, maksudnya dalam Pembukaan UUD 1945 terdapat sila-sila dari Pancasila</vt:lpstr>
    </vt:vector>
  </TitlesOfParts>
  <Company>Lenovo (Beijing)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PEMBUKAAN UUD 1945</dc:title>
  <dc:creator>Lenovo User</dc:creator>
  <cp:lastModifiedBy>IK-dosen</cp:lastModifiedBy>
  <cp:revision>11</cp:revision>
  <dcterms:created xsi:type="dcterms:W3CDTF">2010-03-24T09:09:18Z</dcterms:created>
  <dcterms:modified xsi:type="dcterms:W3CDTF">2013-10-21T05:24:10Z</dcterms:modified>
</cp:coreProperties>
</file>