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C29D0-592E-4127-83C0-A25CC4C26EE4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ECAAB-3270-414B-B883-4DBA3CE26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ECAAB-3270-414B-B883-4DBA3CE26A5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ECAAB-3270-414B-B883-4DBA3CE26A5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ECAAB-3270-414B-B883-4DBA3CE26A5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ECAAB-3270-414B-B883-4DBA3CE26A5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ECAAB-3270-414B-B883-4DBA3CE26A5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ECAAB-3270-414B-B883-4DBA3CE26A5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ECAAB-3270-414B-B883-4DBA3CE26A5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ECAAB-3270-414B-B883-4DBA3CE26A5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ECAAB-3270-414B-B883-4DBA3CE26A5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ECAAB-3270-414B-B883-4DBA3CE26A5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397" y="3214686"/>
            <a:ext cx="5897206" cy="15001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0FE-0E03-4B14-9884-90535F173676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52E3-1B2D-4A7B-BC52-CC3EF12D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0FE-0E03-4B14-9884-90535F173676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52E3-1B2D-4A7B-BC52-CC3EF12D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68" y="642918"/>
            <a:ext cx="1543032" cy="5483246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918"/>
            <a:ext cx="6615130" cy="548324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0FE-0E03-4B14-9884-90535F173676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52E3-1B2D-4A7B-BC52-CC3EF12D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buFont typeface="Wingdings"/>
              <a:buChar char=""/>
              <a:defRPr/>
            </a:lvl1pPr>
            <a:lvl2pPr>
              <a:buSzPct val="50000"/>
              <a:buFont typeface="Wingdings 2"/>
              <a:buChar char=""/>
              <a:defRPr/>
            </a:lvl2pPr>
            <a:lvl3pPr>
              <a:buSzPct val="50000"/>
              <a:buFont typeface="Wingdings"/>
              <a:buChar char="Y"/>
              <a:defRPr/>
            </a:lvl3pPr>
            <a:lvl4pPr>
              <a:buSzPct val="50000"/>
              <a:buFont typeface="Wingdings 2"/>
              <a:buChar char="³"/>
              <a:defRPr/>
            </a:lvl4pPr>
            <a:lvl5pPr>
              <a:buSzPct val="50000"/>
              <a:buFont typeface="Wingdings 2"/>
              <a:buChar char=""/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0FE-0E03-4B14-9884-90535F173676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52E3-1B2D-4A7B-BC52-CC3EF12D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43183"/>
            <a:ext cx="6457968" cy="1362075"/>
          </a:xfrm>
        </p:spPr>
        <p:txBody>
          <a:bodyPr anchor="ctr"/>
          <a:lstStyle>
            <a:lvl1pPr algn="l">
              <a:defRPr sz="4000" b="0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009383"/>
            <a:ext cx="4529142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0FE-0E03-4B14-9884-90535F173676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52E3-1B2D-4A7B-BC52-CC3EF12D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0FE-0E03-4B14-9884-90535F173676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52E3-1B2D-4A7B-BC52-CC3EF12D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0"/>
            </a:lvl3pPr>
            <a:lvl4pPr marL="1371600" indent="0">
              <a:buNone/>
              <a:defRPr sz="1600" b="0"/>
            </a:lvl4pPr>
            <a:lvl5pPr marL="1828800" indent="0">
              <a:buNone/>
              <a:defRPr sz="1600" b="0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effectLst/>
              </a:defRPr>
            </a:lvl1pPr>
            <a:lvl2pPr marL="457200" indent="0">
              <a:buNone/>
              <a:defRPr sz="2000" b="0">
                <a:effectLst/>
              </a:defRPr>
            </a:lvl2pPr>
            <a:lvl3pPr marL="914400" indent="0">
              <a:buNone/>
              <a:defRPr sz="1800" b="0">
                <a:effectLst/>
              </a:defRPr>
            </a:lvl3pPr>
            <a:lvl4pPr marL="1371600" indent="0">
              <a:buNone/>
              <a:defRPr sz="1600" b="0">
                <a:effectLst/>
              </a:defRPr>
            </a:lvl4pPr>
            <a:lvl5pPr marL="1828800" indent="0">
              <a:buNone/>
              <a:defRPr sz="1600" b="0"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0FE-0E03-4B14-9884-90535F173676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52E3-1B2D-4A7B-BC52-CC3EF12D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0FE-0E03-4B14-9884-90535F173676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52E3-1B2D-4A7B-BC52-CC3EF12D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0FE-0E03-4B14-9884-90535F173676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52E3-1B2D-4A7B-BC52-CC3EF12D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071570"/>
          </a:xfrm>
        </p:spPr>
        <p:txBody>
          <a:bodyPr anchor="t"/>
          <a:lstStyle>
            <a:lvl1pPr algn="l">
              <a:defRPr sz="2000" b="0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5546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43051"/>
            <a:ext cx="3008313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0FE-0E03-4B14-9884-90535F173676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52E3-1B2D-4A7B-BC52-CC3EF12D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87306"/>
            <a:ext cx="850886" cy="4670520"/>
          </a:xfrm>
        </p:spPr>
        <p:txBody>
          <a:bodyPr vert="eaVert" anchor="ctr"/>
          <a:lstStyle>
            <a:lvl1pPr algn="ctr">
              <a:defRPr sz="2000" b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0166" y="684213"/>
            <a:ext cx="6929486" cy="4673613"/>
          </a:xfrm>
          <a:prstGeom prst="roundRect">
            <a:avLst>
              <a:gd name="adj" fmla="val 5966"/>
            </a:avLst>
          </a:prstGeom>
          <a:solidFill>
            <a:schemeClr val="bg2">
              <a:tint val="60000"/>
              <a:alpha val="50000"/>
            </a:schemeClr>
          </a:solidFill>
          <a:effectLst>
            <a:outerShdw blurRad="127000" dist="101600" dir="2700000" algn="tl" rotWithShape="0">
              <a:srgbClr val="000000">
                <a:alpha val="43137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0166" y="5481658"/>
            <a:ext cx="6924037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0FE-0E03-4B14-9884-90535F173676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52E3-1B2D-4A7B-BC52-CC3EF12D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880FE-0E03-4B14-9884-90535F173676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90" y="0"/>
            <a:ext cx="642910" cy="571480"/>
          </a:xfrm>
          <a:prstGeom prst="roundRect">
            <a:avLst>
              <a:gd name="adj" fmla="val 16667"/>
            </a:avLst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752E3-1B2D-4A7B-BC52-CC3EF12D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z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ø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Y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³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¹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GAYA KEPEMIMPINAN</a:t>
            </a:r>
            <a:endParaRPr lang="en-US" b="1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Kurniasih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0341" y="857232"/>
            <a:ext cx="534774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42860"/>
            <a:ext cx="8001024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latin typeface="Arial Rounded MT Bold" pitchFamily="34" charset="0"/>
                <a:cs typeface="Aharoni" pitchFamily="2" charset="-79"/>
              </a:rPr>
              <a:t>Pengertian</a:t>
            </a:r>
            <a:endParaRPr lang="en-US" sz="4000" dirty="0"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1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Gaya </a:t>
            </a:r>
            <a:r>
              <a:rPr lang="en-US" sz="3200" dirty="0" err="1" smtClean="0"/>
              <a:t>kepemimpinan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pola</a:t>
            </a:r>
            <a:r>
              <a:rPr lang="en-US" sz="3200" dirty="0" smtClean="0"/>
              <a:t> </a:t>
            </a:r>
            <a:r>
              <a:rPr lang="en-US" sz="3200" dirty="0" err="1" smtClean="0"/>
              <a:t>tingkah</a:t>
            </a:r>
            <a:r>
              <a:rPr lang="en-US" sz="3200" dirty="0" smtClean="0"/>
              <a:t> </a:t>
            </a:r>
            <a:r>
              <a:rPr lang="en-US" sz="3200" dirty="0" err="1" smtClean="0"/>
              <a:t>laku</a:t>
            </a:r>
            <a:r>
              <a:rPr lang="en-US" sz="3200" dirty="0" smtClean="0"/>
              <a:t> (</a:t>
            </a:r>
            <a:r>
              <a:rPr lang="en-US" sz="3200" dirty="0" err="1" smtClean="0"/>
              <a:t>kata-kata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tindakan-tindakan</a:t>
            </a:r>
            <a:r>
              <a:rPr lang="en-US" sz="3200" dirty="0" smtClean="0"/>
              <a:t>)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seorang</a:t>
            </a:r>
            <a:r>
              <a:rPr lang="en-US" sz="3200" dirty="0" smtClean="0"/>
              <a:t> </a:t>
            </a:r>
            <a:r>
              <a:rPr lang="en-US" sz="3200" dirty="0" err="1" smtClean="0"/>
              <a:t>pemimpin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dirasakan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dirty="0" err="1" smtClean="0"/>
              <a:t>orang</a:t>
            </a:r>
            <a:r>
              <a:rPr lang="en-US" sz="3200" dirty="0" smtClean="0"/>
              <a:t> lain (Hersey, 2004:29).</a:t>
            </a:r>
          </a:p>
          <a:p>
            <a:endParaRPr lang="en-US" sz="2000" dirty="0" smtClean="0"/>
          </a:p>
          <a:p>
            <a:r>
              <a:rPr lang="en-US" sz="3200" dirty="0" smtClean="0"/>
              <a:t>Gaya </a:t>
            </a:r>
            <a:r>
              <a:rPr lang="en-US" sz="3200" dirty="0" err="1" smtClean="0"/>
              <a:t>kepemimpinan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dirty="0" err="1" smtClean="0"/>
              <a:t>cara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digunakan</a:t>
            </a:r>
            <a:r>
              <a:rPr lang="en-US" sz="3200" dirty="0" smtClean="0"/>
              <a:t>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3200" dirty="0" err="1" smtClean="0"/>
              <a:t>pemimpin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berinteraksi</a:t>
            </a:r>
            <a:r>
              <a:rPr lang="en-US" sz="3200" dirty="0" smtClean="0"/>
              <a:t>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bawahannya</a:t>
            </a:r>
            <a:r>
              <a:rPr lang="en-US" sz="3200" dirty="0" smtClean="0"/>
              <a:t>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462" y="3881454"/>
            <a:ext cx="2690818" cy="269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7216" y="357210"/>
            <a:ext cx="8358188" cy="6215062"/>
          </a:xfrm>
        </p:spPr>
        <p:txBody>
          <a:bodyPr>
            <a:noAutofit/>
          </a:bodyPr>
          <a:lstStyle/>
          <a:p>
            <a:r>
              <a:rPr lang="en-US" sz="3200" dirty="0" smtClean="0"/>
              <a:t>Gaya </a:t>
            </a:r>
            <a:r>
              <a:rPr lang="en-US" sz="3200" dirty="0" err="1" smtClean="0"/>
              <a:t>kepemimpinan</a:t>
            </a:r>
            <a:r>
              <a:rPr lang="en-US" sz="3200" dirty="0" smtClean="0"/>
              <a:t> </a:t>
            </a:r>
            <a:r>
              <a:rPr lang="en-US" sz="3200" dirty="0" err="1" smtClean="0"/>
              <a:t>sebagai</a:t>
            </a:r>
            <a:r>
              <a:rPr lang="en-US" sz="3200" dirty="0" smtClean="0"/>
              <a:t> </a:t>
            </a:r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dirty="0" err="1" smtClean="0"/>
              <a:t>perwujudan</a:t>
            </a:r>
            <a:r>
              <a:rPr lang="en-US" sz="3200" dirty="0" smtClean="0"/>
              <a:t> </a:t>
            </a:r>
            <a:r>
              <a:rPr lang="en-US" sz="3200" dirty="0" err="1" smtClean="0"/>
              <a:t>tingkah</a:t>
            </a:r>
            <a:r>
              <a:rPr lang="en-US" sz="3200" dirty="0" smtClean="0"/>
              <a:t> </a:t>
            </a:r>
            <a:r>
              <a:rPr lang="en-US" sz="3200" dirty="0" err="1" smtClean="0"/>
              <a:t>laku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seorang</a:t>
            </a:r>
            <a:r>
              <a:rPr lang="en-US" sz="3200" dirty="0" smtClean="0"/>
              <a:t> </a:t>
            </a:r>
            <a:r>
              <a:rPr lang="en-US" sz="3200" dirty="0" err="1" smtClean="0"/>
              <a:t>pemimpin</a:t>
            </a:r>
            <a:r>
              <a:rPr lang="en-US" sz="3200" dirty="0" smtClean="0"/>
              <a:t>, yang </a:t>
            </a:r>
            <a:r>
              <a:rPr lang="en-US" sz="3200" dirty="0" err="1" smtClean="0"/>
              <a:t>menyangkut</a:t>
            </a:r>
            <a:r>
              <a:rPr lang="en-US" sz="3200" dirty="0" smtClean="0"/>
              <a:t> </a:t>
            </a:r>
            <a:r>
              <a:rPr lang="en-US" sz="3200" dirty="0" err="1" smtClean="0"/>
              <a:t>kemampuannya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memimpin</a:t>
            </a:r>
            <a:r>
              <a:rPr lang="en-US" sz="3200" dirty="0" smtClean="0"/>
              <a:t> </a:t>
            </a:r>
            <a:r>
              <a:rPr lang="en-US" sz="3200" dirty="0" err="1" smtClean="0"/>
              <a:t>melalui</a:t>
            </a:r>
            <a:r>
              <a:rPr lang="en-US" sz="3200" dirty="0" smtClean="0"/>
              <a:t> </a:t>
            </a:r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dirty="0" err="1" smtClean="0"/>
              <a:t>pola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bentuk</a:t>
            </a:r>
            <a:r>
              <a:rPr lang="en-US" sz="3200" dirty="0" smtClean="0"/>
              <a:t> </a:t>
            </a:r>
            <a:r>
              <a:rPr lang="en-US" sz="3200" dirty="0" err="1" smtClean="0"/>
              <a:t>tertentu</a:t>
            </a:r>
            <a:r>
              <a:rPr lang="en-US" sz="3200" dirty="0" smtClean="0"/>
              <a:t>.</a:t>
            </a:r>
          </a:p>
          <a:p>
            <a:endParaRPr lang="en-US" sz="2000" dirty="0" smtClean="0"/>
          </a:p>
          <a:p>
            <a:r>
              <a:rPr lang="en-US" sz="3200" dirty="0" smtClean="0"/>
              <a:t>Hersey </a:t>
            </a:r>
            <a:r>
              <a:rPr lang="en-US" sz="3200" dirty="0" err="1" smtClean="0"/>
              <a:t>dan</a:t>
            </a:r>
            <a:r>
              <a:rPr lang="en-US" sz="3200" dirty="0" smtClean="0"/>
              <a:t> Blanchard </a:t>
            </a:r>
            <a:r>
              <a:rPr lang="en-US" sz="3200" dirty="0" err="1" smtClean="0"/>
              <a:t>berpendapat</a:t>
            </a:r>
            <a:r>
              <a:rPr lang="en-US" sz="3200" dirty="0" smtClean="0"/>
              <a:t> </a:t>
            </a:r>
            <a:r>
              <a:rPr lang="en-US" sz="3200" dirty="0" err="1" smtClean="0"/>
              <a:t>bahwa</a:t>
            </a:r>
            <a:r>
              <a:rPr lang="en-US" sz="3200" dirty="0" smtClean="0"/>
              <a:t> </a:t>
            </a:r>
            <a:r>
              <a:rPr lang="en-US" sz="3200" dirty="0" err="1" smtClean="0"/>
              <a:t>gaya</a:t>
            </a:r>
            <a:r>
              <a:rPr lang="en-US" sz="3200" dirty="0" smtClean="0"/>
              <a:t> </a:t>
            </a:r>
            <a:r>
              <a:rPr lang="en-US" sz="3200" dirty="0" err="1" smtClean="0"/>
              <a:t>kepemimpinan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dasarnya</a:t>
            </a:r>
            <a:r>
              <a:rPr lang="en-US" sz="3200" dirty="0" smtClean="0"/>
              <a:t> </a:t>
            </a:r>
            <a:r>
              <a:rPr lang="en-US" sz="3200" dirty="0" err="1" smtClean="0"/>
              <a:t>merupakan</a:t>
            </a:r>
            <a:r>
              <a:rPr lang="en-US" sz="3200" dirty="0" smtClean="0"/>
              <a:t> </a:t>
            </a:r>
            <a:r>
              <a:rPr lang="en-US" sz="3200" dirty="0" err="1" smtClean="0"/>
              <a:t>perwujudan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tiga</a:t>
            </a:r>
            <a:r>
              <a:rPr lang="en-US" sz="3200" dirty="0" smtClean="0"/>
              <a:t> </a:t>
            </a:r>
            <a:r>
              <a:rPr lang="en-US" sz="3200" dirty="0" err="1" smtClean="0"/>
              <a:t>komponen</a:t>
            </a:r>
            <a:r>
              <a:rPr lang="en-US" sz="3200" dirty="0" smtClean="0"/>
              <a:t>, </a:t>
            </a:r>
            <a:r>
              <a:rPr lang="en-US" sz="3200" dirty="0" err="1" smtClean="0"/>
              <a:t>yaitu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pemimpin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itu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sendiri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bawahan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serta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situasi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mana</a:t>
            </a:r>
            <a:r>
              <a:rPr lang="en-US" sz="3200" dirty="0" smtClean="0"/>
              <a:t> </a:t>
            </a:r>
            <a:r>
              <a:rPr lang="en-US" sz="3200" dirty="0" err="1" smtClean="0"/>
              <a:t>proses</a:t>
            </a:r>
            <a:r>
              <a:rPr lang="en-US" sz="3200" dirty="0" smtClean="0"/>
              <a:t> </a:t>
            </a:r>
            <a:r>
              <a:rPr lang="en-US" sz="3200" dirty="0" err="1" smtClean="0"/>
              <a:t>kepemimpinan</a:t>
            </a:r>
            <a:r>
              <a:rPr lang="en-US" sz="3200" dirty="0" smtClean="0"/>
              <a:t> </a:t>
            </a:r>
            <a:r>
              <a:rPr lang="en-US" sz="3200" dirty="0" err="1" smtClean="0"/>
              <a:t>tersebut</a:t>
            </a:r>
            <a:r>
              <a:rPr lang="en-US" sz="3200" dirty="0" smtClean="0"/>
              <a:t> </a:t>
            </a:r>
            <a:r>
              <a:rPr lang="en-US" sz="3200" dirty="0" err="1" smtClean="0"/>
              <a:t>diwujudkan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1414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Macam-macam</a:t>
            </a:r>
            <a:r>
              <a:rPr lang="en-US" dirty="0" smtClean="0"/>
              <a:t> Gaya </a:t>
            </a:r>
            <a:r>
              <a:rPr lang="en-US" dirty="0" err="1" smtClean="0"/>
              <a:t>Kepemimpinan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596" y="1285860"/>
            <a:ext cx="8143900" cy="5572140"/>
          </a:xfrm>
        </p:spPr>
        <p:txBody>
          <a:bodyPr>
            <a:normAutofit fontScale="92500"/>
          </a:bodyPr>
          <a:lstStyle/>
          <a:p>
            <a:r>
              <a:rPr lang="en-US" sz="3500" b="1" dirty="0" smtClean="0"/>
              <a:t>Gaya </a:t>
            </a:r>
            <a:r>
              <a:rPr lang="en-US" sz="3500" b="1" dirty="0" err="1" smtClean="0"/>
              <a:t>Demokratis</a:t>
            </a:r>
            <a:endParaRPr lang="en-US" sz="3500" b="1" dirty="0" smtClean="0"/>
          </a:p>
          <a:p>
            <a:pPr marL="708025" indent="-433388">
              <a:buFont typeface="Wingdings" pitchFamily="2" charset="2"/>
              <a:buChar char="Ø"/>
            </a:pPr>
            <a:r>
              <a:rPr lang="en-US" sz="3200" dirty="0" smtClean="0"/>
              <a:t>Gaya </a:t>
            </a:r>
            <a:r>
              <a:rPr lang="en-US" sz="3200" dirty="0" err="1" smtClean="0"/>
              <a:t>kepemimpinan</a:t>
            </a:r>
            <a:r>
              <a:rPr lang="en-US" sz="3200" dirty="0" smtClean="0"/>
              <a:t> </a:t>
            </a:r>
            <a:r>
              <a:rPr lang="en-US" sz="3200" dirty="0" err="1" smtClean="0"/>
              <a:t>demokratis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gaya</a:t>
            </a:r>
            <a:r>
              <a:rPr lang="en-US" sz="3200" dirty="0" smtClean="0"/>
              <a:t> </a:t>
            </a:r>
            <a:r>
              <a:rPr lang="en-US" sz="3200" dirty="0" err="1" smtClean="0"/>
              <a:t>pemimpin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memberikan</a:t>
            </a:r>
            <a:r>
              <a:rPr lang="en-US" sz="3200" dirty="0" smtClean="0"/>
              <a:t> </a:t>
            </a:r>
            <a:r>
              <a:rPr lang="en-US" sz="3200" dirty="0" err="1" smtClean="0"/>
              <a:t>wewenang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luas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bawahan</a:t>
            </a:r>
            <a:r>
              <a:rPr lang="en-US" sz="3200" dirty="0" smtClean="0"/>
              <a:t>. </a:t>
            </a:r>
          </a:p>
          <a:p>
            <a:pPr marL="708025" indent="-433388">
              <a:buFont typeface="Wingdings" pitchFamily="2" charset="2"/>
              <a:buChar char="Ø"/>
            </a:pPr>
            <a:r>
              <a:rPr lang="en-US" sz="3200" dirty="0" err="1" smtClean="0"/>
              <a:t>Setiap</a:t>
            </a:r>
            <a:r>
              <a:rPr lang="en-US" sz="3200" dirty="0" smtClean="0"/>
              <a:t> </a:t>
            </a:r>
            <a:r>
              <a:rPr lang="en-US" sz="3200" dirty="0" err="1" smtClean="0"/>
              <a:t>ada</a:t>
            </a:r>
            <a:r>
              <a:rPr lang="en-US" sz="3200" dirty="0" smtClean="0"/>
              <a:t> </a:t>
            </a:r>
            <a:r>
              <a:rPr lang="en-US" sz="3200" dirty="0" err="1" smtClean="0"/>
              <a:t>permasalahan</a:t>
            </a:r>
            <a:r>
              <a:rPr lang="en-US" sz="3200" dirty="0" smtClean="0"/>
              <a:t> </a:t>
            </a:r>
            <a:r>
              <a:rPr lang="en-US" sz="3200" dirty="0" err="1" smtClean="0"/>
              <a:t>selalu</a:t>
            </a:r>
            <a:r>
              <a:rPr lang="en-US" sz="3200" dirty="0" smtClean="0"/>
              <a:t> </a:t>
            </a:r>
            <a:r>
              <a:rPr lang="en-US" sz="3200" dirty="0" err="1" smtClean="0"/>
              <a:t>mengikutsertakan</a:t>
            </a:r>
            <a:r>
              <a:rPr lang="en-US" sz="3200" dirty="0" smtClean="0"/>
              <a:t> </a:t>
            </a:r>
            <a:r>
              <a:rPr lang="en-US" sz="3200" dirty="0" err="1" smtClean="0"/>
              <a:t>bawahan</a:t>
            </a:r>
            <a:r>
              <a:rPr lang="en-US" sz="3200" dirty="0" smtClean="0"/>
              <a:t> </a:t>
            </a:r>
            <a:r>
              <a:rPr lang="en-US" sz="3200" dirty="0" err="1" smtClean="0"/>
              <a:t>sebagai</a:t>
            </a:r>
            <a:r>
              <a:rPr lang="en-US" sz="3200" dirty="0" smtClean="0"/>
              <a:t> </a:t>
            </a:r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dirty="0" err="1" smtClean="0"/>
              <a:t>tim</a:t>
            </a:r>
            <a:r>
              <a:rPr lang="en-US" sz="3200" dirty="0" smtClean="0"/>
              <a:t> yang </a:t>
            </a:r>
            <a:r>
              <a:rPr lang="en-US" sz="3200" dirty="0" err="1" smtClean="0"/>
              <a:t>utuh</a:t>
            </a:r>
            <a:r>
              <a:rPr lang="en-US" sz="3200" dirty="0" smtClean="0"/>
              <a:t>. </a:t>
            </a:r>
          </a:p>
          <a:p>
            <a:pPr marL="708025" indent="-433388">
              <a:buFont typeface="Wingdings" pitchFamily="2" charset="2"/>
              <a:buChar char="Ø"/>
            </a:pP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gaya</a:t>
            </a:r>
            <a:r>
              <a:rPr lang="en-US" sz="3200" dirty="0" smtClean="0"/>
              <a:t> </a:t>
            </a:r>
            <a:r>
              <a:rPr lang="en-US" sz="3200" dirty="0" err="1" smtClean="0"/>
              <a:t>kepemimpinan</a:t>
            </a:r>
            <a:r>
              <a:rPr lang="en-US" sz="3200" dirty="0" smtClean="0"/>
              <a:t> </a:t>
            </a:r>
            <a:r>
              <a:rPr lang="en-US" sz="3200" dirty="0" err="1" smtClean="0"/>
              <a:t>demokratis</a:t>
            </a:r>
            <a:r>
              <a:rPr lang="en-US" sz="3200" dirty="0" smtClean="0"/>
              <a:t> </a:t>
            </a:r>
            <a:r>
              <a:rPr lang="en-US" sz="3200" dirty="0" err="1" smtClean="0"/>
              <a:t>pemimpin</a:t>
            </a:r>
            <a:r>
              <a:rPr lang="en-US" sz="3200" dirty="0" smtClean="0"/>
              <a:t> </a:t>
            </a:r>
            <a:r>
              <a:rPr lang="en-US" sz="3200" dirty="0" err="1" smtClean="0"/>
              <a:t>memberikan</a:t>
            </a:r>
            <a:r>
              <a:rPr lang="en-US" sz="3200" dirty="0" smtClean="0"/>
              <a:t> </a:t>
            </a:r>
            <a:r>
              <a:rPr lang="en-US" sz="3200" dirty="0" err="1" smtClean="0"/>
              <a:t>banyak</a:t>
            </a:r>
            <a:r>
              <a:rPr lang="en-US" sz="3200" dirty="0" smtClean="0"/>
              <a:t> </a:t>
            </a:r>
            <a:r>
              <a:rPr lang="en-US" sz="3200" dirty="0" err="1" smtClean="0"/>
              <a:t>informasi</a:t>
            </a:r>
            <a:r>
              <a:rPr lang="en-US" sz="3200" dirty="0" smtClean="0"/>
              <a:t> </a:t>
            </a:r>
            <a:r>
              <a:rPr lang="en-US" sz="3200" dirty="0" err="1" smtClean="0"/>
              <a:t>tentang</a:t>
            </a:r>
            <a:r>
              <a:rPr lang="en-US" sz="3200" dirty="0" smtClean="0"/>
              <a:t> </a:t>
            </a:r>
            <a:r>
              <a:rPr lang="en-US" sz="3200" dirty="0" err="1" smtClean="0"/>
              <a:t>tugas</a:t>
            </a:r>
            <a:r>
              <a:rPr lang="en-US" sz="3200" dirty="0" smtClean="0"/>
              <a:t> </a:t>
            </a:r>
            <a:r>
              <a:rPr lang="en-US" sz="3200" dirty="0" err="1" smtClean="0"/>
              <a:t>serta</a:t>
            </a:r>
            <a:r>
              <a:rPr lang="en-US" sz="3200" dirty="0" smtClean="0"/>
              <a:t> </a:t>
            </a:r>
            <a:r>
              <a:rPr lang="en-US" sz="3200" dirty="0" err="1" smtClean="0"/>
              <a:t>tanggung</a:t>
            </a:r>
            <a:r>
              <a:rPr lang="en-US" sz="3200" dirty="0" smtClean="0"/>
              <a:t> </a:t>
            </a:r>
            <a:r>
              <a:rPr lang="en-US" sz="3200" dirty="0" err="1" smtClean="0"/>
              <a:t>jawab</a:t>
            </a:r>
            <a:r>
              <a:rPr lang="en-US" sz="3200" dirty="0" smtClean="0"/>
              <a:t>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bawahannya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116644"/>
            <a:ext cx="7643866" cy="4812686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Gaya </a:t>
            </a:r>
            <a:r>
              <a:rPr lang="en-US" sz="3200" b="1" dirty="0" err="1" smtClean="0"/>
              <a:t>Otoriter</a:t>
            </a:r>
            <a:endParaRPr lang="en-US" sz="3200" b="1" dirty="0" smtClean="0"/>
          </a:p>
          <a:p>
            <a:pPr marL="708025" indent="-433388">
              <a:buFont typeface="Wingdings" pitchFamily="2" charset="2"/>
              <a:buChar char="Ø"/>
            </a:pPr>
            <a:r>
              <a:rPr lang="en-US" sz="3200" dirty="0" smtClean="0"/>
              <a:t>Gaya </a:t>
            </a:r>
            <a:r>
              <a:rPr lang="en-US" sz="3200" dirty="0" err="1" smtClean="0"/>
              <a:t>otoriter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gaya</a:t>
            </a:r>
            <a:r>
              <a:rPr lang="en-US" sz="3200" dirty="0" smtClean="0"/>
              <a:t> </a:t>
            </a:r>
            <a:r>
              <a:rPr lang="en-US" sz="3200" dirty="0" err="1" smtClean="0"/>
              <a:t>pemimpin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memusatkan</a:t>
            </a:r>
            <a:r>
              <a:rPr lang="en-US" sz="3200" dirty="0" smtClean="0"/>
              <a:t> </a:t>
            </a:r>
            <a:r>
              <a:rPr lang="en-US" sz="3200" dirty="0" err="1" smtClean="0"/>
              <a:t>segala</a:t>
            </a:r>
            <a:r>
              <a:rPr lang="en-US" sz="3200" dirty="0" smtClean="0"/>
              <a:t> </a:t>
            </a:r>
            <a:r>
              <a:rPr lang="en-US" sz="3200" dirty="0" err="1" smtClean="0"/>
              <a:t>keputusan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kebijakan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diambil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dirinya</a:t>
            </a:r>
            <a:r>
              <a:rPr lang="en-US" sz="3200" dirty="0" smtClean="0"/>
              <a:t> </a:t>
            </a:r>
            <a:r>
              <a:rPr lang="en-US" sz="3200" dirty="0" err="1" smtClean="0"/>
              <a:t>sendiri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penuh</a:t>
            </a:r>
            <a:r>
              <a:rPr lang="en-US" sz="3200" dirty="0" smtClean="0"/>
              <a:t>. </a:t>
            </a:r>
          </a:p>
          <a:p>
            <a:pPr marL="708025" indent="-433388">
              <a:buFont typeface="Wingdings" pitchFamily="2" charset="2"/>
              <a:buChar char="Ø"/>
            </a:pPr>
            <a:endParaRPr lang="en-US" sz="2000" dirty="0" smtClean="0"/>
          </a:p>
          <a:p>
            <a:pPr marL="708025" indent="-433388">
              <a:buFont typeface="Wingdings" pitchFamily="2" charset="2"/>
              <a:buChar char="Ø"/>
            </a:pPr>
            <a:r>
              <a:rPr lang="en-US" sz="3200" dirty="0" err="1" smtClean="0"/>
              <a:t>Segala</a:t>
            </a:r>
            <a:r>
              <a:rPr lang="en-US" sz="3200" dirty="0" smtClean="0"/>
              <a:t> </a:t>
            </a:r>
            <a:r>
              <a:rPr lang="en-US" sz="3200" dirty="0" err="1" smtClean="0"/>
              <a:t>pembagian</a:t>
            </a:r>
            <a:r>
              <a:rPr lang="en-US" sz="3200" dirty="0" smtClean="0"/>
              <a:t> </a:t>
            </a:r>
            <a:r>
              <a:rPr lang="en-US" sz="3200" dirty="0" err="1" smtClean="0"/>
              <a:t>tugas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tanggung</a:t>
            </a:r>
            <a:r>
              <a:rPr lang="en-US" sz="3200" dirty="0" smtClean="0"/>
              <a:t> </a:t>
            </a:r>
            <a:r>
              <a:rPr lang="en-US" sz="3200" dirty="0" err="1" smtClean="0"/>
              <a:t>jawab</a:t>
            </a:r>
            <a:r>
              <a:rPr lang="en-US" sz="3200" dirty="0" smtClean="0"/>
              <a:t> </a:t>
            </a:r>
            <a:r>
              <a:rPr lang="en-US" sz="3200" dirty="0" err="1" smtClean="0"/>
              <a:t>dipegang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dirty="0" err="1" smtClean="0"/>
              <a:t>si</a:t>
            </a:r>
            <a:r>
              <a:rPr lang="en-US" sz="3200" dirty="0" smtClean="0"/>
              <a:t> </a:t>
            </a:r>
            <a:r>
              <a:rPr lang="en-US" sz="3200" dirty="0" err="1" smtClean="0"/>
              <a:t>pemimpin</a:t>
            </a:r>
            <a:r>
              <a:rPr lang="en-US" sz="3200" dirty="0" smtClean="0"/>
              <a:t> yang </a:t>
            </a:r>
            <a:r>
              <a:rPr lang="en-US" sz="3200" dirty="0" err="1" smtClean="0"/>
              <a:t>otoriter</a:t>
            </a:r>
            <a:r>
              <a:rPr lang="en-US" sz="3200" dirty="0" smtClean="0"/>
              <a:t> </a:t>
            </a:r>
            <a:r>
              <a:rPr lang="en-US" sz="3200" dirty="0" err="1" smtClean="0"/>
              <a:t>tersebut</a:t>
            </a:r>
            <a:r>
              <a:rPr lang="en-US" sz="3200" dirty="0" smtClean="0"/>
              <a:t>, </a:t>
            </a:r>
            <a:r>
              <a:rPr lang="en-US" sz="3200" dirty="0" err="1" smtClean="0"/>
              <a:t>sedangkan</a:t>
            </a:r>
            <a:r>
              <a:rPr lang="en-US" sz="3200" dirty="0" smtClean="0"/>
              <a:t>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bawahan</a:t>
            </a:r>
            <a:r>
              <a:rPr lang="en-US" sz="3200" dirty="0" smtClean="0"/>
              <a:t> </a:t>
            </a:r>
            <a:r>
              <a:rPr lang="en-US" sz="3200" dirty="0" err="1" smtClean="0"/>
              <a:t>hanya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6" y="285728"/>
            <a:ext cx="7929586" cy="6286544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Gaya </a:t>
            </a:r>
            <a:r>
              <a:rPr lang="en-US" sz="3200" b="1" dirty="0" err="1" smtClean="0"/>
              <a:t>Kebebasan</a:t>
            </a:r>
            <a:endParaRPr lang="en-US" sz="3200" b="1" dirty="0" smtClean="0"/>
          </a:p>
          <a:p>
            <a:pPr marL="708025" indent="-433388">
              <a:buFont typeface="Wingdings" pitchFamily="2" charset="2"/>
              <a:buChar char="Ø"/>
            </a:pPr>
            <a:r>
              <a:rPr lang="en-US" sz="3200" dirty="0" err="1" smtClean="0"/>
              <a:t>Pemimpin</a:t>
            </a:r>
            <a:r>
              <a:rPr lang="en-US" sz="3200" dirty="0" smtClean="0"/>
              <a:t> </a:t>
            </a:r>
            <a:r>
              <a:rPr lang="en-US" sz="3200" dirty="0" err="1" smtClean="0"/>
              <a:t>jenis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hanya</a:t>
            </a:r>
            <a:r>
              <a:rPr lang="en-US" sz="3200" dirty="0" smtClean="0"/>
              <a:t> </a:t>
            </a:r>
            <a:r>
              <a:rPr lang="en-US" sz="3200" dirty="0" err="1" smtClean="0"/>
              <a:t>terlibat</a:t>
            </a:r>
            <a:r>
              <a:rPr lang="en-US" sz="3200" dirty="0" smtClean="0"/>
              <a:t> </a:t>
            </a:r>
            <a:r>
              <a:rPr lang="en-US" sz="3200" dirty="0" err="1" smtClean="0"/>
              <a:t>delam</a:t>
            </a:r>
            <a:r>
              <a:rPr lang="en-US" sz="3200" dirty="0" smtClean="0"/>
              <a:t> </a:t>
            </a:r>
            <a:r>
              <a:rPr lang="en-US" sz="3200" dirty="0" err="1" smtClean="0"/>
              <a:t>kuantitas</a:t>
            </a:r>
            <a:r>
              <a:rPr lang="en-US" sz="3200" dirty="0" smtClean="0"/>
              <a:t> yang </a:t>
            </a:r>
            <a:r>
              <a:rPr lang="en-US" sz="3200" dirty="0" err="1" smtClean="0"/>
              <a:t>kecil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mana</a:t>
            </a:r>
            <a:r>
              <a:rPr lang="en-US" sz="3200" dirty="0" smtClean="0"/>
              <a:t>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bawahannya</a:t>
            </a:r>
            <a:r>
              <a:rPr lang="en-US" sz="3200" dirty="0" smtClean="0"/>
              <a:t> yang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aktif</a:t>
            </a:r>
            <a:r>
              <a:rPr lang="en-US" sz="3200" dirty="0" smtClean="0"/>
              <a:t> </a:t>
            </a:r>
            <a:r>
              <a:rPr lang="en-US" sz="3200" dirty="0" err="1" smtClean="0"/>
              <a:t>menentukan</a:t>
            </a:r>
            <a:r>
              <a:rPr lang="en-US" sz="3200" dirty="0" smtClean="0"/>
              <a:t> </a:t>
            </a:r>
            <a:r>
              <a:rPr lang="en-US" sz="3200" dirty="0" err="1" smtClean="0"/>
              <a:t>tujuan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penyelesaian</a:t>
            </a:r>
            <a:r>
              <a:rPr lang="en-US" sz="3200" dirty="0" smtClean="0"/>
              <a:t> </a:t>
            </a:r>
            <a:r>
              <a:rPr lang="en-US" sz="3200" dirty="0" err="1" smtClean="0"/>
              <a:t>masalah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dihadapi</a:t>
            </a:r>
            <a:r>
              <a:rPr lang="en-US" sz="3200" dirty="0" smtClean="0"/>
              <a:t>.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Gaya </a:t>
            </a:r>
            <a:r>
              <a:rPr lang="en-US" sz="3200" b="1" dirty="0" err="1" smtClean="0"/>
              <a:t>Birokratis</a:t>
            </a:r>
            <a:endParaRPr lang="en-US" sz="3200" b="1" dirty="0" smtClean="0"/>
          </a:p>
          <a:p>
            <a:pPr marL="708025" indent="-433388">
              <a:buFont typeface="Wingdings" pitchFamily="2" charset="2"/>
              <a:buChar char="Ø"/>
            </a:pPr>
            <a:r>
              <a:rPr lang="en-US" sz="3200" dirty="0" err="1" smtClean="0"/>
              <a:t>Pemimpin</a:t>
            </a:r>
            <a:r>
              <a:rPr lang="en-US" sz="3200" dirty="0" smtClean="0"/>
              <a:t> </a:t>
            </a:r>
            <a:r>
              <a:rPr lang="en-US" sz="3200" dirty="0" err="1" smtClean="0"/>
              <a:t>jenis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hanya</a:t>
            </a:r>
            <a:r>
              <a:rPr lang="en-US" sz="3200" dirty="0" smtClean="0"/>
              <a:t> </a:t>
            </a:r>
            <a:r>
              <a:rPr lang="en-US" sz="3200" dirty="0" err="1" smtClean="0"/>
              <a:t>terlibat</a:t>
            </a:r>
            <a:r>
              <a:rPr lang="en-US" sz="3200" dirty="0" smtClean="0"/>
              <a:t> </a:t>
            </a:r>
            <a:r>
              <a:rPr lang="en-US" sz="3200" dirty="0" err="1" smtClean="0"/>
              <a:t>delam</a:t>
            </a:r>
            <a:r>
              <a:rPr lang="en-US" sz="3200" dirty="0" smtClean="0"/>
              <a:t> </a:t>
            </a:r>
            <a:r>
              <a:rPr lang="en-US" sz="3200" dirty="0" err="1" smtClean="0"/>
              <a:t>kuantitas</a:t>
            </a:r>
            <a:r>
              <a:rPr lang="en-US" sz="3200" dirty="0" smtClean="0"/>
              <a:t> yang </a:t>
            </a:r>
            <a:r>
              <a:rPr lang="en-US" sz="3200" dirty="0" err="1" smtClean="0"/>
              <a:t>kecil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mana</a:t>
            </a:r>
            <a:r>
              <a:rPr lang="en-US" sz="3200" dirty="0" smtClean="0"/>
              <a:t>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bawahannya</a:t>
            </a:r>
            <a:r>
              <a:rPr lang="en-US" sz="3200" dirty="0" smtClean="0"/>
              <a:t> yang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aktif</a:t>
            </a:r>
            <a:r>
              <a:rPr lang="en-US" sz="3200" dirty="0" smtClean="0"/>
              <a:t> </a:t>
            </a:r>
            <a:r>
              <a:rPr lang="en-US" sz="3200" dirty="0" err="1" smtClean="0"/>
              <a:t>menentukan</a:t>
            </a:r>
            <a:r>
              <a:rPr lang="en-US" sz="3200" dirty="0" smtClean="0"/>
              <a:t> </a:t>
            </a:r>
            <a:r>
              <a:rPr lang="en-US" sz="3200" dirty="0" err="1" smtClean="0"/>
              <a:t>tujuan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penyelesaian</a:t>
            </a:r>
            <a:r>
              <a:rPr lang="en-US" sz="3200" dirty="0" smtClean="0"/>
              <a:t> </a:t>
            </a:r>
            <a:r>
              <a:rPr lang="en-US" sz="3200" dirty="0" err="1" smtClean="0"/>
              <a:t>masalah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dihadapi</a:t>
            </a:r>
            <a:r>
              <a:rPr lang="en-US" sz="3200" dirty="0" smtClean="0"/>
              <a:t>.</a:t>
            </a:r>
          </a:p>
          <a:p>
            <a:pPr marL="708025" indent="-433388"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500042"/>
            <a:ext cx="7901014" cy="4857784"/>
          </a:xfrm>
        </p:spPr>
        <p:txBody>
          <a:bodyPr>
            <a:noAutofit/>
          </a:bodyPr>
          <a:lstStyle/>
          <a:p>
            <a:r>
              <a:rPr lang="id-ID" sz="3200" dirty="0" smtClean="0"/>
              <a:t>Gaya kepemimpinan sangat berpengaruh terhadap iklim kerja. </a:t>
            </a:r>
            <a:endParaRPr lang="en-US" sz="3200" dirty="0" smtClean="0"/>
          </a:p>
          <a:p>
            <a:r>
              <a:rPr lang="id-ID" sz="3200" dirty="0" smtClean="0"/>
              <a:t>Kondisi iklim kerja akan mempengaruhi kondisi motivasi dan semangat kerja karyawan. </a:t>
            </a:r>
            <a:endParaRPr lang="en-US" sz="3200" dirty="0" smtClean="0"/>
          </a:p>
          <a:p>
            <a:r>
              <a:rPr lang="id-ID" sz="3200" dirty="0" smtClean="0"/>
              <a:t>Jika gaya kepemimpinan sesuai dengan situasi yang dihadapi dalam organisasi atau unit kerja, maka akan membuat iklim kerja menjadi kondusif</a:t>
            </a:r>
            <a:r>
              <a:rPr lang="en-US" sz="3200" dirty="0" smtClean="0"/>
              <a:t>. 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0595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00079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PENILAIAN</a:t>
            </a:r>
            <a:r>
              <a:rPr lang="en-US" sz="3200" b="1" dirty="0" smtClean="0"/>
              <a:t>:</a:t>
            </a:r>
            <a:br>
              <a:rPr lang="en-US" sz="3200" b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Jumlahkan</a:t>
            </a:r>
            <a:r>
              <a:rPr lang="en-US" sz="3200" dirty="0" smtClean="0"/>
              <a:t> </a:t>
            </a:r>
            <a:r>
              <a:rPr lang="en-US" sz="3200" dirty="0" err="1" smtClean="0"/>
              <a:t>berapa</a:t>
            </a:r>
            <a:r>
              <a:rPr lang="en-US" sz="3200" dirty="0" smtClean="0"/>
              <a:t> </a:t>
            </a:r>
            <a:r>
              <a:rPr lang="en-US" sz="3200" dirty="0" err="1" smtClean="0"/>
              <a:t>jawaban</a:t>
            </a:r>
            <a:r>
              <a:rPr lang="en-US" sz="3200" dirty="0" smtClean="0"/>
              <a:t> a/b/c/d yang </a:t>
            </a:r>
            <a:r>
              <a:rPr lang="en-US" sz="3200" dirty="0" err="1" smtClean="0"/>
              <a:t>telah</a:t>
            </a:r>
            <a:r>
              <a:rPr lang="en-US" sz="3200" dirty="0" smtClean="0"/>
              <a:t> </a:t>
            </a:r>
            <a:r>
              <a:rPr lang="en-US" sz="3200" dirty="0" err="1" smtClean="0"/>
              <a:t>Anda</a:t>
            </a:r>
            <a:r>
              <a:rPr lang="en-US" sz="3200" dirty="0" smtClean="0"/>
              <a:t> </a:t>
            </a:r>
            <a:r>
              <a:rPr lang="en-US" sz="3200" dirty="0" err="1" smtClean="0"/>
              <a:t>pilih</a:t>
            </a:r>
            <a:r>
              <a:rPr lang="en-US" sz="3200" dirty="0" smtClean="0"/>
              <a:t>. </a:t>
            </a:r>
            <a:r>
              <a:rPr lang="id-ID" sz="3200" dirty="0" smtClean="0"/>
              <a:t>Jawaban terbanyak itulah yang menjadi kecenderungan gaya kepemimpinan Anda. </a:t>
            </a:r>
            <a:r>
              <a:rPr lang="en-US" sz="3200" dirty="0" err="1" smtClean="0"/>
              <a:t>Berikut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gaya</a:t>
            </a:r>
            <a:r>
              <a:rPr lang="en-US" sz="3200" dirty="0" smtClean="0"/>
              <a:t> </a:t>
            </a:r>
            <a:r>
              <a:rPr lang="en-US" sz="3200" dirty="0" err="1" smtClean="0"/>
              <a:t>kepemimpinan</a:t>
            </a:r>
            <a:r>
              <a:rPr lang="en-US" sz="3200" dirty="0" smtClean="0"/>
              <a:t> </a:t>
            </a:r>
            <a:r>
              <a:rPr lang="en-US" sz="3200" dirty="0" err="1" smtClean="0"/>
              <a:t>Anda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a. Control</a:t>
            </a:r>
            <a:br>
              <a:rPr lang="en-US" sz="3200" dirty="0" smtClean="0"/>
            </a:br>
            <a:r>
              <a:rPr lang="en-US" sz="3200" dirty="0" smtClean="0"/>
              <a:t>b. Supervise</a:t>
            </a:r>
            <a:br>
              <a:rPr lang="en-US" sz="3200" dirty="0" smtClean="0"/>
            </a:br>
            <a:r>
              <a:rPr lang="en-US" sz="3200" dirty="0" smtClean="0"/>
              <a:t>c. Release</a:t>
            </a:r>
            <a:br>
              <a:rPr lang="en-US" sz="3200" dirty="0" smtClean="0"/>
            </a:br>
            <a:r>
              <a:rPr lang="en-US" sz="3200" dirty="0" smtClean="0"/>
              <a:t>d. Abandon</a:t>
            </a:r>
            <a:br>
              <a:rPr lang="en-US" sz="3200" dirty="0" smtClean="0"/>
            </a:br>
            <a:endParaRPr lang="en-US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ckyTie">
  <a:themeElements>
    <a:clrScheme name="Lucky Tie">
      <a:dk1>
        <a:sysClr val="windowText" lastClr="000000"/>
      </a:dk1>
      <a:lt1>
        <a:sysClr val="window" lastClr="FFFFFF"/>
      </a:lt1>
      <a:dk2>
        <a:srgbClr val="C80000"/>
      </a:dk2>
      <a:lt2>
        <a:srgbClr val="FFECEC"/>
      </a:lt2>
      <a:accent1>
        <a:srgbClr val="C93131"/>
      </a:accent1>
      <a:accent2>
        <a:srgbClr val="F58C5D"/>
      </a:accent2>
      <a:accent3>
        <a:srgbClr val="EABC33"/>
      </a:accent3>
      <a:accent4>
        <a:srgbClr val="698F9B"/>
      </a:accent4>
      <a:accent5>
        <a:srgbClr val="825397"/>
      </a:accent5>
      <a:accent6>
        <a:srgbClr val="814359"/>
      </a:accent6>
      <a:hlink>
        <a:srgbClr val="03AEC5"/>
      </a:hlink>
      <a:folHlink>
        <a:srgbClr val="8D9B07"/>
      </a:folHlink>
    </a:clrScheme>
    <a:fontScheme name="Lucky Tie">
      <a:majorFont>
        <a:latin typeface="Tahoma"/>
        <a:ea typeface=""/>
        <a:cs typeface=""/>
        <a:font script="Cyrl" typeface="Tahoma"/>
        <a:font script="Grek" typeface="Tahoma"/>
        <a:font script="Jpan" typeface="ＭＳ Ｐ明朝"/>
        <a:font script="Hang" typeface="굴림"/>
        <a:font script="Hans" typeface="黑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Cyrl" typeface="Arial"/>
        <a:font script="Grek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cky Tie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90000"/>
              </a:schemeClr>
            </a:gs>
            <a:gs pos="50000">
              <a:schemeClr val="phClr">
                <a:tint val="5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solidFill>
          <a:schemeClr val="phClr">
            <a:tint val="100000"/>
            <a:shade val="100000"/>
            <a:hueMod val="100000"/>
            <a:satMod val="100000"/>
          </a:schemeClr>
        </a:solidFill>
      </a:fillStyleLst>
      <a:lnStyleLst>
        <a:ln w="20000" cap="flat" cmpd="sng" algn="ctr">
          <a:solidFill>
            <a:schemeClr val="phClr"/>
          </a:solidFill>
          <a:prstDash val="solid"/>
        </a:ln>
        <a:ln w="30000" cap="flat" cmpd="sng" algn="ctr">
          <a:solidFill>
            <a:schemeClr val="phClr"/>
          </a:solidFill>
          <a:prstDash val="solid"/>
        </a:ln>
        <a:ln w="400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12700">
              <a:schemeClr val="phClr">
                <a:tint val="100000"/>
                <a:shade val="100000"/>
                <a:alpha val="50196"/>
                <a:hueMod val="100000"/>
                <a:satMod val="100000"/>
              </a:schemeClr>
            </a:glow>
          </a:effectLst>
        </a:effectStyle>
        <a:effectStyle>
          <a:effectLst>
            <a:innerShdw blurRad="25400" dist="38100" dir="2700000">
              <a:schemeClr val="phClr">
                <a:tint val="90000"/>
                <a:shade val="100000"/>
                <a:hueMod val="100000"/>
                <a:satMod val="100000"/>
              </a:schemeClr>
            </a:innerShdw>
          </a:effectLst>
        </a:effectStyle>
        <a:effectStyle>
          <a:effectLst>
            <a:innerShdw blurRad="25400" dist="38100" dir="2700000">
              <a:schemeClr val="phClr">
                <a:tint val="100000"/>
                <a:shade val="50000"/>
                <a:hueMod val="100000"/>
                <a:satMod val="100000"/>
              </a:schemeClr>
            </a:innerShdw>
          </a:effectLst>
          <a:scene3d>
            <a:camera prst="orthographicFront"/>
            <a:lightRig rig="soft" dir="t"/>
          </a:scene3d>
          <a:sp3d extrusionH="76200" prstMaterial="matte">
            <a:bevelT h="50800"/>
            <a:bevelB w="0" h="0"/>
            <a:extrusionClr>
              <a:schemeClr val="accent3">
                <a:tint val="40000"/>
              </a:schemeClr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50000"/>
                <a:hueMod val="100000"/>
                <a:satMod val="100000"/>
              </a:schemeClr>
            </a:gs>
            <a:gs pos="40000">
              <a:schemeClr val="phClr">
                <a:tint val="8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Lucky Tie</Template>
  <TotalTime>66</TotalTime>
  <Words>294</Words>
  <Application>Microsoft Office PowerPoint</Application>
  <PresentationFormat>On-screen Show (4:3)</PresentationFormat>
  <Paragraphs>40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LuckyTie</vt:lpstr>
      <vt:lpstr>GAYA KEPEMIMPINAN</vt:lpstr>
      <vt:lpstr>Pengertian</vt:lpstr>
      <vt:lpstr>Slide 3</vt:lpstr>
      <vt:lpstr>Macam-macam Gaya Kepemimpinan</vt:lpstr>
      <vt:lpstr>Slide 5</vt:lpstr>
      <vt:lpstr>Slide 6</vt:lpstr>
      <vt:lpstr>Slide 7</vt:lpstr>
      <vt:lpstr>Slide 8</vt:lpstr>
      <vt:lpstr>PENILAIAN:  Jumlahkan berapa jawaban a/b/c/d yang telah Anda pilih. Jawaban terbanyak itulah yang menjadi kecenderungan gaya kepemimpinan Anda. Berikut adalah gaya kepemimpinan Anda:  a. Control b. Supervise c. Release d. Abandon </vt:lpstr>
      <vt:lpstr>Slide 10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GAYA KEPEMIMPINAN</dc:title>
  <dc:creator>Valued Acer Customer</dc:creator>
  <cp:lastModifiedBy>Valued Acer Customer</cp:lastModifiedBy>
  <cp:revision>13</cp:revision>
  <dcterms:created xsi:type="dcterms:W3CDTF">2011-05-12T02:35:41Z</dcterms:created>
  <dcterms:modified xsi:type="dcterms:W3CDTF">2011-10-26T17:05:26Z</dcterms:modified>
</cp:coreProperties>
</file>