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01" r:id="rId1"/>
  </p:sldMasterIdLst>
  <p:notesMasterIdLst>
    <p:notesMasterId r:id="rId12"/>
  </p:notesMasterIdLst>
  <p:sldIdLst>
    <p:sldId id="256" r:id="rId2"/>
    <p:sldId id="257" r:id="rId3"/>
    <p:sldId id="259" r:id="rId4"/>
    <p:sldId id="260" r:id="rId5"/>
    <p:sldId id="261" r:id="rId6"/>
    <p:sldId id="263" r:id="rId7"/>
    <p:sldId id="265" r:id="rId8"/>
    <p:sldId id="266" r:id="rId9"/>
    <p:sldId id="268" r:id="rId10"/>
    <p:sldId id="258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CCFF33"/>
    <a:srgbClr val="4A7FB4"/>
    <a:srgbClr val="4374BB"/>
    <a:srgbClr val="3378CB"/>
    <a:srgbClr val="3366CC"/>
    <a:srgbClr val="91E5E3"/>
    <a:srgbClr val="9D8D65"/>
    <a:srgbClr val="ADA0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1" d="100"/>
          <a:sy n="71" d="100"/>
        </p:scale>
        <p:origin x="1296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image" Target="../media/image6.jpg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image" Target="../media/image6.jpg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357562-12E2-42F7-892F-F9440D06B22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8435C96-40B4-4F69-A137-4BAF37C24192}">
      <dgm:prSet phldrT="[Text]"/>
      <dgm:spPr/>
      <dgm:t>
        <a:bodyPr/>
        <a:lstStyle/>
        <a:p>
          <a:r>
            <a:rPr lang="en-US" dirty="0" smtClean="0"/>
            <a:t>Descriptive approaches</a:t>
          </a:r>
          <a:endParaRPr lang="en-US" dirty="0"/>
        </a:p>
      </dgm:t>
    </dgm:pt>
    <dgm:pt modelId="{188295B6-CB02-4C5D-8B1D-E2464EB807A7}" type="parTrans" cxnId="{9D215EBC-4091-49FF-AE47-9094698EDA3D}">
      <dgm:prSet/>
      <dgm:spPr/>
      <dgm:t>
        <a:bodyPr/>
        <a:lstStyle/>
        <a:p>
          <a:endParaRPr lang="en-US"/>
        </a:p>
      </dgm:t>
    </dgm:pt>
    <dgm:pt modelId="{B88F8D3C-A5D7-432A-9CE7-4C18FC309DC3}" type="sibTrans" cxnId="{9D215EBC-4091-49FF-AE47-9094698EDA3D}">
      <dgm:prSet/>
      <dgm:spPr/>
      <dgm:t>
        <a:bodyPr/>
        <a:lstStyle/>
        <a:p>
          <a:endParaRPr lang="en-US"/>
        </a:p>
      </dgm:t>
    </dgm:pt>
    <dgm:pt modelId="{D259C3AA-4317-44A3-A540-D06245519042}">
      <dgm:prSet phldrT="[Text]"/>
      <dgm:spPr/>
      <dgm:t>
        <a:bodyPr/>
        <a:lstStyle/>
        <a:p>
          <a:r>
            <a:rPr lang="en-US" dirty="0" smtClean="0"/>
            <a:t>Scientific and factual descriptions/explanations of moral </a:t>
          </a:r>
          <a:r>
            <a:rPr lang="en-US" dirty="0" err="1" smtClean="0"/>
            <a:t>behaviour</a:t>
          </a:r>
          <a:r>
            <a:rPr lang="en-US" dirty="0" smtClean="0"/>
            <a:t> and beliefs in institutions</a:t>
          </a:r>
          <a:endParaRPr lang="en-US" dirty="0"/>
        </a:p>
      </dgm:t>
    </dgm:pt>
    <dgm:pt modelId="{5714A146-1002-4F9B-A2BC-D62AE6E0C6F8}" type="parTrans" cxnId="{6202AF6C-1BC6-4113-9382-AE54B45946DA}">
      <dgm:prSet/>
      <dgm:spPr/>
      <dgm:t>
        <a:bodyPr/>
        <a:lstStyle/>
        <a:p>
          <a:endParaRPr lang="en-US"/>
        </a:p>
      </dgm:t>
    </dgm:pt>
    <dgm:pt modelId="{6A5BAE9F-2DF8-4A33-8444-282AF8EA78F6}" type="sibTrans" cxnId="{6202AF6C-1BC6-4113-9382-AE54B45946DA}">
      <dgm:prSet/>
      <dgm:spPr/>
      <dgm:t>
        <a:bodyPr/>
        <a:lstStyle/>
        <a:p>
          <a:endParaRPr lang="en-US"/>
        </a:p>
      </dgm:t>
    </dgm:pt>
    <dgm:pt modelId="{C934CB81-896D-45D8-80D4-FC588280C4E1}">
      <dgm:prSet phldrT="[Text]"/>
      <dgm:spPr/>
      <dgm:t>
        <a:bodyPr/>
        <a:lstStyle/>
        <a:p>
          <a:r>
            <a:rPr lang="en-US" dirty="0" smtClean="0"/>
            <a:t>Meta-ethics (Conceptual)</a:t>
          </a:r>
          <a:endParaRPr lang="en-US" dirty="0"/>
        </a:p>
      </dgm:t>
    </dgm:pt>
    <dgm:pt modelId="{585352FF-D436-42C4-A0DA-1C0C5D7850B3}" type="parTrans" cxnId="{F8526CA0-EFD8-479B-9A0E-C70AAEA94AF5}">
      <dgm:prSet/>
      <dgm:spPr/>
      <dgm:t>
        <a:bodyPr/>
        <a:lstStyle/>
        <a:p>
          <a:endParaRPr lang="en-US"/>
        </a:p>
      </dgm:t>
    </dgm:pt>
    <dgm:pt modelId="{7D230E0F-EC8F-41F5-8601-A89786F3555E}" type="sibTrans" cxnId="{F8526CA0-EFD8-479B-9A0E-C70AAEA94AF5}">
      <dgm:prSet/>
      <dgm:spPr/>
      <dgm:t>
        <a:bodyPr/>
        <a:lstStyle/>
        <a:p>
          <a:endParaRPr lang="en-US"/>
        </a:p>
      </dgm:t>
    </dgm:pt>
    <dgm:pt modelId="{DC50FC3E-EB29-49EB-BFFA-212BB6C466C6}">
      <dgm:prSet phldrT="[Text]"/>
      <dgm:spPr/>
      <dgm:t>
        <a:bodyPr/>
        <a:lstStyle/>
        <a:p>
          <a:r>
            <a:rPr lang="en-US" dirty="0" err="1" smtClean="0"/>
            <a:t>Analysing</a:t>
          </a:r>
          <a:r>
            <a:rPr lang="en-US" dirty="0" smtClean="0"/>
            <a:t> central terms in ethics to understand the foundations of ethical systems</a:t>
          </a:r>
          <a:endParaRPr lang="en-US" dirty="0"/>
        </a:p>
      </dgm:t>
    </dgm:pt>
    <dgm:pt modelId="{5CAD5F8D-C11C-4C04-A796-5C883E2CB45E}" type="parTrans" cxnId="{53F67F96-80AF-4DCA-81A4-A9F9710FAE2C}">
      <dgm:prSet/>
      <dgm:spPr/>
      <dgm:t>
        <a:bodyPr/>
        <a:lstStyle/>
        <a:p>
          <a:endParaRPr lang="en-US"/>
        </a:p>
      </dgm:t>
    </dgm:pt>
    <dgm:pt modelId="{86AB65B0-6D85-42A3-8786-F077A6E752ED}" type="sibTrans" cxnId="{53F67F96-80AF-4DCA-81A4-A9F9710FAE2C}">
      <dgm:prSet/>
      <dgm:spPr/>
      <dgm:t>
        <a:bodyPr/>
        <a:lstStyle/>
        <a:p>
          <a:endParaRPr lang="en-US"/>
        </a:p>
      </dgm:t>
    </dgm:pt>
    <dgm:pt modelId="{1A818F30-AEAB-4EB9-8ED1-3E9C7E79D9F5}">
      <dgm:prSet phldrT="[Text]"/>
      <dgm:spPr/>
      <dgm:t>
        <a:bodyPr/>
        <a:lstStyle/>
        <a:p>
          <a:r>
            <a:rPr lang="en-US" dirty="0" smtClean="0"/>
            <a:t>Normative ethics (Prescriptive)</a:t>
          </a:r>
          <a:endParaRPr lang="en-US" dirty="0"/>
        </a:p>
      </dgm:t>
    </dgm:pt>
    <dgm:pt modelId="{80C3EB2E-0DE4-45E1-9DA6-265209DB567B}" type="parTrans" cxnId="{4A95A7B6-A3B5-4C00-84C2-370C82636102}">
      <dgm:prSet/>
      <dgm:spPr/>
      <dgm:t>
        <a:bodyPr/>
        <a:lstStyle/>
        <a:p>
          <a:endParaRPr lang="en-US"/>
        </a:p>
      </dgm:t>
    </dgm:pt>
    <dgm:pt modelId="{B94B6B30-A71D-4206-9241-0AC9D000CDE2}" type="sibTrans" cxnId="{4A95A7B6-A3B5-4C00-84C2-370C82636102}">
      <dgm:prSet/>
      <dgm:spPr/>
      <dgm:t>
        <a:bodyPr/>
        <a:lstStyle/>
        <a:p>
          <a:endParaRPr lang="en-US"/>
        </a:p>
      </dgm:t>
    </dgm:pt>
    <dgm:pt modelId="{58659267-E0F4-49F9-872E-08B21996F4E6}">
      <dgm:prSet phldrT="[Text]"/>
      <dgm:spPr/>
      <dgm:t>
        <a:bodyPr/>
        <a:lstStyle/>
        <a:p>
          <a:r>
            <a:rPr lang="en-US" dirty="0" smtClean="0"/>
            <a:t>Tools, concepts and concerns of normative ethics to specify and clarify obligations for those who encounter ethical issues</a:t>
          </a:r>
          <a:endParaRPr lang="en-US" dirty="0"/>
        </a:p>
      </dgm:t>
    </dgm:pt>
    <dgm:pt modelId="{A2498CD2-579F-4602-8352-0F1C6EF7E565}" type="parTrans" cxnId="{0D2909F1-8501-4E30-8819-08603E747C8E}">
      <dgm:prSet/>
      <dgm:spPr/>
      <dgm:t>
        <a:bodyPr/>
        <a:lstStyle/>
        <a:p>
          <a:endParaRPr lang="en-US"/>
        </a:p>
      </dgm:t>
    </dgm:pt>
    <dgm:pt modelId="{F9C710BA-FBD8-4048-858A-99CD3E08C465}" type="sibTrans" cxnId="{0D2909F1-8501-4E30-8819-08603E747C8E}">
      <dgm:prSet/>
      <dgm:spPr/>
      <dgm:t>
        <a:bodyPr/>
        <a:lstStyle/>
        <a:p>
          <a:endParaRPr lang="en-US"/>
        </a:p>
      </dgm:t>
    </dgm:pt>
    <dgm:pt modelId="{6130AA30-1CB1-4AAF-8CAD-A5942916BD1F}">
      <dgm:prSet phldrT="[Text]"/>
      <dgm:spPr/>
      <dgm:t>
        <a:bodyPr/>
        <a:lstStyle/>
        <a:p>
          <a:r>
            <a:rPr lang="en-US" dirty="0" smtClean="0"/>
            <a:t>Applied ethics</a:t>
          </a:r>
          <a:endParaRPr lang="en-US" dirty="0"/>
        </a:p>
      </dgm:t>
    </dgm:pt>
    <dgm:pt modelId="{68F7A739-A85A-494A-8C6C-80F71B88EE10}" type="parTrans" cxnId="{D694A80C-85CE-46FF-BFE2-073518A0D822}">
      <dgm:prSet/>
      <dgm:spPr/>
      <dgm:t>
        <a:bodyPr/>
        <a:lstStyle/>
        <a:p>
          <a:endParaRPr lang="en-US"/>
        </a:p>
      </dgm:t>
    </dgm:pt>
    <dgm:pt modelId="{669B46B1-393B-4484-9382-6A65F567DCEB}" type="sibTrans" cxnId="{D694A80C-85CE-46FF-BFE2-073518A0D822}">
      <dgm:prSet/>
      <dgm:spPr/>
      <dgm:t>
        <a:bodyPr/>
        <a:lstStyle/>
        <a:p>
          <a:endParaRPr lang="en-US"/>
        </a:p>
      </dgm:t>
    </dgm:pt>
    <dgm:pt modelId="{671BD4E1-8953-4003-9868-F681A83B264D}">
      <dgm:prSet/>
      <dgm:spPr/>
      <dgm:t>
        <a:bodyPr/>
        <a:lstStyle/>
        <a:p>
          <a:r>
            <a:rPr lang="en-US" smtClean="0"/>
            <a:t>Presenting a set of principles and standards to be followed in all areas of our lives</a:t>
          </a:r>
          <a:endParaRPr lang="en-US"/>
        </a:p>
      </dgm:t>
    </dgm:pt>
    <dgm:pt modelId="{5C9889A0-387D-4F48-AF70-E065EAE8AD4A}" type="parTrans" cxnId="{2E1BE37F-F5B8-4F89-B85E-E1205683D166}">
      <dgm:prSet/>
      <dgm:spPr/>
      <dgm:t>
        <a:bodyPr/>
        <a:lstStyle/>
        <a:p>
          <a:endParaRPr lang="en-US"/>
        </a:p>
      </dgm:t>
    </dgm:pt>
    <dgm:pt modelId="{3463926C-2474-463E-9DFC-66E7B0150FDA}" type="sibTrans" cxnId="{2E1BE37F-F5B8-4F89-B85E-E1205683D166}">
      <dgm:prSet/>
      <dgm:spPr/>
      <dgm:t>
        <a:bodyPr/>
        <a:lstStyle/>
        <a:p>
          <a:endParaRPr lang="en-US"/>
        </a:p>
      </dgm:t>
    </dgm:pt>
    <dgm:pt modelId="{5DB5B91B-E92F-4BE7-BDC5-DD610F65D301}" type="pres">
      <dgm:prSet presAssocID="{BB357562-12E2-42F7-892F-F9440D06B22A}" presName="Name0" presStyleCnt="0">
        <dgm:presLayoutVars>
          <dgm:dir/>
          <dgm:animLvl val="lvl"/>
          <dgm:resizeHandles val="exact"/>
        </dgm:presLayoutVars>
      </dgm:prSet>
      <dgm:spPr/>
    </dgm:pt>
    <dgm:pt modelId="{EA644F14-5E1B-457F-A882-4EBE34C9B199}" type="pres">
      <dgm:prSet presAssocID="{48435C96-40B4-4F69-A137-4BAF37C24192}" presName="linNode" presStyleCnt="0"/>
      <dgm:spPr/>
    </dgm:pt>
    <dgm:pt modelId="{BB07D2C5-5A2D-41D8-8435-F02526D98290}" type="pres">
      <dgm:prSet presAssocID="{48435C96-40B4-4F69-A137-4BAF37C24192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CFE951-23AF-4A94-BB94-F51818E9EB7D}" type="pres">
      <dgm:prSet presAssocID="{48435C96-40B4-4F69-A137-4BAF37C24192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7B6DD2-52FC-41E8-B6CE-F346993FD1C6}" type="pres">
      <dgm:prSet presAssocID="{B88F8D3C-A5D7-432A-9CE7-4C18FC309DC3}" presName="sp" presStyleCnt="0"/>
      <dgm:spPr/>
    </dgm:pt>
    <dgm:pt modelId="{8287AC57-1990-4609-BDBF-40759B5A5CB2}" type="pres">
      <dgm:prSet presAssocID="{C934CB81-896D-45D8-80D4-FC588280C4E1}" presName="linNode" presStyleCnt="0"/>
      <dgm:spPr/>
    </dgm:pt>
    <dgm:pt modelId="{FF4BDB90-80EB-499D-99DB-158A158EADBB}" type="pres">
      <dgm:prSet presAssocID="{C934CB81-896D-45D8-80D4-FC588280C4E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694915-E23C-43E6-B221-A282CB1E62DC}" type="pres">
      <dgm:prSet presAssocID="{C934CB81-896D-45D8-80D4-FC588280C4E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BD7029-06BA-45B3-90F8-5AF29680E48D}" type="pres">
      <dgm:prSet presAssocID="{7D230E0F-EC8F-41F5-8601-A89786F3555E}" presName="sp" presStyleCnt="0"/>
      <dgm:spPr/>
    </dgm:pt>
    <dgm:pt modelId="{EB4ACFFC-B780-43B1-BD58-3A888F468030}" type="pres">
      <dgm:prSet presAssocID="{1A818F30-AEAB-4EB9-8ED1-3E9C7E79D9F5}" presName="linNode" presStyleCnt="0"/>
      <dgm:spPr/>
    </dgm:pt>
    <dgm:pt modelId="{95195148-B0D8-4B78-96F6-327AAEBC7B96}" type="pres">
      <dgm:prSet presAssocID="{1A818F30-AEAB-4EB9-8ED1-3E9C7E79D9F5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61F202-52EB-4656-A892-C753772DF1A0}" type="pres">
      <dgm:prSet presAssocID="{1A818F30-AEAB-4EB9-8ED1-3E9C7E79D9F5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D15B3F-7855-418A-9DF3-8AFC4DBB4105}" type="pres">
      <dgm:prSet presAssocID="{B94B6B30-A71D-4206-9241-0AC9D000CDE2}" presName="sp" presStyleCnt="0"/>
      <dgm:spPr/>
    </dgm:pt>
    <dgm:pt modelId="{6106A878-6A7B-416A-94BC-775E3C2C9801}" type="pres">
      <dgm:prSet presAssocID="{6130AA30-1CB1-4AAF-8CAD-A5942916BD1F}" presName="linNode" presStyleCnt="0"/>
      <dgm:spPr/>
    </dgm:pt>
    <dgm:pt modelId="{851BE7D7-430B-4978-82C1-08B38704485D}" type="pres">
      <dgm:prSet presAssocID="{6130AA30-1CB1-4AAF-8CAD-A5942916BD1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6111B3-CCCB-4E4F-A32F-2070FC20BB6D}" type="pres">
      <dgm:prSet presAssocID="{6130AA30-1CB1-4AAF-8CAD-A5942916BD1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3F67F96-80AF-4DCA-81A4-A9F9710FAE2C}" srcId="{C934CB81-896D-45D8-80D4-FC588280C4E1}" destId="{DC50FC3E-EB29-49EB-BFFA-212BB6C466C6}" srcOrd="0" destOrd="0" parTransId="{5CAD5F8D-C11C-4C04-A796-5C883E2CB45E}" sibTransId="{86AB65B0-6D85-42A3-8786-F077A6E752ED}"/>
    <dgm:cxn modelId="{F11BBCB1-1E25-42F8-9147-12BCA3E94B55}" type="presOf" srcId="{C934CB81-896D-45D8-80D4-FC588280C4E1}" destId="{FF4BDB90-80EB-499D-99DB-158A158EADBB}" srcOrd="0" destOrd="0" presId="urn:microsoft.com/office/officeart/2005/8/layout/vList5"/>
    <dgm:cxn modelId="{3FC324E8-DA97-4498-A682-F08669811959}" type="presOf" srcId="{6130AA30-1CB1-4AAF-8CAD-A5942916BD1F}" destId="{851BE7D7-430B-4978-82C1-08B38704485D}" srcOrd="0" destOrd="0" presId="urn:microsoft.com/office/officeart/2005/8/layout/vList5"/>
    <dgm:cxn modelId="{DC7FAD0E-32B3-4D6B-B8AB-A967C26F77BE}" type="presOf" srcId="{BB357562-12E2-42F7-892F-F9440D06B22A}" destId="{5DB5B91B-E92F-4BE7-BDC5-DD610F65D301}" srcOrd="0" destOrd="0" presId="urn:microsoft.com/office/officeart/2005/8/layout/vList5"/>
    <dgm:cxn modelId="{F8526CA0-EFD8-479B-9A0E-C70AAEA94AF5}" srcId="{BB357562-12E2-42F7-892F-F9440D06B22A}" destId="{C934CB81-896D-45D8-80D4-FC588280C4E1}" srcOrd="1" destOrd="0" parTransId="{585352FF-D436-42C4-A0DA-1C0C5D7850B3}" sibTransId="{7D230E0F-EC8F-41F5-8601-A89786F3555E}"/>
    <dgm:cxn modelId="{6202AF6C-1BC6-4113-9382-AE54B45946DA}" srcId="{48435C96-40B4-4F69-A137-4BAF37C24192}" destId="{D259C3AA-4317-44A3-A540-D06245519042}" srcOrd="0" destOrd="0" parTransId="{5714A146-1002-4F9B-A2BC-D62AE6E0C6F8}" sibTransId="{6A5BAE9F-2DF8-4A33-8444-282AF8EA78F6}"/>
    <dgm:cxn modelId="{2E1BE37F-F5B8-4F89-B85E-E1205683D166}" srcId="{1A818F30-AEAB-4EB9-8ED1-3E9C7E79D9F5}" destId="{671BD4E1-8953-4003-9868-F681A83B264D}" srcOrd="0" destOrd="0" parTransId="{5C9889A0-387D-4F48-AF70-E065EAE8AD4A}" sibTransId="{3463926C-2474-463E-9DFC-66E7B0150FDA}"/>
    <dgm:cxn modelId="{D694A80C-85CE-46FF-BFE2-073518A0D822}" srcId="{BB357562-12E2-42F7-892F-F9440D06B22A}" destId="{6130AA30-1CB1-4AAF-8CAD-A5942916BD1F}" srcOrd="3" destOrd="0" parTransId="{68F7A739-A85A-494A-8C6C-80F71B88EE10}" sibTransId="{669B46B1-393B-4484-9382-6A65F567DCEB}"/>
    <dgm:cxn modelId="{0FEEC2B3-CAC8-4998-BC32-53019A0332CF}" type="presOf" srcId="{671BD4E1-8953-4003-9868-F681A83B264D}" destId="{8C61F202-52EB-4656-A892-C753772DF1A0}" srcOrd="0" destOrd="0" presId="urn:microsoft.com/office/officeart/2005/8/layout/vList5"/>
    <dgm:cxn modelId="{B1155EA6-A640-4277-81DA-68FB414F8F69}" type="presOf" srcId="{58659267-E0F4-49F9-872E-08B21996F4E6}" destId="{366111B3-CCCB-4E4F-A32F-2070FC20BB6D}" srcOrd="0" destOrd="0" presId="urn:microsoft.com/office/officeart/2005/8/layout/vList5"/>
    <dgm:cxn modelId="{4A95A7B6-A3B5-4C00-84C2-370C82636102}" srcId="{BB357562-12E2-42F7-892F-F9440D06B22A}" destId="{1A818F30-AEAB-4EB9-8ED1-3E9C7E79D9F5}" srcOrd="2" destOrd="0" parTransId="{80C3EB2E-0DE4-45E1-9DA6-265209DB567B}" sibTransId="{B94B6B30-A71D-4206-9241-0AC9D000CDE2}"/>
    <dgm:cxn modelId="{0D2909F1-8501-4E30-8819-08603E747C8E}" srcId="{6130AA30-1CB1-4AAF-8CAD-A5942916BD1F}" destId="{58659267-E0F4-49F9-872E-08B21996F4E6}" srcOrd="0" destOrd="0" parTransId="{A2498CD2-579F-4602-8352-0F1C6EF7E565}" sibTransId="{F9C710BA-FBD8-4048-858A-99CD3E08C465}"/>
    <dgm:cxn modelId="{C0DE3DC2-EF5C-443B-B11A-921E97E44DF3}" type="presOf" srcId="{1A818F30-AEAB-4EB9-8ED1-3E9C7E79D9F5}" destId="{95195148-B0D8-4B78-96F6-327AAEBC7B96}" srcOrd="0" destOrd="0" presId="urn:microsoft.com/office/officeart/2005/8/layout/vList5"/>
    <dgm:cxn modelId="{7DFAE6EE-6A0B-49FF-80F5-181ED4718C03}" type="presOf" srcId="{DC50FC3E-EB29-49EB-BFFA-212BB6C466C6}" destId="{57694915-E23C-43E6-B221-A282CB1E62DC}" srcOrd="0" destOrd="0" presId="urn:microsoft.com/office/officeart/2005/8/layout/vList5"/>
    <dgm:cxn modelId="{9D215EBC-4091-49FF-AE47-9094698EDA3D}" srcId="{BB357562-12E2-42F7-892F-F9440D06B22A}" destId="{48435C96-40B4-4F69-A137-4BAF37C24192}" srcOrd="0" destOrd="0" parTransId="{188295B6-CB02-4C5D-8B1D-E2464EB807A7}" sibTransId="{B88F8D3C-A5D7-432A-9CE7-4C18FC309DC3}"/>
    <dgm:cxn modelId="{97A18811-517C-4C6D-B7A4-2E25537FDED7}" type="presOf" srcId="{48435C96-40B4-4F69-A137-4BAF37C24192}" destId="{BB07D2C5-5A2D-41D8-8435-F02526D98290}" srcOrd="0" destOrd="0" presId="urn:microsoft.com/office/officeart/2005/8/layout/vList5"/>
    <dgm:cxn modelId="{A1DED7B7-1393-42A4-96DF-1B9476ACB6B8}" type="presOf" srcId="{D259C3AA-4317-44A3-A540-D06245519042}" destId="{8ACFE951-23AF-4A94-BB94-F51818E9EB7D}" srcOrd="0" destOrd="0" presId="urn:microsoft.com/office/officeart/2005/8/layout/vList5"/>
    <dgm:cxn modelId="{4EA9A764-2550-4D50-98C4-9FC6F04644E4}" type="presParOf" srcId="{5DB5B91B-E92F-4BE7-BDC5-DD610F65D301}" destId="{EA644F14-5E1B-457F-A882-4EBE34C9B199}" srcOrd="0" destOrd="0" presId="urn:microsoft.com/office/officeart/2005/8/layout/vList5"/>
    <dgm:cxn modelId="{0A2D31A2-DE54-4CB7-9465-5905E408D1C8}" type="presParOf" srcId="{EA644F14-5E1B-457F-A882-4EBE34C9B199}" destId="{BB07D2C5-5A2D-41D8-8435-F02526D98290}" srcOrd="0" destOrd="0" presId="urn:microsoft.com/office/officeart/2005/8/layout/vList5"/>
    <dgm:cxn modelId="{98977BBE-BA75-4899-8AB2-6F14E33AEAFA}" type="presParOf" srcId="{EA644F14-5E1B-457F-A882-4EBE34C9B199}" destId="{8ACFE951-23AF-4A94-BB94-F51818E9EB7D}" srcOrd="1" destOrd="0" presId="urn:microsoft.com/office/officeart/2005/8/layout/vList5"/>
    <dgm:cxn modelId="{D987648E-2FF6-461F-97FE-A72DBA3DA38C}" type="presParOf" srcId="{5DB5B91B-E92F-4BE7-BDC5-DD610F65D301}" destId="{E97B6DD2-52FC-41E8-B6CE-F346993FD1C6}" srcOrd="1" destOrd="0" presId="urn:microsoft.com/office/officeart/2005/8/layout/vList5"/>
    <dgm:cxn modelId="{975EF805-D60B-46BE-A25C-CFD5294B1365}" type="presParOf" srcId="{5DB5B91B-E92F-4BE7-BDC5-DD610F65D301}" destId="{8287AC57-1990-4609-BDBF-40759B5A5CB2}" srcOrd="2" destOrd="0" presId="urn:microsoft.com/office/officeart/2005/8/layout/vList5"/>
    <dgm:cxn modelId="{93A59699-31D7-4CF7-B20F-2DE86C1CE441}" type="presParOf" srcId="{8287AC57-1990-4609-BDBF-40759B5A5CB2}" destId="{FF4BDB90-80EB-499D-99DB-158A158EADBB}" srcOrd="0" destOrd="0" presId="urn:microsoft.com/office/officeart/2005/8/layout/vList5"/>
    <dgm:cxn modelId="{95539A23-9D2D-4C66-B52C-7C5C3AEA692D}" type="presParOf" srcId="{8287AC57-1990-4609-BDBF-40759B5A5CB2}" destId="{57694915-E23C-43E6-B221-A282CB1E62DC}" srcOrd="1" destOrd="0" presId="urn:microsoft.com/office/officeart/2005/8/layout/vList5"/>
    <dgm:cxn modelId="{022C6355-28F1-4EB1-92E0-FB497D10A415}" type="presParOf" srcId="{5DB5B91B-E92F-4BE7-BDC5-DD610F65D301}" destId="{47BD7029-06BA-45B3-90F8-5AF29680E48D}" srcOrd="3" destOrd="0" presId="urn:microsoft.com/office/officeart/2005/8/layout/vList5"/>
    <dgm:cxn modelId="{38D958A6-2EE3-41B4-8378-763ED72CF801}" type="presParOf" srcId="{5DB5B91B-E92F-4BE7-BDC5-DD610F65D301}" destId="{EB4ACFFC-B780-43B1-BD58-3A888F468030}" srcOrd="4" destOrd="0" presId="urn:microsoft.com/office/officeart/2005/8/layout/vList5"/>
    <dgm:cxn modelId="{1EFE6319-3F98-4371-B5C9-21A144EFEBCE}" type="presParOf" srcId="{EB4ACFFC-B780-43B1-BD58-3A888F468030}" destId="{95195148-B0D8-4B78-96F6-327AAEBC7B96}" srcOrd="0" destOrd="0" presId="urn:microsoft.com/office/officeart/2005/8/layout/vList5"/>
    <dgm:cxn modelId="{48B785C4-9D95-4E5C-938B-99D3F61283DE}" type="presParOf" srcId="{EB4ACFFC-B780-43B1-BD58-3A888F468030}" destId="{8C61F202-52EB-4656-A892-C753772DF1A0}" srcOrd="1" destOrd="0" presId="urn:microsoft.com/office/officeart/2005/8/layout/vList5"/>
    <dgm:cxn modelId="{653EF2CF-4543-4050-9A61-F691AACDBE58}" type="presParOf" srcId="{5DB5B91B-E92F-4BE7-BDC5-DD610F65D301}" destId="{53D15B3F-7855-418A-9DF3-8AFC4DBB4105}" srcOrd="5" destOrd="0" presId="urn:microsoft.com/office/officeart/2005/8/layout/vList5"/>
    <dgm:cxn modelId="{69647D76-8AD5-4AED-BF0B-4DD306639342}" type="presParOf" srcId="{5DB5B91B-E92F-4BE7-BDC5-DD610F65D301}" destId="{6106A878-6A7B-416A-94BC-775E3C2C9801}" srcOrd="6" destOrd="0" presId="urn:microsoft.com/office/officeart/2005/8/layout/vList5"/>
    <dgm:cxn modelId="{629B9B4F-81CF-47F5-BFF7-B913F7554A0D}" type="presParOf" srcId="{6106A878-6A7B-416A-94BC-775E3C2C9801}" destId="{851BE7D7-430B-4978-82C1-08B38704485D}" srcOrd="0" destOrd="0" presId="urn:microsoft.com/office/officeart/2005/8/layout/vList5"/>
    <dgm:cxn modelId="{39654292-04CC-4153-8C7E-BC724445EEC4}" type="presParOf" srcId="{6106A878-6A7B-416A-94BC-775E3C2C9801}" destId="{366111B3-CCCB-4E4F-A32F-2070FC20BB6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017306-AC11-4C38-A9B8-BF77678F8BD2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E2C13B50-7B48-43B6-9757-5DEAC48FB28E}">
      <dgm:prSet phldrT="[Text]" custT="1"/>
      <dgm:spPr/>
      <dgm:t>
        <a:bodyPr/>
        <a:lstStyle/>
        <a:p>
          <a:r>
            <a:rPr lang="en-ZA" sz="2000" dirty="0" smtClean="0"/>
            <a:t>Ethical shaping as a function of leadership</a:t>
          </a:r>
          <a:endParaRPr lang="en-US" sz="2000" dirty="0"/>
        </a:p>
      </dgm:t>
    </dgm:pt>
    <dgm:pt modelId="{5C1CE1E9-EF0D-47CE-B169-7851929BFD6E}" type="parTrans" cxnId="{712B05B0-B55D-4046-96D2-5E2C8274F962}">
      <dgm:prSet/>
      <dgm:spPr/>
      <dgm:t>
        <a:bodyPr/>
        <a:lstStyle/>
        <a:p>
          <a:endParaRPr lang="en-US" sz="2000"/>
        </a:p>
      </dgm:t>
    </dgm:pt>
    <dgm:pt modelId="{30746D1F-0FD3-4867-AAD9-80DA80AC4F52}" type="sibTrans" cxnId="{712B05B0-B55D-4046-96D2-5E2C8274F962}">
      <dgm:prSet/>
      <dgm:spPr/>
      <dgm:t>
        <a:bodyPr/>
        <a:lstStyle/>
        <a:p>
          <a:endParaRPr lang="en-US" sz="2000"/>
        </a:p>
      </dgm:t>
    </dgm:pt>
    <dgm:pt modelId="{45949AB6-BA28-46F3-8A7F-1EE9D78FB1BE}">
      <dgm:prSet phldrT="[Text]" custT="1"/>
      <dgm:spPr/>
      <dgm:t>
        <a:bodyPr/>
        <a:lstStyle/>
        <a:p>
          <a:r>
            <a:rPr lang="en-ZA" sz="2000" dirty="0" smtClean="0"/>
            <a:t>Cultural values of adaptability, achievement, bureaucratic cultures, environmental conditions</a:t>
          </a:r>
          <a:endParaRPr lang="en-US" sz="2000" dirty="0"/>
        </a:p>
      </dgm:t>
    </dgm:pt>
    <dgm:pt modelId="{05D12F89-188B-4203-8B1E-D9B206E112AF}" type="parTrans" cxnId="{AFC06C44-FA07-4975-85F3-68C70B2A1ED5}">
      <dgm:prSet/>
      <dgm:spPr/>
      <dgm:t>
        <a:bodyPr/>
        <a:lstStyle/>
        <a:p>
          <a:endParaRPr lang="en-US" sz="2000"/>
        </a:p>
      </dgm:t>
    </dgm:pt>
    <dgm:pt modelId="{3902BB18-5C7E-45C2-9F95-95E58E8D8FE4}" type="sibTrans" cxnId="{AFC06C44-FA07-4975-85F3-68C70B2A1ED5}">
      <dgm:prSet/>
      <dgm:spPr/>
      <dgm:t>
        <a:bodyPr/>
        <a:lstStyle/>
        <a:p>
          <a:endParaRPr lang="en-US" sz="2000"/>
        </a:p>
      </dgm:t>
    </dgm:pt>
    <dgm:pt modelId="{EE6AC7A3-E1A3-4EAF-B9C4-24171A876F06}">
      <dgm:prSet phldrT="[Text]" custT="1"/>
      <dgm:spPr/>
      <dgm:t>
        <a:bodyPr/>
        <a:lstStyle/>
        <a:p>
          <a:r>
            <a:rPr lang="en-ZA" sz="2000" dirty="0" smtClean="0"/>
            <a:t>Basic philosophy of human nature and </a:t>
          </a:r>
          <a:r>
            <a:rPr lang="en-ZA" sz="2000" dirty="0" err="1" smtClean="0"/>
            <a:t>appraoch</a:t>
          </a:r>
          <a:r>
            <a:rPr lang="en-ZA" sz="2000" dirty="0" smtClean="0"/>
            <a:t> to leadership</a:t>
          </a:r>
          <a:endParaRPr lang="en-US" sz="2000" dirty="0"/>
        </a:p>
      </dgm:t>
    </dgm:pt>
    <dgm:pt modelId="{2AAE4215-9E25-425C-AA1E-B313F2847D1F}" type="parTrans" cxnId="{BD30CF92-B77A-4618-8DD5-882FF0939402}">
      <dgm:prSet/>
      <dgm:spPr/>
      <dgm:t>
        <a:bodyPr/>
        <a:lstStyle/>
        <a:p>
          <a:endParaRPr lang="en-US" sz="2000"/>
        </a:p>
      </dgm:t>
    </dgm:pt>
    <dgm:pt modelId="{E3AF2096-CA7F-4E38-9B0E-5B8AE302079F}" type="sibTrans" cxnId="{BD30CF92-B77A-4618-8DD5-882FF0939402}">
      <dgm:prSet/>
      <dgm:spPr/>
      <dgm:t>
        <a:bodyPr/>
        <a:lstStyle/>
        <a:p>
          <a:endParaRPr lang="en-US" sz="2000"/>
        </a:p>
      </dgm:t>
    </dgm:pt>
    <dgm:pt modelId="{FEF3FB6F-9710-410D-B019-BBDB7B549AC5}">
      <dgm:prSet custT="1"/>
      <dgm:spPr/>
      <dgm:t>
        <a:bodyPr/>
        <a:lstStyle/>
        <a:p>
          <a:r>
            <a:rPr lang="en-ZA" sz="2000" dirty="0" smtClean="0"/>
            <a:t>Relationships between values and leadership</a:t>
          </a:r>
          <a:endParaRPr lang="en-US" sz="2000" dirty="0"/>
        </a:p>
      </dgm:t>
    </dgm:pt>
    <dgm:pt modelId="{A489A03C-8FD1-4BB9-81FB-C7D68F894D09}" type="parTrans" cxnId="{6AF741B5-3545-475F-BB53-F30F60CFE8C6}">
      <dgm:prSet/>
      <dgm:spPr/>
      <dgm:t>
        <a:bodyPr/>
        <a:lstStyle/>
        <a:p>
          <a:endParaRPr lang="en-US" sz="2000"/>
        </a:p>
      </dgm:t>
    </dgm:pt>
    <dgm:pt modelId="{0B730D32-DF4B-4986-B33B-0B1EA2D3CE62}" type="sibTrans" cxnId="{6AF741B5-3545-475F-BB53-F30F60CFE8C6}">
      <dgm:prSet/>
      <dgm:spPr/>
      <dgm:t>
        <a:bodyPr/>
        <a:lstStyle/>
        <a:p>
          <a:endParaRPr lang="en-US" sz="2000"/>
        </a:p>
      </dgm:t>
    </dgm:pt>
    <dgm:pt modelId="{FADE79D8-453A-4F7F-B686-2A379CD34012}">
      <dgm:prSet custT="1"/>
      <dgm:spPr/>
      <dgm:t>
        <a:bodyPr/>
        <a:lstStyle/>
        <a:p>
          <a:r>
            <a:rPr lang="en-ZA" sz="2000" dirty="0" smtClean="0"/>
            <a:t>Leadership challenge and individual values in an organisational context</a:t>
          </a:r>
          <a:endParaRPr lang="en-US" sz="2000" dirty="0"/>
        </a:p>
      </dgm:t>
    </dgm:pt>
    <dgm:pt modelId="{FC7C0C1C-2EAA-4205-B7EF-815844849298}" type="parTrans" cxnId="{6B220EE7-6354-4444-B4D4-D22C40552859}">
      <dgm:prSet/>
      <dgm:spPr/>
      <dgm:t>
        <a:bodyPr/>
        <a:lstStyle/>
        <a:p>
          <a:endParaRPr lang="en-US" sz="2000"/>
        </a:p>
      </dgm:t>
    </dgm:pt>
    <dgm:pt modelId="{2C040E28-BF32-4F68-B14A-D0646145F4B4}" type="sibTrans" cxnId="{6B220EE7-6354-4444-B4D4-D22C40552859}">
      <dgm:prSet/>
      <dgm:spPr/>
      <dgm:t>
        <a:bodyPr/>
        <a:lstStyle/>
        <a:p>
          <a:endParaRPr lang="en-US" sz="2000"/>
        </a:p>
      </dgm:t>
    </dgm:pt>
    <dgm:pt modelId="{71DC4348-C4ED-45BC-89D8-36F79B563DC6}" type="pres">
      <dgm:prSet presAssocID="{63017306-AC11-4C38-A9B8-BF77678F8BD2}" presName="linearFlow" presStyleCnt="0">
        <dgm:presLayoutVars>
          <dgm:dir/>
          <dgm:resizeHandles val="exact"/>
        </dgm:presLayoutVars>
      </dgm:prSet>
      <dgm:spPr/>
    </dgm:pt>
    <dgm:pt modelId="{E8F94F5D-34B3-4598-997A-D40DC4240D5D}" type="pres">
      <dgm:prSet presAssocID="{E2C13B50-7B48-43B6-9757-5DEAC48FB28E}" presName="composite" presStyleCnt="0"/>
      <dgm:spPr/>
    </dgm:pt>
    <dgm:pt modelId="{AB6B1398-AF10-4911-8383-C659D76D49BC}" type="pres">
      <dgm:prSet presAssocID="{E2C13B50-7B48-43B6-9757-5DEAC48FB28E}" presName="imgShp" presStyleLbl="fgImgPlac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</dgm:spPr>
    </dgm:pt>
    <dgm:pt modelId="{F8447225-0A99-4D86-A64D-52C361431B84}" type="pres">
      <dgm:prSet presAssocID="{E2C13B50-7B48-43B6-9757-5DEAC48FB28E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A0CDED-77B4-40EB-9CB9-298841A456CE}" type="pres">
      <dgm:prSet presAssocID="{30746D1F-0FD3-4867-AAD9-80DA80AC4F52}" presName="spacing" presStyleCnt="0"/>
      <dgm:spPr/>
    </dgm:pt>
    <dgm:pt modelId="{B3DB8F93-1767-4AD9-870E-276FDAA1BBA7}" type="pres">
      <dgm:prSet presAssocID="{45949AB6-BA28-46F3-8A7F-1EE9D78FB1BE}" presName="composite" presStyleCnt="0"/>
      <dgm:spPr/>
    </dgm:pt>
    <dgm:pt modelId="{B6308A41-B064-49E0-B7B4-374D1CEC7A89}" type="pres">
      <dgm:prSet presAssocID="{45949AB6-BA28-46F3-8A7F-1EE9D78FB1BE}" presName="imgShp" presStyleLbl="fgImgPlace1" presStyleIdx="1" presStyleCnt="5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F8B66653-B699-4585-A731-8EAAB47A729B}" type="pres">
      <dgm:prSet presAssocID="{45949AB6-BA28-46F3-8A7F-1EE9D78FB1BE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106874-2235-4ACE-8A63-01397C8AEABB}" type="pres">
      <dgm:prSet presAssocID="{3902BB18-5C7E-45C2-9F95-95E58E8D8FE4}" presName="spacing" presStyleCnt="0"/>
      <dgm:spPr/>
    </dgm:pt>
    <dgm:pt modelId="{F8E70934-A917-42C8-942A-0F2169E4D2E2}" type="pres">
      <dgm:prSet presAssocID="{EE6AC7A3-E1A3-4EAF-B9C4-24171A876F06}" presName="composite" presStyleCnt="0"/>
      <dgm:spPr/>
    </dgm:pt>
    <dgm:pt modelId="{49557180-3C6C-4F03-9238-C3A80F3A6B0D}" type="pres">
      <dgm:prSet presAssocID="{EE6AC7A3-E1A3-4EAF-B9C4-24171A876F06}" presName="imgShp" presStyleLbl="fgImgPlace1" presStyleIdx="2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DA3EB4A2-ECFB-4B9F-B6AB-3B1A7ED0D3D9}" type="pres">
      <dgm:prSet presAssocID="{EE6AC7A3-E1A3-4EAF-B9C4-24171A876F06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6D10A8-52CD-4EFB-A584-3D30019C054C}" type="pres">
      <dgm:prSet presAssocID="{E3AF2096-CA7F-4E38-9B0E-5B8AE302079F}" presName="spacing" presStyleCnt="0"/>
      <dgm:spPr/>
    </dgm:pt>
    <dgm:pt modelId="{68A91EF3-B8E4-4AB4-99E6-DDF0C5FC1A31}" type="pres">
      <dgm:prSet presAssocID="{FEF3FB6F-9710-410D-B019-BBDB7B549AC5}" presName="composite" presStyleCnt="0"/>
      <dgm:spPr/>
    </dgm:pt>
    <dgm:pt modelId="{E048D174-28F4-4128-92C3-D452527060A6}" type="pres">
      <dgm:prSet presAssocID="{FEF3FB6F-9710-410D-B019-BBDB7B549AC5}" presName="imgShp" presStyleLbl="fgImgPlace1" presStyleIdx="3" presStyleCnt="5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F9E06C10-CB29-4604-93BD-0079AEFECE0A}" type="pres">
      <dgm:prSet presAssocID="{FEF3FB6F-9710-410D-B019-BBDB7B549AC5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FB4A89-C038-47A8-A7A4-FFE502B5A8D6}" type="pres">
      <dgm:prSet presAssocID="{0B730D32-DF4B-4986-B33B-0B1EA2D3CE62}" presName="spacing" presStyleCnt="0"/>
      <dgm:spPr/>
    </dgm:pt>
    <dgm:pt modelId="{67DCB5F9-F62B-4EDF-8D99-A9FAFB0D28AD}" type="pres">
      <dgm:prSet presAssocID="{FADE79D8-453A-4F7F-B686-2A379CD34012}" presName="composite" presStyleCnt="0"/>
      <dgm:spPr/>
    </dgm:pt>
    <dgm:pt modelId="{70528454-7951-4779-BC40-C06A336D8E3E}" type="pres">
      <dgm:prSet presAssocID="{FADE79D8-453A-4F7F-B686-2A379CD34012}" presName="imgShp" presStyleLbl="fgImgPlace1" presStyleIdx="4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FCECE598-997D-4C99-9601-4FA8750EC3A2}" type="pres">
      <dgm:prSet presAssocID="{FADE79D8-453A-4F7F-B686-2A379CD34012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E1CCDED-3560-4CDA-9715-1F6DB1B3AD7F}" type="presOf" srcId="{63017306-AC11-4C38-A9B8-BF77678F8BD2}" destId="{71DC4348-C4ED-45BC-89D8-36F79B563DC6}" srcOrd="0" destOrd="0" presId="urn:microsoft.com/office/officeart/2005/8/layout/vList3"/>
    <dgm:cxn modelId="{BD30CF92-B77A-4618-8DD5-882FF0939402}" srcId="{63017306-AC11-4C38-A9B8-BF77678F8BD2}" destId="{EE6AC7A3-E1A3-4EAF-B9C4-24171A876F06}" srcOrd="2" destOrd="0" parTransId="{2AAE4215-9E25-425C-AA1E-B313F2847D1F}" sibTransId="{E3AF2096-CA7F-4E38-9B0E-5B8AE302079F}"/>
    <dgm:cxn modelId="{6AF741B5-3545-475F-BB53-F30F60CFE8C6}" srcId="{63017306-AC11-4C38-A9B8-BF77678F8BD2}" destId="{FEF3FB6F-9710-410D-B019-BBDB7B549AC5}" srcOrd="3" destOrd="0" parTransId="{A489A03C-8FD1-4BB9-81FB-C7D68F894D09}" sibTransId="{0B730D32-DF4B-4986-B33B-0B1EA2D3CE62}"/>
    <dgm:cxn modelId="{FA8C0182-A6E9-4DC8-9ECD-91BD60E8E5F6}" type="presOf" srcId="{FADE79D8-453A-4F7F-B686-2A379CD34012}" destId="{FCECE598-997D-4C99-9601-4FA8750EC3A2}" srcOrd="0" destOrd="0" presId="urn:microsoft.com/office/officeart/2005/8/layout/vList3"/>
    <dgm:cxn modelId="{69FB106C-F637-4612-B5FC-17255A000D55}" type="presOf" srcId="{EE6AC7A3-E1A3-4EAF-B9C4-24171A876F06}" destId="{DA3EB4A2-ECFB-4B9F-B6AB-3B1A7ED0D3D9}" srcOrd="0" destOrd="0" presId="urn:microsoft.com/office/officeart/2005/8/layout/vList3"/>
    <dgm:cxn modelId="{CAC64ABC-166D-47D2-B90A-8A9A58B2B2E6}" type="presOf" srcId="{E2C13B50-7B48-43B6-9757-5DEAC48FB28E}" destId="{F8447225-0A99-4D86-A64D-52C361431B84}" srcOrd="0" destOrd="0" presId="urn:microsoft.com/office/officeart/2005/8/layout/vList3"/>
    <dgm:cxn modelId="{6A88BC72-B752-43A3-888E-FEE265B93EFD}" type="presOf" srcId="{FEF3FB6F-9710-410D-B019-BBDB7B549AC5}" destId="{F9E06C10-CB29-4604-93BD-0079AEFECE0A}" srcOrd="0" destOrd="0" presId="urn:microsoft.com/office/officeart/2005/8/layout/vList3"/>
    <dgm:cxn modelId="{712B05B0-B55D-4046-96D2-5E2C8274F962}" srcId="{63017306-AC11-4C38-A9B8-BF77678F8BD2}" destId="{E2C13B50-7B48-43B6-9757-5DEAC48FB28E}" srcOrd="0" destOrd="0" parTransId="{5C1CE1E9-EF0D-47CE-B169-7851929BFD6E}" sibTransId="{30746D1F-0FD3-4867-AAD9-80DA80AC4F52}"/>
    <dgm:cxn modelId="{AFC06C44-FA07-4975-85F3-68C70B2A1ED5}" srcId="{63017306-AC11-4C38-A9B8-BF77678F8BD2}" destId="{45949AB6-BA28-46F3-8A7F-1EE9D78FB1BE}" srcOrd="1" destOrd="0" parTransId="{05D12F89-188B-4203-8B1E-D9B206E112AF}" sibTransId="{3902BB18-5C7E-45C2-9F95-95E58E8D8FE4}"/>
    <dgm:cxn modelId="{F2F4076D-AD73-4BF1-AAD1-8EAB5C5BA02E}" type="presOf" srcId="{45949AB6-BA28-46F3-8A7F-1EE9D78FB1BE}" destId="{F8B66653-B699-4585-A731-8EAAB47A729B}" srcOrd="0" destOrd="0" presId="urn:microsoft.com/office/officeart/2005/8/layout/vList3"/>
    <dgm:cxn modelId="{6B220EE7-6354-4444-B4D4-D22C40552859}" srcId="{63017306-AC11-4C38-A9B8-BF77678F8BD2}" destId="{FADE79D8-453A-4F7F-B686-2A379CD34012}" srcOrd="4" destOrd="0" parTransId="{FC7C0C1C-2EAA-4205-B7EF-815844849298}" sibTransId="{2C040E28-BF32-4F68-B14A-D0646145F4B4}"/>
    <dgm:cxn modelId="{5E9014DC-4D30-41DF-9E7D-35A4CE237E41}" type="presParOf" srcId="{71DC4348-C4ED-45BC-89D8-36F79B563DC6}" destId="{E8F94F5D-34B3-4598-997A-D40DC4240D5D}" srcOrd="0" destOrd="0" presId="urn:microsoft.com/office/officeart/2005/8/layout/vList3"/>
    <dgm:cxn modelId="{8F40072D-670C-42FA-89EC-BC5FAAB42741}" type="presParOf" srcId="{E8F94F5D-34B3-4598-997A-D40DC4240D5D}" destId="{AB6B1398-AF10-4911-8383-C659D76D49BC}" srcOrd="0" destOrd="0" presId="urn:microsoft.com/office/officeart/2005/8/layout/vList3"/>
    <dgm:cxn modelId="{26B81DDF-2F5B-4D79-8130-7D904387978B}" type="presParOf" srcId="{E8F94F5D-34B3-4598-997A-D40DC4240D5D}" destId="{F8447225-0A99-4D86-A64D-52C361431B84}" srcOrd="1" destOrd="0" presId="urn:microsoft.com/office/officeart/2005/8/layout/vList3"/>
    <dgm:cxn modelId="{A345BDAF-CBCD-4009-8605-B7E007339A4D}" type="presParOf" srcId="{71DC4348-C4ED-45BC-89D8-36F79B563DC6}" destId="{BAA0CDED-77B4-40EB-9CB9-298841A456CE}" srcOrd="1" destOrd="0" presId="urn:microsoft.com/office/officeart/2005/8/layout/vList3"/>
    <dgm:cxn modelId="{C1150060-96BC-41F8-89BB-9AEC906C7643}" type="presParOf" srcId="{71DC4348-C4ED-45BC-89D8-36F79B563DC6}" destId="{B3DB8F93-1767-4AD9-870E-276FDAA1BBA7}" srcOrd="2" destOrd="0" presId="urn:microsoft.com/office/officeart/2005/8/layout/vList3"/>
    <dgm:cxn modelId="{EC304CC4-2601-49AC-BA6D-2E9AADE39B10}" type="presParOf" srcId="{B3DB8F93-1767-4AD9-870E-276FDAA1BBA7}" destId="{B6308A41-B064-49E0-B7B4-374D1CEC7A89}" srcOrd="0" destOrd="0" presId="urn:microsoft.com/office/officeart/2005/8/layout/vList3"/>
    <dgm:cxn modelId="{55325ED4-6558-402A-B3BE-6D2E720F664B}" type="presParOf" srcId="{B3DB8F93-1767-4AD9-870E-276FDAA1BBA7}" destId="{F8B66653-B699-4585-A731-8EAAB47A729B}" srcOrd="1" destOrd="0" presId="urn:microsoft.com/office/officeart/2005/8/layout/vList3"/>
    <dgm:cxn modelId="{CEDCF55E-7B8C-4D97-8FB8-B39784B7B99B}" type="presParOf" srcId="{71DC4348-C4ED-45BC-89D8-36F79B563DC6}" destId="{57106874-2235-4ACE-8A63-01397C8AEABB}" srcOrd="3" destOrd="0" presId="urn:microsoft.com/office/officeart/2005/8/layout/vList3"/>
    <dgm:cxn modelId="{980DF6F3-4FB5-4D13-B7DB-247E1D8A5334}" type="presParOf" srcId="{71DC4348-C4ED-45BC-89D8-36F79B563DC6}" destId="{F8E70934-A917-42C8-942A-0F2169E4D2E2}" srcOrd="4" destOrd="0" presId="urn:microsoft.com/office/officeart/2005/8/layout/vList3"/>
    <dgm:cxn modelId="{4AF43403-FE9B-4BB8-BA9C-46B7BA427CA9}" type="presParOf" srcId="{F8E70934-A917-42C8-942A-0F2169E4D2E2}" destId="{49557180-3C6C-4F03-9238-C3A80F3A6B0D}" srcOrd="0" destOrd="0" presId="urn:microsoft.com/office/officeart/2005/8/layout/vList3"/>
    <dgm:cxn modelId="{AB7A48A3-930C-4EF3-86B8-93DDC56CBC2A}" type="presParOf" srcId="{F8E70934-A917-42C8-942A-0F2169E4D2E2}" destId="{DA3EB4A2-ECFB-4B9F-B6AB-3B1A7ED0D3D9}" srcOrd="1" destOrd="0" presId="urn:microsoft.com/office/officeart/2005/8/layout/vList3"/>
    <dgm:cxn modelId="{BAE77831-4BAF-454C-83B4-893CF9B6FBA0}" type="presParOf" srcId="{71DC4348-C4ED-45BC-89D8-36F79B563DC6}" destId="{EC6D10A8-52CD-4EFB-A584-3D30019C054C}" srcOrd="5" destOrd="0" presId="urn:microsoft.com/office/officeart/2005/8/layout/vList3"/>
    <dgm:cxn modelId="{ABC0FA2A-EC8E-4856-BC25-120F7FD39AC4}" type="presParOf" srcId="{71DC4348-C4ED-45BC-89D8-36F79B563DC6}" destId="{68A91EF3-B8E4-4AB4-99E6-DDF0C5FC1A31}" srcOrd="6" destOrd="0" presId="urn:microsoft.com/office/officeart/2005/8/layout/vList3"/>
    <dgm:cxn modelId="{77F2E031-A723-48AD-BE54-745BAD5EDB1F}" type="presParOf" srcId="{68A91EF3-B8E4-4AB4-99E6-DDF0C5FC1A31}" destId="{E048D174-28F4-4128-92C3-D452527060A6}" srcOrd="0" destOrd="0" presId="urn:microsoft.com/office/officeart/2005/8/layout/vList3"/>
    <dgm:cxn modelId="{710F4475-8FB3-4681-A238-D88A46C00C14}" type="presParOf" srcId="{68A91EF3-B8E4-4AB4-99E6-DDF0C5FC1A31}" destId="{F9E06C10-CB29-4604-93BD-0079AEFECE0A}" srcOrd="1" destOrd="0" presId="urn:microsoft.com/office/officeart/2005/8/layout/vList3"/>
    <dgm:cxn modelId="{7DEFB026-1480-4BC6-BA5A-778DEB962A33}" type="presParOf" srcId="{71DC4348-C4ED-45BC-89D8-36F79B563DC6}" destId="{05FB4A89-C038-47A8-A7A4-FFE502B5A8D6}" srcOrd="7" destOrd="0" presId="urn:microsoft.com/office/officeart/2005/8/layout/vList3"/>
    <dgm:cxn modelId="{27FD1193-EFDA-4D54-A681-7ECC5476097C}" type="presParOf" srcId="{71DC4348-C4ED-45BC-89D8-36F79B563DC6}" destId="{67DCB5F9-F62B-4EDF-8D99-A9FAFB0D28AD}" srcOrd="8" destOrd="0" presId="urn:microsoft.com/office/officeart/2005/8/layout/vList3"/>
    <dgm:cxn modelId="{FB886561-A54B-4B1D-A3FB-ADC061FC309B}" type="presParOf" srcId="{67DCB5F9-F62B-4EDF-8D99-A9FAFB0D28AD}" destId="{70528454-7951-4779-BC40-C06A336D8E3E}" srcOrd="0" destOrd="0" presId="urn:microsoft.com/office/officeart/2005/8/layout/vList3"/>
    <dgm:cxn modelId="{3FD0D8B0-07C8-4BC2-A58A-DAB7DDC014C9}" type="presParOf" srcId="{67DCB5F9-F62B-4EDF-8D99-A9FAFB0D28AD}" destId="{FCECE598-997D-4C99-9601-4FA8750EC3A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CFE951-23AF-4A94-BB94-F51818E9EB7D}">
      <dsp:nvSpPr>
        <dsp:cNvPr id="0" name=""/>
        <dsp:cNvSpPr/>
      </dsp:nvSpPr>
      <dsp:spPr>
        <a:xfrm rot="5400000">
          <a:off x="5310886" y="-2194127"/>
          <a:ext cx="777746" cy="536448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Scientific and factual descriptions/explanations of moral </a:t>
          </a:r>
          <a:r>
            <a:rPr lang="en-US" sz="1500" kern="1200" dirty="0" err="1" smtClean="0"/>
            <a:t>behaviour</a:t>
          </a:r>
          <a:r>
            <a:rPr lang="en-US" sz="1500" kern="1200" dirty="0" smtClean="0"/>
            <a:t> and beliefs in institutions</a:t>
          </a:r>
          <a:endParaRPr lang="en-US" sz="1500" kern="1200" dirty="0"/>
        </a:p>
      </dsp:txBody>
      <dsp:txXfrm rot="-5400000">
        <a:off x="3017519" y="137206"/>
        <a:ext cx="5326514" cy="701814"/>
      </dsp:txXfrm>
    </dsp:sp>
    <dsp:sp modelId="{BB07D2C5-5A2D-41D8-8435-F02526D98290}">
      <dsp:nvSpPr>
        <dsp:cNvPr id="0" name=""/>
        <dsp:cNvSpPr/>
      </dsp:nvSpPr>
      <dsp:spPr>
        <a:xfrm>
          <a:off x="0" y="2021"/>
          <a:ext cx="3017520" cy="9721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Descriptive approaches</a:t>
          </a:r>
          <a:endParaRPr lang="en-US" sz="2500" kern="1200" dirty="0"/>
        </a:p>
      </dsp:txBody>
      <dsp:txXfrm>
        <a:off x="47458" y="49479"/>
        <a:ext cx="2922604" cy="877266"/>
      </dsp:txXfrm>
    </dsp:sp>
    <dsp:sp modelId="{57694915-E23C-43E6-B221-A282CB1E62DC}">
      <dsp:nvSpPr>
        <dsp:cNvPr id="0" name=""/>
        <dsp:cNvSpPr/>
      </dsp:nvSpPr>
      <dsp:spPr>
        <a:xfrm rot="5400000">
          <a:off x="5310886" y="-1173335"/>
          <a:ext cx="777746" cy="536448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err="1" smtClean="0"/>
            <a:t>Analysing</a:t>
          </a:r>
          <a:r>
            <a:rPr lang="en-US" sz="1500" kern="1200" dirty="0" smtClean="0"/>
            <a:t> central terms in ethics to understand the foundations of ethical systems</a:t>
          </a:r>
          <a:endParaRPr lang="en-US" sz="1500" kern="1200" dirty="0"/>
        </a:p>
      </dsp:txBody>
      <dsp:txXfrm rot="-5400000">
        <a:off x="3017519" y="1157998"/>
        <a:ext cx="5326514" cy="701814"/>
      </dsp:txXfrm>
    </dsp:sp>
    <dsp:sp modelId="{FF4BDB90-80EB-499D-99DB-158A158EADBB}">
      <dsp:nvSpPr>
        <dsp:cNvPr id="0" name=""/>
        <dsp:cNvSpPr/>
      </dsp:nvSpPr>
      <dsp:spPr>
        <a:xfrm>
          <a:off x="0" y="1022812"/>
          <a:ext cx="3017520" cy="9721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Meta-ethics (Conceptual)</a:t>
          </a:r>
          <a:endParaRPr lang="en-US" sz="2500" kern="1200" dirty="0"/>
        </a:p>
      </dsp:txBody>
      <dsp:txXfrm>
        <a:off x="47458" y="1070270"/>
        <a:ext cx="2922604" cy="877266"/>
      </dsp:txXfrm>
    </dsp:sp>
    <dsp:sp modelId="{8C61F202-52EB-4656-A892-C753772DF1A0}">
      <dsp:nvSpPr>
        <dsp:cNvPr id="0" name=""/>
        <dsp:cNvSpPr/>
      </dsp:nvSpPr>
      <dsp:spPr>
        <a:xfrm rot="5400000">
          <a:off x="5310886" y="-152544"/>
          <a:ext cx="777746" cy="536448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Presenting a set of principles and standards to be followed in all areas of our lives</a:t>
          </a:r>
          <a:endParaRPr lang="en-US" sz="1500" kern="1200"/>
        </a:p>
      </dsp:txBody>
      <dsp:txXfrm rot="-5400000">
        <a:off x="3017519" y="2178789"/>
        <a:ext cx="5326514" cy="701814"/>
      </dsp:txXfrm>
    </dsp:sp>
    <dsp:sp modelId="{95195148-B0D8-4B78-96F6-327AAEBC7B96}">
      <dsp:nvSpPr>
        <dsp:cNvPr id="0" name=""/>
        <dsp:cNvSpPr/>
      </dsp:nvSpPr>
      <dsp:spPr>
        <a:xfrm>
          <a:off x="0" y="2043604"/>
          <a:ext cx="3017520" cy="9721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Normative ethics (Prescriptive)</a:t>
          </a:r>
          <a:endParaRPr lang="en-US" sz="2500" kern="1200" dirty="0"/>
        </a:p>
      </dsp:txBody>
      <dsp:txXfrm>
        <a:off x="47458" y="2091062"/>
        <a:ext cx="2922604" cy="877266"/>
      </dsp:txXfrm>
    </dsp:sp>
    <dsp:sp modelId="{366111B3-CCCB-4E4F-A32F-2070FC20BB6D}">
      <dsp:nvSpPr>
        <dsp:cNvPr id="0" name=""/>
        <dsp:cNvSpPr/>
      </dsp:nvSpPr>
      <dsp:spPr>
        <a:xfrm rot="5400000">
          <a:off x="5310886" y="868247"/>
          <a:ext cx="777746" cy="536448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Tools, concepts and concerns of normative ethics to specify and clarify obligations for those who encounter ethical issues</a:t>
          </a:r>
          <a:endParaRPr lang="en-US" sz="1500" kern="1200" dirty="0"/>
        </a:p>
      </dsp:txBody>
      <dsp:txXfrm rot="-5400000">
        <a:off x="3017519" y="3199580"/>
        <a:ext cx="5326514" cy="701814"/>
      </dsp:txXfrm>
    </dsp:sp>
    <dsp:sp modelId="{851BE7D7-430B-4978-82C1-08B38704485D}">
      <dsp:nvSpPr>
        <dsp:cNvPr id="0" name=""/>
        <dsp:cNvSpPr/>
      </dsp:nvSpPr>
      <dsp:spPr>
        <a:xfrm>
          <a:off x="0" y="3064396"/>
          <a:ext cx="3017520" cy="9721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Applied ethics</a:t>
          </a:r>
          <a:endParaRPr lang="en-US" sz="2500" kern="1200" dirty="0"/>
        </a:p>
      </dsp:txBody>
      <dsp:txXfrm>
        <a:off x="47458" y="3111854"/>
        <a:ext cx="2922604" cy="8772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447225-0A99-4D86-A64D-52C361431B84}">
      <dsp:nvSpPr>
        <dsp:cNvPr id="0" name=""/>
        <dsp:cNvSpPr/>
      </dsp:nvSpPr>
      <dsp:spPr>
        <a:xfrm rot="10800000">
          <a:off x="1667403" y="3829"/>
          <a:ext cx="5827395" cy="79840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2074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000" kern="1200" dirty="0" smtClean="0"/>
            <a:t>Ethical shaping as a function of leadership</a:t>
          </a:r>
          <a:endParaRPr lang="en-US" sz="2000" kern="1200" dirty="0"/>
        </a:p>
      </dsp:txBody>
      <dsp:txXfrm rot="10800000">
        <a:off x="1867004" y="3829"/>
        <a:ext cx="5627794" cy="798404"/>
      </dsp:txXfrm>
    </dsp:sp>
    <dsp:sp modelId="{AB6B1398-AF10-4911-8383-C659D76D49BC}">
      <dsp:nvSpPr>
        <dsp:cNvPr id="0" name=""/>
        <dsp:cNvSpPr/>
      </dsp:nvSpPr>
      <dsp:spPr>
        <a:xfrm>
          <a:off x="1268201" y="3829"/>
          <a:ext cx="798404" cy="798404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B66653-B699-4585-A731-8EAAB47A729B}">
      <dsp:nvSpPr>
        <dsp:cNvPr id="0" name=""/>
        <dsp:cNvSpPr/>
      </dsp:nvSpPr>
      <dsp:spPr>
        <a:xfrm rot="10800000">
          <a:off x="1667403" y="1040563"/>
          <a:ext cx="5827395" cy="79840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2074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000" kern="1200" dirty="0" smtClean="0"/>
            <a:t>Cultural values of adaptability, achievement, bureaucratic cultures, environmental conditions</a:t>
          </a:r>
          <a:endParaRPr lang="en-US" sz="2000" kern="1200" dirty="0"/>
        </a:p>
      </dsp:txBody>
      <dsp:txXfrm rot="10800000">
        <a:off x="1867004" y="1040563"/>
        <a:ext cx="5627794" cy="798404"/>
      </dsp:txXfrm>
    </dsp:sp>
    <dsp:sp modelId="{B6308A41-B064-49E0-B7B4-374D1CEC7A89}">
      <dsp:nvSpPr>
        <dsp:cNvPr id="0" name=""/>
        <dsp:cNvSpPr/>
      </dsp:nvSpPr>
      <dsp:spPr>
        <a:xfrm>
          <a:off x="1268201" y="1040563"/>
          <a:ext cx="798404" cy="798404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3EB4A2-ECFB-4B9F-B6AB-3B1A7ED0D3D9}">
      <dsp:nvSpPr>
        <dsp:cNvPr id="0" name=""/>
        <dsp:cNvSpPr/>
      </dsp:nvSpPr>
      <dsp:spPr>
        <a:xfrm rot="10800000">
          <a:off x="1667403" y="2077297"/>
          <a:ext cx="5827395" cy="79840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2074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000" kern="1200" dirty="0" smtClean="0"/>
            <a:t>Basic philosophy of human nature and </a:t>
          </a:r>
          <a:r>
            <a:rPr lang="en-ZA" sz="2000" kern="1200" dirty="0" err="1" smtClean="0"/>
            <a:t>appraoch</a:t>
          </a:r>
          <a:r>
            <a:rPr lang="en-ZA" sz="2000" kern="1200" dirty="0" smtClean="0"/>
            <a:t> to leadership</a:t>
          </a:r>
          <a:endParaRPr lang="en-US" sz="2000" kern="1200" dirty="0"/>
        </a:p>
      </dsp:txBody>
      <dsp:txXfrm rot="10800000">
        <a:off x="1867004" y="2077297"/>
        <a:ext cx="5627794" cy="798404"/>
      </dsp:txXfrm>
    </dsp:sp>
    <dsp:sp modelId="{49557180-3C6C-4F03-9238-C3A80F3A6B0D}">
      <dsp:nvSpPr>
        <dsp:cNvPr id="0" name=""/>
        <dsp:cNvSpPr/>
      </dsp:nvSpPr>
      <dsp:spPr>
        <a:xfrm>
          <a:off x="1268201" y="2077297"/>
          <a:ext cx="798404" cy="798404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E06C10-CB29-4604-93BD-0079AEFECE0A}">
      <dsp:nvSpPr>
        <dsp:cNvPr id="0" name=""/>
        <dsp:cNvSpPr/>
      </dsp:nvSpPr>
      <dsp:spPr>
        <a:xfrm rot="10800000">
          <a:off x="1667403" y="3114031"/>
          <a:ext cx="5827395" cy="79840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2074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000" kern="1200" dirty="0" smtClean="0"/>
            <a:t>Relationships between values and leadership</a:t>
          </a:r>
          <a:endParaRPr lang="en-US" sz="2000" kern="1200" dirty="0"/>
        </a:p>
      </dsp:txBody>
      <dsp:txXfrm rot="10800000">
        <a:off x="1867004" y="3114031"/>
        <a:ext cx="5627794" cy="798404"/>
      </dsp:txXfrm>
    </dsp:sp>
    <dsp:sp modelId="{E048D174-28F4-4128-92C3-D452527060A6}">
      <dsp:nvSpPr>
        <dsp:cNvPr id="0" name=""/>
        <dsp:cNvSpPr/>
      </dsp:nvSpPr>
      <dsp:spPr>
        <a:xfrm>
          <a:off x="1268201" y="3114031"/>
          <a:ext cx="798404" cy="798404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ECE598-997D-4C99-9601-4FA8750EC3A2}">
      <dsp:nvSpPr>
        <dsp:cNvPr id="0" name=""/>
        <dsp:cNvSpPr/>
      </dsp:nvSpPr>
      <dsp:spPr>
        <a:xfrm rot="10800000">
          <a:off x="1667403" y="4150765"/>
          <a:ext cx="5827395" cy="79840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2074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000" kern="1200" dirty="0" smtClean="0"/>
            <a:t>Leadership challenge and individual values in an organisational context</a:t>
          </a:r>
          <a:endParaRPr lang="en-US" sz="2000" kern="1200" dirty="0"/>
        </a:p>
      </dsp:txBody>
      <dsp:txXfrm rot="10800000">
        <a:off x="1867004" y="4150765"/>
        <a:ext cx="5627794" cy="798404"/>
      </dsp:txXfrm>
    </dsp:sp>
    <dsp:sp modelId="{70528454-7951-4779-BC40-C06A336D8E3E}">
      <dsp:nvSpPr>
        <dsp:cNvPr id="0" name=""/>
        <dsp:cNvSpPr/>
      </dsp:nvSpPr>
      <dsp:spPr>
        <a:xfrm>
          <a:off x="1268201" y="4150765"/>
          <a:ext cx="798404" cy="798404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C9961D-179F-41E9-94A6-B0F4B9FA3D99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DADD9D-4C80-4A85-ACA5-5E85B631C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096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91DD39-84FE-43BB-B78A-A3ACCBAA19A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487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0">
          <a:blip r:embed="rId2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5334000"/>
            <a:ext cx="8229600" cy="8382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6019800"/>
            <a:ext cx="8229600" cy="609600"/>
          </a:xfrm>
        </p:spPr>
        <p:txBody>
          <a:bodyPr anchor="b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4" name="Picture 3" descr="17.gi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467600" y="2590800"/>
            <a:ext cx="1676400" cy="2095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152400"/>
            <a:ext cx="20955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1341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4" name="Picture 3" descr="liam_ball_1.g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77225" y="5838825"/>
            <a:ext cx="866775" cy="10191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4" name="Picture 3" descr="liam_ball_1.g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77225" y="5838825"/>
            <a:ext cx="866775" cy="10191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524000"/>
            <a:ext cx="41148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1148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5" name="Picture 4" descr="liam_ball_1.g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77225" y="5838825"/>
            <a:ext cx="866775" cy="10191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7" name="Picture 6" descr="liam_ball_1.g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77225" y="5838825"/>
            <a:ext cx="866775" cy="10191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3" name="Picture 2" descr="liam_ball_1.g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77225" y="5838825"/>
            <a:ext cx="866775" cy="10191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iam_ball_1.g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77225" y="5838825"/>
            <a:ext cx="866775" cy="10191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iam_ball_1.g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77225" y="5838825"/>
            <a:ext cx="866775" cy="10191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itmap_128.bmp"/>
          <p:cNvPicPr>
            <a:picLocks noChangeAspect="1"/>
          </p:cNvPicPr>
          <p:nvPr userDrawn="1"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10782" t="19157" r="10805" b="10200"/>
          <a:stretch>
            <a:fillRect/>
          </a:stretch>
        </p:blipFill>
        <p:spPr>
          <a:xfrm>
            <a:off x="1524000" y="1447800"/>
            <a:ext cx="6096000" cy="4495800"/>
          </a:xfrm>
          <a:prstGeom prst="rect">
            <a:avLst/>
          </a:prstGeom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12500"/>
          </a:effectLst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76400" y="1828800"/>
            <a:ext cx="5715000" cy="3733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6019800"/>
            <a:ext cx="5751512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9" name="Picture 8" descr="liam_ball_1.gi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277225" y="5838825"/>
            <a:ext cx="866775" cy="101917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0">
          <a:blip r:embed="rId13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838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title style</a:t>
            </a:r>
          </a:p>
        </p:txBody>
      </p:sp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524000"/>
            <a:ext cx="83820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		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ETIKA  KEPEMIMPINAN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DR. </a:t>
            </a:r>
            <a:r>
              <a:rPr lang="en-US" dirty="0" err="1" smtClean="0">
                <a:solidFill>
                  <a:schemeClr val="tx2"/>
                </a:solidFill>
              </a:rPr>
              <a:t>Dewi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Kurniasih</a:t>
            </a:r>
            <a:r>
              <a:rPr lang="en-US" dirty="0" smtClean="0">
                <a:solidFill>
                  <a:schemeClr val="tx2"/>
                </a:solidFill>
              </a:rPr>
              <a:t>, S.IP.,</a:t>
            </a:r>
            <a:r>
              <a:rPr lang="en-US" dirty="0" err="1" smtClean="0">
                <a:solidFill>
                  <a:schemeClr val="tx2"/>
                </a:solidFill>
              </a:rPr>
              <a:t>M.Si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Placeholder 1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333" b="17333"/>
          <a:stretch>
            <a:fillRect/>
          </a:stretch>
        </p:blipFill>
        <p:spPr/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5486400" cy="990600"/>
          </a:xfrm>
        </p:spPr>
        <p:txBody>
          <a:bodyPr/>
          <a:lstStyle/>
          <a:p>
            <a:r>
              <a:rPr lang="en-US" dirty="0" err="1" smtClean="0"/>
              <a:t>Sekian</a:t>
            </a:r>
            <a:r>
              <a:rPr lang="en-US" dirty="0" smtClean="0"/>
              <a:t> ..</a:t>
            </a:r>
            <a:br>
              <a:rPr lang="en-US" dirty="0" smtClean="0"/>
            </a:b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atensinya</a:t>
            </a:r>
            <a:r>
              <a:rPr lang="en-US" dirty="0" smtClean="0"/>
              <a:t> </a:t>
            </a:r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ucapkan</a:t>
            </a:r>
            <a:r>
              <a:rPr lang="en-US" dirty="0"/>
              <a:t>: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r"/>
            <a:r>
              <a:rPr lang="en-US" sz="3200" dirty="0" err="1" smtClean="0">
                <a:solidFill>
                  <a:srgbClr val="CC0000"/>
                </a:solidFill>
                <a:latin typeface="Brush Script MT" panose="03060802040406070304" pitchFamily="66" charset="0"/>
              </a:rPr>
              <a:t>Selamat</a:t>
            </a:r>
            <a:r>
              <a:rPr lang="en-US" sz="3200" dirty="0" smtClean="0">
                <a:solidFill>
                  <a:srgbClr val="CC0000"/>
                </a:solidFill>
                <a:latin typeface="Brush Script MT" panose="03060802040406070304" pitchFamily="66" charset="0"/>
              </a:rPr>
              <a:t> </a:t>
            </a:r>
            <a:r>
              <a:rPr lang="en-US" sz="3200" dirty="0" err="1" smtClean="0">
                <a:solidFill>
                  <a:srgbClr val="CC0000"/>
                </a:solidFill>
                <a:latin typeface="Brush Script MT" panose="03060802040406070304" pitchFamily="66" charset="0"/>
              </a:rPr>
              <a:t>Menempuh</a:t>
            </a:r>
            <a:r>
              <a:rPr lang="en-US" sz="3200" dirty="0" smtClean="0">
                <a:solidFill>
                  <a:srgbClr val="CC0000"/>
                </a:solidFill>
                <a:latin typeface="Brush Script MT" panose="03060802040406070304" pitchFamily="66" charset="0"/>
              </a:rPr>
              <a:t> UTS</a:t>
            </a:r>
            <a:endParaRPr lang="en-US" sz="3200" dirty="0">
              <a:solidFill>
                <a:srgbClr val="CC0000"/>
              </a:solidFill>
              <a:latin typeface="Brush Script MT" panose="030608020404060703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DEFINISI &amp; PENDEKATAN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</a:t>
            </a:r>
            <a:r>
              <a:rPr lang="en-US" dirty="0" smtClean="0"/>
              <a:t>general, </a:t>
            </a:r>
            <a:r>
              <a:rPr lang="en-US" dirty="0"/>
              <a:t>ethics is to understand what constitutes a good life and creating conditions to attain a good life</a:t>
            </a:r>
          </a:p>
          <a:p>
            <a:r>
              <a:rPr lang="en-US" dirty="0"/>
              <a:t>Ethics is the study of what is good/right for human beings, the goals people have to pursue and the actions they have to perform</a:t>
            </a:r>
            <a:endParaRPr lang="en-GB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KATEGORI  ETIKA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9671993"/>
              </p:ext>
            </p:extLst>
          </p:nvPr>
        </p:nvGraphicFramePr>
        <p:xfrm>
          <a:off x="381000" y="1524000"/>
          <a:ext cx="838200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9711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OUTCOMES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1504215"/>
              </p:ext>
            </p:extLst>
          </p:nvPr>
        </p:nvGraphicFramePr>
        <p:xfrm>
          <a:off x="381000" y="1676400"/>
          <a:ext cx="87630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4810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NILAI YANG MEMPENGARUHI KEPEMIMPINAN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306" y="1524000"/>
            <a:ext cx="8382000" cy="4038600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AutoNum type="arabicPeriod"/>
            </a:pPr>
            <a:r>
              <a:rPr lang="en-ZA" sz="2800" dirty="0"/>
              <a:t>Perceptions of situations and problems at hand</a:t>
            </a:r>
          </a:p>
          <a:p>
            <a:pPr marL="457200" indent="-457200">
              <a:buFont typeface="Wingdings" panose="05000000000000000000" pitchFamily="2" charset="2"/>
              <a:buAutoNum type="arabicPeriod"/>
            </a:pPr>
            <a:r>
              <a:rPr lang="en-ZA" sz="2800" dirty="0"/>
              <a:t>Solutions generated and decision taken</a:t>
            </a:r>
          </a:p>
          <a:p>
            <a:pPr marL="457200" indent="-457200">
              <a:buFont typeface="Wingdings" panose="05000000000000000000" pitchFamily="2" charset="2"/>
              <a:buAutoNum type="arabicPeriod"/>
            </a:pPr>
            <a:r>
              <a:rPr lang="en-ZA" sz="2800" dirty="0"/>
              <a:t>Interpersonal relationships</a:t>
            </a:r>
          </a:p>
          <a:p>
            <a:pPr marL="457200" indent="-457200">
              <a:buFont typeface="Wingdings" panose="05000000000000000000" pitchFamily="2" charset="2"/>
              <a:buAutoNum type="arabicPeriod"/>
            </a:pPr>
            <a:r>
              <a:rPr lang="en-ZA" sz="2800" dirty="0"/>
              <a:t>Organisational &amp; personal successes</a:t>
            </a:r>
          </a:p>
          <a:p>
            <a:pPr marL="457200" indent="-457200">
              <a:buFont typeface="Wingdings" panose="05000000000000000000" pitchFamily="2" charset="2"/>
              <a:buAutoNum type="arabicPeriod"/>
            </a:pPr>
            <a:r>
              <a:rPr lang="en-ZA" sz="2800" dirty="0"/>
              <a:t>Differentiating between right &amp; wrong</a:t>
            </a:r>
          </a:p>
          <a:p>
            <a:pPr marL="457200" indent="-457200">
              <a:buFont typeface="Wingdings" panose="05000000000000000000" pitchFamily="2" charset="2"/>
              <a:buAutoNum type="arabicPeriod"/>
            </a:pPr>
            <a:r>
              <a:rPr lang="en-ZA" sz="2800" dirty="0"/>
              <a:t>Accepting/rejecting organisational pressures &amp; goals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7576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ZA" sz="3600" b="1" dirty="0" smtClean="0"/>
              <a:t>Building </a:t>
            </a:r>
            <a:r>
              <a:rPr lang="en-ZA" sz="3600" b="1" dirty="0"/>
              <a:t>blocks of leadership skills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304800" y="4648200"/>
            <a:ext cx="2133600" cy="11430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ZA">
                <a:solidFill>
                  <a:schemeClr val="tx1"/>
                </a:solidFill>
              </a:rPr>
              <a:t>Intelligence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2743200" y="4648200"/>
            <a:ext cx="2133600" cy="11430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ZA" dirty="0">
                <a:solidFill>
                  <a:schemeClr val="tx1"/>
                </a:solidFill>
              </a:rPr>
              <a:t>Personality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ZA" dirty="0">
                <a:solidFill>
                  <a:schemeClr val="tx1"/>
                </a:solidFill>
              </a:rPr>
              <a:t>Traits and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ZA" dirty="0">
                <a:solidFill>
                  <a:schemeClr val="tx1"/>
                </a:solidFill>
              </a:rPr>
              <a:t>Preferences</a:t>
            </a: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5181600" y="4648200"/>
            <a:ext cx="2209800" cy="11430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ZA" dirty="0">
                <a:solidFill>
                  <a:schemeClr val="tx1"/>
                </a:solidFill>
              </a:rPr>
              <a:t>Values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ZA" dirty="0">
                <a:solidFill>
                  <a:schemeClr val="tx1"/>
                </a:solidFill>
              </a:rPr>
              <a:t>Interests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ZA" dirty="0">
                <a:solidFill>
                  <a:schemeClr val="tx1"/>
                </a:solidFill>
              </a:rPr>
              <a:t>Motives/Goals</a:t>
            </a: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1524000" y="3429000"/>
            <a:ext cx="2133600" cy="11430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99"/>
            </a:extrusionClr>
            <a:contourClr>
              <a:srgbClr val="FFCC99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ZA">
                <a:solidFill>
                  <a:schemeClr val="tx1"/>
                </a:solidFill>
              </a:rPr>
              <a:t>Knowledge</a:t>
            </a: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4267200" y="3429000"/>
            <a:ext cx="2133600" cy="1143000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99"/>
            </a:extrusionClr>
            <a:contourClr>
              <a:srgbClr val="FFCC99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ZA">
                <a:solidFill>
                  <a:schemeClr val="tx1"/>
                </a:solidFill>
              </a:rPr>
              <a:t>Experience</a:t>
            </a:r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2895600" y="2286000"/>
            <a:ext cx="2133600" cy="1143000"/>
          </a:xfrm>
          <a:prstGeom prst="rect">
            <a:avLst/>
          </a:prstGeom>
          <a:solidFill>
            <a:srgbClr val="CCFFFF">
              <a:alpha val="50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FF"/>
            </a:extrusionClr>
            <a:contourClr>
              <a:srgbClr val="CCFF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ZA">
                <a:solidFill>
                  <a:schemeClr val="tx1"/>
                </a:solidFill>
              </a:rPr>
              <a:t>Skills/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ZA">
                <a:solidFill>
                  <a:schemeClr val="tx1"/>
                </a:solidFill>
              </a:rPr>
              <a:t>Competencies</a:t>
            </a:r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6553200" y="3200400"/>
            <a:ext cx="2590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ZA" dirty="0">
                <a:solidFill>
                  <a:schemeClr val="tx1"/>
                </a:solidFill>
              </a:rPr>
              <a:t>Relatively endearing &amp;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ZA" dirty="0">
                <a:solidFill>
                  <a:schemeClr val="tx1"/>
                </a:solidFill>
              </a:rPr>
              <a:t>permanent</a:t>
            </a: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244475" y="1828800"/>
            <a:ext cx="23241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ZA">
                <a:solidFill>
                  <a:schemeClr val="tx1"/>
                </a:solidFill>
              </a:rPr>
              <a:t>Less enduring,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ZA">
                <a:solidFill>
                  <a:schemeClr val="tx1"/>
                </a:solidFill>
              </a:rPr>
              <a:t>more modifiable</a:t>
            </a:r>
          </a:p>
        </p:txBody>
      </p:sp>
    </p:spTree>
    <p:extLst>
      <p:ext uri="{BB962C8B-B14F-4D97-AF65-F5344CB8AC3E}">
        <p14:creationId xmlns:p14="http://schemas.microsoft.com/office/powerpoint/2010/main" val="742254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animBg="1"/>
      <p:bldP spid="33797" grpId="0" animBg="1"/>
      <p:bldP spid="33798" grpId="0" animBg="1"/>
      <p:bldP spid="33799" grpId="0" animBg="1"/>
      <p:bldP spid="33800" grpId="0" animBg="1"/>
      <p:bldP spid="33801" grpId="0" animBg="1"/>
      <p:bldP spid="33802" grpId="0"/>
      <p:bldP spid="33802" grpId="1"/>
      <p:bldP spid="3380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ZA"/>
              <a:t>How do values develop? </a:t>
            </a:r>
          </a:p>
        </p:txBody>
      </p:sp>
      <p:sp>
        <p:nvSpPr>
          <p:cNvPr id="32774" name="Oval 6"/>
          <p:cNvSpPr>
            <a:spLocks noChangeArrowheads="1"/>
          </p:cNvSpPr>
          <p:nvPr/>
        </p:nvSpPr>
        <p:spPr bwMode="auto">
          <a:xfrm>
            <a:off x="3429000" y="2476500"/>
            <a:ext cx="2286000" cy="1905000"/>
          </a:xfrm>
          <a:prstGeom prst="ellipse">
            <a:avLst/>
          </a:prstGeom>
          <a:solidFill>
            <a:schemeClr val="accent1">
              <a:alpha val="44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ZA" b="1">
                <a:solidFill>
                  <a:schemeClr val="tx1"/>
                </a:solidFill>
              </a:rPr>
              <a:t>Personal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ZA" b="1">
                <a:solidFill>
                  <a:schemeClr val="tx1"/>
                </a:solidFill>
              </a:rPr>
              <a:t>Value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ZA" b="1">
                <a:solidFill>
                  <a:schemeClr val="tx1"/>
                </a:solidFill>
              </a:rPr>
              <a:t>system</a:t>
            </a: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2362200" y="1600200"/>
            <a:ext cx="1266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ZA">
                <a:solidFill>
                  <a:schemeClr val="tx1"/>
                </a:solidFill>
              </a:rPr>
              <a:t>Religion</a:t>
            </a: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762000" y="3200400"/>
            <a:ext cx="1690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ZA">
                <a:solidFill>
                  <a:schemeClr val="tx1"/>
                </a:solidFill>
              </a:rPr>
              <a:t>Technology</a:t>
            </a: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5562600" y="1600200"/>
            <a:ext cx="1182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ZA">
                <a:solidFill>
                  <a:schemeClr val="tx1"/>
                </a:solidFill>
              </a:rPr>
              <a:t>Parents</a:t>
            </a: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6477000" y="3200400"/>
            <a:ext cx="893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ZA">
                <a:solidFill>
                  <a:schemeClr val="tx1"/>
                </a:solidFill>
              </a:rPr>
              <a:t>Peers</a:t>
            </a: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5867400" y="4343400"/>
            <a:ext cx="1522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ZA">
                <a:solidFill>
                  <a:schemeClr val="tx1"/>
                </a:solidFill>
              </a:rPr>
              <a:t>Education</a:t>
            </a:r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1828800" y="4343400"/>
            <a:ext cx="1012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ZA">
                <a:solidFill>
                  <a:schemeClr val="tx1"/>
                </a:solidFill>
              </a:rPr>
              <a:t>Media</a:t>
            </a:r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>
            <a:off x="3276600" y="2133600"/>
            <a:ext cx="3810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>
            <a:off x="2667000" y="34290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 flipV="1">
            <a:off x="2895600" y="4191000"/>
            <a:ext cx="5334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 flipH="1">
            <a:off x="5867400" y="34290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 flipH="1">
            <a:off x="5638800" y="2133600"/>
            <a:ext cx="3810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 flipH="1" flipV="1">
            <a:off x="5791200" y="3886200"/>
            <a:ext cx="533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8" name="Text Box 20"/>
          <p:cNvSpPr txBox="1">
            <a:spLocks noChangeArrowheads="1"/>
          </p:cNvSpPr>
          <p:nvPr/>
        </p:nvSpPr>
        <p:spPr bwMode="auto">
          <a:xfrm>
            <a:off x="1946275" y="5334000"/>
            <a:ext cx="5251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ZA">
                <a:solidFill>
                  <a:schemeClr val="tx1"/>
                </a:solidFill>
              </a:rPr>
              <a:t>Values established by young adulthood</a:t>
            </a:r>
          </a:p>
        </p:txBody>
      </p:sp>
    </p:spTree>
    <p:extLst>
      <p:ext uri="{BB962C8B-B14F-4D97-AF65-F5344CB8AC3E}">
        <p14:creationId xmlns:p14="http://schemas.microsoft.com/office/powerpoint/2010/main" val="4145369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2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2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2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2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5" grpId="0"/>
      <p:bldP spid="32776" grpId="0"/>
      <p:bldP spid="32777" grpId="0"/>
      <p:bldP spid="32778" grpId="0"/>
      <p:bldP spid="32779" grpId="0"/>
      <p:bldP spid="32780" grpId="0"/>
      <p:bldP spid="32781" grpId="0" animBg="1"/>
      <p:bldP spid="32782" grpId="0" animBg="1"/>
      <p:bldP spid="32783" grpId="0" animBg="1"/>
      <p:bldP spid="32784" grpId="0" animBg="1"/>
      <p:bldP spid="32785" grpId="0" animBg="1"/>
      <p:bldP spid="32786" grpId="0" animBg="1"/>
      <p:bldP spid="3278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CIRI  PEMIMPIN  SUKSES</a:t>
            </a:r>
            <a:br>
              <a:rPr lang="en-US" b="1" dirty="0" smtClean="0"/>
            </a:br>
            <a:r>
              <a:rPr lang="en-US" sz="2000" b="1" dirty="0" err="1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Stogdill</a:t>
            </a:r>
            <a:r>
              <a:rPr lang="en-US" sz="2000" b="1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, 1974</a:t>
            </a:r>
            <a:endParaRPr lang="en-US" sz="2000" b="1" dirty="0">
              <a:solidFill>
                <a:schemeClr val="bg2">
                  <a:lumMod val="10000"/>
                  <a:lumOff val="9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828800"/>
            <a:ext cx="6477000" cy="4724400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Adaptable to situations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Alert to social environment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Ambitious and achievement oriented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Assertive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Cooperative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Decisive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Dependable </a:t>
            </a:r>
          </a:p>
        </p:txBody>
      </p:sp>
    </p:spTree>
    <p:extLst>
      <p:ext uri="{BB962C8B-B14F-4D97-AF65-F5344CB8AC3E}">
        <p14:creationId xmlns:p14="http://schemas.microsoft.com/office/powerpoint/2010/main" val="391532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SKILLS PEMIMPIN SUKSES 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828800"/>
            <a:ext cx="6781800" cy="4724400"/>
          </a:xfrm>
        </p:spPr>
        <p:txBody>
          <a:bodyPr>
            <a:noAutofit/>
          </a:bodyPr>
          <a:lstStyle/>
          <a:p>
            <a:pPr marL="457200" lvl="0" indent="-457200">
              <a:buFont typeface="+mj-lt"/>
              <a:buAutoNum type="alphaLcPeriod"/>
            </a:pPr>
            <a:r>
              <a:rPr lang="en-US" sz="2800" dirty="0"/>
              <a:t>Clever </a:t>
            </a:r>
          </a:p>
          <a:p>
            <a:pPr marL="457200" lvl="0" indent="-457200">
              <a:buFont typeface="+mj-lt"/>
              <a:buAutoNum type="alphaLcPeriod"/>
            </a:pPr>
            <a:r>
              <a:rPr lang="en-US" sz="2800" dirty="0"/>
              <a:t>Conceptually skilled </a:t>
            </a:r>
          </a:p>
          <a:p>
            <a:pPr marL="457200" lvl="0" indent="-457200">
              <a:buFont typeface="+mj-lt"/>
              <a:buAutoNum type="alphaLcPeriod"/>
            </a:pPr>
            <a:r>
              <a:rPr lang="en-US" sz="2800" dirty="0"/>
              <a:t>Creative </a:t>
            </a:r>
          </a:p>
          <a:p>
            <a:pPr marL="457200" lvl="0" indent="-457200">
              <a:buFont typeface="+mj-lt"/>
              <a:buAutoNum type="alphaLcPeriod"/>
            </a:pPr>
            <a:r>
              <a:rPr lang="en-US" sz="2800" dirty="0"/>
              <a:t>Diplomatic and tactful </a:t>
            </a:r>
          </a:p>
          <a:p>
            <a:pPr marL="457200" lvl="0" indent="-457200">
              <a:buFont typeface="+mj-lt"/>
              <a:buAutoNum type="alphaLcPeriod"/>
            </a:pPr>
            <a:r>
              <a:rPr lang="en-US" sz="2800" dirty="0"/>
              <a:t>Fluent in speaking </a:t>
            </a:r>
          </a:p>
          <a:p>
            <a:pPr marL="457200" lvl="0" indent="-457200">
              <a:buFont typeface="+mj-lt"/>
              <a:buAutoNum type="alphaLcPeriod"/>
            </a:pPr>
            <a:r>
              <a:rPr lang="en-US" sz="2800" dirty="0"/>
              <a:t>Knowledgeable about group task </a:t>
            </a:r>
          </a:p>
          <a:p>
            <a:pPr marL="457200" lvl="0" indent="-457200">
              <a:buFont typeface="+mj-lt"/>
              <a:buAutoNum type="alphaLcPeriod"/>
            </a:pPr>
            <a:r>
              <a:rPr lang="en-US" sz="2800" dirty="0"/>
              <a:t>Organized (administrative ability) </a:t>
            </a:r>
          </a:p>
          <a:p>
            <a:pPr marL="457200" lvl="0" indent="-457200">
              <a:buFont typeface="+mj-lt"/>
              <a:buAutoNum type="alphaLcPeriod"/>
            </a:pPr>
            <a:r>
              <a:rPr lang="en-US" sz="2800" dirty="0"/>
              <a:t>Persuasive </a:t>
            </a:r>
          </a:p>
          <a:p>
            <a:pPr marL="457200" lvl="0" indent="-457200">
              <a:buFont typeface="+mj-lt"/>
              <a:buAutoNum type="alphaLcPeriod"/>
            </a:pPr>
            <a:r>
              <a:rPr lang="en-US" sz="2800" dirty="0"/>
              <a:t>Socially Skilled </a:t>
            </a:r>
          </a:p>
        </p:txBody>
      </p:sp>
    </p:spTree>
    <p:extLst>
      <p:ext uri="{BB962C8B-B14F-4D97-AF65-F5344CB8AC3E}">
        <p14:creationId xmlns:p14="http://schemas.microsoft.com/office/powerpoint/2010/main" val="47459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een apple">
  <a:themeElements>
    <a:clrScheme name="Office Theme 1">
      <a:dk1>
        <a:srgbClr val="003300"/>
      </a:dk1>
      <a:lt1>
        <a:srgbClr val="226822"/>
      </a:lt1>
      <a:dk2>
        <a:srgbClr val="FFFFFF"/>
      </a:dk2>
      <a:lt2>
        <a:srgbClr val="220011"/>
      </a:lt2>
      <a:accent1>
        <a:srgbClr val="81CA6A"/>
      </a:accent1>
      <a:accent2>
        <a:srgbClr val="83ABC1"/>
      </a:accent2>
      <a:accent3>
        <a:srgbClr val="ABB9AB"/>
      </a:accent3>
      <a:accent4>
        <a:srgbClr val="002A00"/>
      </a:accent4>
      <a:accent5>
        <a:srgbClr val="C1E1B9"/>
      </a:accent5>
      <a:accent6>
        <a:srgbClr val="769BAF"/>
      </a:accent6>
      <a:hlink>
        <a:srgbClr val="A58779"/>
      </a:hlink>
      <a:folHlink>
        <a:srgbClr val="7E83B6"/>
      </a:folHlink>
    </a:clrScheme>
    <a:fontScheme name="Office Them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3300"/>
        </a:dk1>
        <a:lt1>
          <a:srgbClr val="226822"/>
        </a:lt1>
        <a:dk2>
          <a:srgbClr val="FFFFFF"/>
        </a:dk2>
        <a:lt2>
          <a:srgbClr val="220011"/>
        </a:lt2>
        <a:accent1>
          <a:srgbClr val="81CA6A"/>
        </a:accent1>
        <a:accent2>
          <a:srgbClr val="83ABC1"/>
        </a:accent2>
        <a:accent3>
          <a:srgbClr val="ABB9AB"/>
        </a:accent3>
        <a:accent4>
          <a:srgbClr val="002A00"/>
        </a:accent4>
        <a:accent5>
          <a:srgbClr val="C1E1B9"/>
        </a:accent5>
        <a:accent6>
          <a:srgbClr val="769BAF"/>
        </a:accent6>
        <a:hlink>
          <a:srgbClr val="A58779"/>
        </a:hlink>
        <a:folHlink>
          <a:srgbClr val="7E83B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Anim-10_apple</Template>
  <TotalTime>34</TotalTime>
  <Words>302</Words>
  <Application>Microsoft Office PowerPoint</Application>
  <PresentationFormat>On-screen Show (4:3)</PresentationFormat>
  <Paragraphs>75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Brush Script MT</vt:lpstr>
      <vt:lpstr>Calibri</vt:lpstr>
      <vt:lpstr>Times New Roman</vt:lpstr>
      <vt:lpstr>Verdana</vt:lpstr>
      <vt:lpstr>Wingdings</vt:lpstr>
      <vt:lpstr>Green apple</vt:lpstr>
      <vt:lpstr>ETIKA  KEPEMIMPINAN</vt:lpstr>
      <vt:lpstr>DEFINISI &amp; PENDEKATAN</vt:lpstr>
      <vt:lpstr>KATEGORI  ETIKA</vt:lpstr>
      <vt:lpstr>OUTCOMES</vt:lpstr>
      <vt:lpstr>NILAI YANG MEMPENGARUHI KEPEMIMPINAN</vt:lpstr>
      <vt:lpstr>Building blocks of leadership skills</vt:lpstr>
      <vt:lpstr>How do values develop? </vt:lpstr>
      <vt:lpstr>CIRI  PEMIMPIN  SUKSES Stogdill, 1974</vt:lpstr>
      <vt:lpstr>SKILLS PEMIMPIN SUKSES </vt:lpstr>
      <vt:lpstr>Sekian .. Atas atensinya saya ucapkan: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ETIKA  KEPEMIMPINAN</dc:title>
  <dc:subject/>
  <dc:creator>D-Wie</dc:creator>
  <cp:keywords/>
  <dc:description/>
  <cp:lastModifiedBy>D-Wie</cp:lastModifiedBy>
  <cp:revision>6</cp:revision>
  <dcterms:created xsi:type="dcterms:W3CDTF">2013-10-21T14:21:48Z</dcterms:created>
  <dcterms:modified xsi:type="dcterms:W3CDTF">2013-10-21T14:58:17Z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TC011408291033</vt:lpwstr>
  </property>
</Properties>
</file>