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9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7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9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0EBB0C4-6273-4C6E-B9BD-2EDC30F1CD52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7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9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2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3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5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43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10/23/2013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60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LIMIT FUNGSI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7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329184"/>
                <a:ext cx="10058400" cy="5843016"/>
              </a:xfrm>
            </p:spPr>
            <p:txBody>
              <a:bodyPr/>
              <a:lstStyle/>
              <a:p>
                <a:r>
                  <a:rPr lang="en-US" dirty="0" smtClean="0"/>
                  <a:t>LIMIT DI TAK HINGGA</a:t>
                </a:r>
              </a:p>
              <a:p>
                <a:r>
                  <a:rPr lang="en-US" sz="1800" dirty="0" err="1"/>
                  <a:t>Tentukan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den>
                        </m:f>
                      </m:e>
                    </m:func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1800" dirty="0"/>
              </a:p>
              <a:p>
                <a:pPr>
                  <a:lnSpc>
                    <a:spcPct val="150000"/>
                  </a:lnSpc>
                </a:pPr>
                <a:r>
                  <a:rPr lang="en-US" sz="1800" dirty="0" err="1" smtClean="0"/>
                  <a:t>Jika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adalah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:r>
                  <a:rPr lang="en-US" sz="1800" dirty="0" err="1" smtClean="0"/>
                  <a:t>polinom</a:t>
                </a:r>
                <a:r>
                  <a:rPr lang="en-US" sz="1800" dirty="0" smtClean="0"/>
                  <a:t>. </a:t>
                </a:r>
                <a:r>
                  <a:rPr lang="en-US" sz="1800" dirty="0" err="1" smtClean="0"/>
                  <a:t>Untuk</a:t>
                </a:r>
                <a:r>
                  <a:rPr lang="en-US" sz="1800" dirty="0" smtClean="0"/>
                  <a:t> </a:t>
                </a:r>
                <a:r>
                  <a:rPr lang="en-US" sz="1800" dirty="0" err="1"/>
                  <a:t>menentukan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</a:t>
                </a:r>
                <a:r>
                  <a:rPr lang="en-US" sz="1800" dirty="0"/>
                  <a:t> limit di </a:t>
                </a:r>
                <a:r>
                  <a:rPr lang="en-US" sz="1800" dirty="0" err="1"/>
                  <a:t>atas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perhatikan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tertinggi</a:t>
                </a:r>
                <a:r>
                  <a:rPr lang="en-US" sz="1800" dirty="0"/>
                  <a:t> 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</m:oMath>
                </a14:m>
                <a:r>
                  <a:rPr lang="en-US" sz="1800" dirty="0"/>
                  <a:t> :</a:t>
                </a:r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pembilang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) </a:t>
                </a:r>
                <a:r>
                  <a:rPr lang="en-US" sz="1800" dirty="0" err="1"/>
                  <a:t>lebih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besar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dibanding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penyebut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</m:oMath>
                </a14:m>
                <a:r>
                  <a:rPr lang="en-US" sz="1800" dirty="0"/>
                  <a:t>) </a:t>
                </a:r>
                <a:r>
                  <a:rPr lang="en-US" sz="1800" dirty="0" err="1"/>
                  <a:t>maka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nilainya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∞ </m:t>
                    </m:r>
                    <m:r>
                      <m:rPr>
                        <m:nor/>
                      </m:rPr>
                      <a:rPr lang="en-US" sz="1800"/>
                      <m:t>atau</m:t>
                    </m:r>
                    <m:r>
                      <a:rPr lang="en-US" sz="1800" i="1"/>
                      <m:t>−∞</m:t>
                    </m:r>
                  </m:oMath>
                </a14:m>
                <a:r>
                  <a:rPr lang="en-US" sz="1800" dirty="0" smtClean="0"/>
                  <a:t>.</a:t>
                </a:r>
                <a:endParaRPr lang="en-US" sz="1800" dirty="0"/>
              </a:p>
              <a:p>
                <a:r>
                  <a:rPr lang="en-US" sz="1800" dirty="0" err="1"/>
                  <a:t>Contoh</a:t>
                </a:r>
                <a:r>
                  <a:rPr lang="en-US" sz="1800" dirty="0"/>
                  <a:t>: </a:t>
                </a:r>
                <a:r>
                  <a:rPr lang="en-US" sz="1800" dirty="0" err="1"/>
                  <a:t>Tentukan</a:t>
                </a:r>
                <a:r>
                  <a:rPr lang="en-US" sz="1800" dirty="0"/>
                  <a:t> </a:t>
                </a:r>
                <a:r>
                  <a:rPr lang="en-US" sz="1800" dirty="0" err="1" smtClean="0"/>
                  <a:t>nilai</a:t>
                </a:r>
                <a:r>
                  <a:rPr lang="en-US" sz="1800" dirty="0" smtClean="0"/>
                  <a:t>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329184"/>
                <a:ext cx="10058400" cy="5843016"/>
              </a:xfrm>
              <a:blipFill rotWithShape="0">
                <a:blip r:embed="rId2"/>
                <a:stretch>
                  <a:fillRect l="-303" t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77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365760"/>
                <a:ext cx="10058400" cy="5806440"/>
              </a:xfrm>
            </p:spPr>
            <p:txBody>
              <a:bodyPr>
                <a:normAutofit/>
              </a:bodyPr>
              <a:lstStyle/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 startAt="2"/>
                </a:pP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pembilang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) </a:t>
                </a:r>
                <a:r>
                  <a:rPr lang="en-US" sz="1800" dirty="0" err="1"/>
                  <a:t>lebih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kecil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dibanding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penyebut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</m:oMath>
                </a14:m>
                <a:r>
                  <a:rPr lang="en-US" sz="1800" dirty="0"/>
                  <a:t>) </a:t>
                </a:r>
                <a:r>
                  <a:rPr lang="en-US" sz="1800" dirty="0" err="1"/>
                  <a:t>maka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nilainya</a:t>
                </a:r>
                <a:r>
                  <a:rPr lang="en-US" sz="1800" dirty="0"/>
                  <a:t> 0.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     </a:t>
                </a:r>
                <a:r>
                  <a:rPr lang="en-US" sz="1800" dirty="0" err="1" smtClean="0"/>
                  <a:t>Contoh</a:t>
                </a:r>
                <a:r>
                  <a:rPr lang="en-US" sz="1800" dirty="0"/>
                  <a:t>: </a:t>
                </a:r>
                <a:r>
                  <a:rPr lang="en-US" sz="1800" dirty="0" err="1"/>
                  <a:t>Tentukan</a:t>
                </a:r>
                <a:r>
                  <a:rPr lang="en-US" sz="1800" dirty="0"/>
                  <a:t> </a:t>
                </a:r>
                <a:r>
                  <a:rPr lang="en-US" sz="1800" dirty="0" err="1" smtClean="0"/>
                  <a:t>nilai</a:t>
                </a:r>
                <a:r>
                  <a:rPr lang="en-US" sz="1800" dirty="0" smtClean="0"/>
                  <a:t>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800" dirty="0"/>
              </a:p>
              <a:p>
                <a:pPr>
                  <a:lnSpc>
                    <a:spcPct val="150000"/>
                  </a:lnSpc>
                </a:pP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365760"/>
                <a:ext cx="10058400" cy="5806440"/>
              </a:xfrm>
              <a:blipFill rotWithShape="0">
                <a:blip r:embed="rId2"/>
                <a:stretch>
                  <a:fillRect l="-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63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353568"/>
                <a:ext cx="10058400" cy="5818632"/>
              </a:xfrm>
            </p:spPr>
            <p:txBody>
              <a:bodyPr>
                <a:normAutofit/>
              </a:bodyPr>
              <a:lstStyle/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 startAt="3"/>
                </a:pP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pembilang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) </a:t>
                </a:r>
                <a:r>
                  <a:rPr lang="en-US" sz="1800" dirty="0" err="1"/>
                  <a:t>sama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dengan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penyebut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</m:oMath>
                </a14:m>
                <a:r>
                  <a:rPr lang="en-US" sz="1800" dirty="0"/>
                  <a:t>) </a:t>
                </a:r>
                <a:r>
                  <a:rPr lang="en-US" sz="1800" dirty="0" err="1"/>
                  <a:t>maka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nilainya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begantung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dengan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koefisien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suku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pangkat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tertinggi</a:t>
                </a:r>
                <a:r>
                  <a:rPr lang="en-US" sz="1800" dirty="0"/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      </a:t>
                </a:r>
                <a:r>
                  <a:rPr lang="en-US" sz="1800" dirty="0" err="1" smtClean="0"/>
                  <a:t>Contoh</a:t>
                </a:r>
                <a:r>
                  <a:rPr lang="en-US" sz="1800" dirty="0"/>
                  <a:t>: </a:t>
                </a:r>
                <a:r>
                  <a:rPr lang="en-US" sz="1800" dirty="0" err="1"/>
                  <a:t>Tentukan</a:t>
                </a:r>
                <a:r>
                  <a:rPr lang="en-US" sz="1800" dirty="0"/>
                  <a:t> </a:t>
                </a:r>
                <a:r>
                  <a:rPr lang="en-US" sz="1800" dirty="0" err="1" smtClean="0"/>
                  <a:t>nilai</a:t>
                </a:r>
                <a:r>
                  <a:rPr lang="en-US" sz="1800" dirty="0" smtClean="0"/>
                  <a:t>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800" dirty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353568"/>
                <a:ext cx="10058400" cy="5818632"/>
              </a:xfrm>
              <a:blipFill rotWithShape="0">
                <a:blip r:embed="rId2"/>
                <a:stretch>
                  <a:fillRect l="-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0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6032"/>
            <a:ext cx="10058400" cy="6242304"/>
          </a:xfrm>
        </p:spPr>
        <p:txBody>
          <a:bodyPr/>
          <a:lstStyle/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945982" y="873801"/>
                <a:ext cx="1641667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982" y="873801"/>
                <a:ext cx="1641667" cy="6481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9"/>
          <p:cNvGrpSpPr>
            <a:grpSpLocks noChangeAspect="1"/>
          </p:cNvGrpSpPr>
          <p:nvPr/>
        </p:nvGrpSpPr>
        <p:grpSpPr bwMode="auto">
          <a:xfrm>
            <a:off x="1509904" y="890715"/>
            <a:ext cx="3135313" cy="2522537"/>
            <a:chOff x="2802" y="1475"/>
            <a:chExt cx="1975" cy="1589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auto">
            <a:xfrm>
              <a:off x="3155" y="1475"/>
              <a:ext cx="1622" cy="1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2" y="1513"/>
              <a:ext cx="1622" cy="1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Box 25"/>
          <p:cNvSpPr txBox="1"/>
          <p:nvPr/>
        </p:nvSpPr>
        <p:spPr>
          <a:xfrm>
            <a:off x="4242816" y="1658112"/>
            <a:ext cx="6656832" cy="115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Perhatikan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untuk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x =1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maka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f(1)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tidak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Tapi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jika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kita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coba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dekati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x = 1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baik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dari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kiri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maupun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kanan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maka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dapat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dillihat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nilai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f(1)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pada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tabel</a:t>
            </a:r>
            <a:r>
              <a:rPr lang="en-US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berikut</a:t>
            </a:r>
            <a:endParaRPr lang="en-US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7" name="Tab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812672"/>
                  </p:ext>
                </p:extLst>
              </p:nvPr>
            </p:nvGraphicFramePr>
            <p:xfrm>
              <a:off x="4812538" y="2910843"/>
              <a:ext cx="4819144" cy="110316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01571"/>
                    <a:gridCol w="601571"/>
                    <a:gridCol w="602667"/>
                    <a:gridCol w="602667"/>
                    <a:gridCol w="602667"/>
                    <a:gridCol w="602667"/>
                    <a:gridCol w="602667"/>
                    <a:gridCol w="602667"/>
                  </a:tblGrid>
                  <a:tr h="48641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>
                                    <a:effectLst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0,9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0,99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0,999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1,001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1,01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1,1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1675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>
                                    <a:effectLst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>
                                        <a:effectLst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1.9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1.99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1.999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?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2.001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2.01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2.1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7" name="Tab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812672"/>
                  </p:ext>
                </p:extLst>
              </p:nvPr>
            </p:nvGraphicFramePr>
            <p:xfrm>
              <a:off x="4812538" y="2910843"/>
              <a:ext cx="4819144" cy="110316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01571"/>
                    <a:gridCol w="601571"/>
                    <a:gridCol w="602667"/>
                    <a:gridCol w="602667"/>
                    <a:gridCol w="602667"/>
                    <a:gridCol w="602667"/>
                    <a:gridCol w="602667"/>
                    <a:gridCol w="602667"/>
                  </a:tblGrid>
                  <a:tr h="4864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10" t="-1250" r="-704040" b="-1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0,9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0,99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0,999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1,001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1,01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1,1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167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10" t="-79412" r="-704040" b="-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1.9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1.99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1.999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?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2.001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2.01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2.1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4244848" y="4300728"/>
                <a:ext cx="663034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err="1"/>
                  <a:t>Perhatikan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mendekati</a:t>
                </a:r>
                <a:r>
                  <a:rPr lang="en-US" dirty="0"/>
                  <a:t> 1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kiri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mendekati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smtClean="0"/>
                  <a:t>2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mendekati</a:t>
                </a:r>
                <a:r>
                  <a:rPr lang="en-US" dirty="0"/>
                  <a:t> 1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kanan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mendekati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2.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848" y="4300728"/>
                <a:ext cx="6630341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4645217" y="5220641"/>
                <a:ext cx="4493731" cy="1283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matematik</a:t>
                </a:r>
                <a:r>
                  <a:rPr lang="en-US" dirty="0"/>
                  <a:t> </a:t>
                </a:r>
                <a:r>
                  <a:rPr lang="en-US" dirty="0" err="1"/>
                  <a:t>kejadian</a:t>
                </a:r>
                <a:r>
                  <a:rPr lang="en-US" dirty="0"/>
                  <a:t> di </a:t>
                </a:r>
                <a:r>
                  <a:rPr lang="en-US" dirty="0" err="1"/>
                  <a:t>atas</a:t>
                </a:r>
                <a:r>
                  <a:rPr lang="en-US" dirty="0"/>
                  <a:t> </a:t>
                </a:r>
                <a:r>
                  <a:rPr lang="en-US" dirty="0" err="1"/>
                  <a:t>ditulis</a:t>
                </a:r>
                <a:endParaRPr lang="en-US" dirty="0"/>
              </a:p>
              <a:p>
                <a:endParaRPr lang="en-US" i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→1</m:t>
                              </m:r>
                            </m:lim>
                          </m:limLow>
                        </m:fName>
                        <m:e>
                          <m:r>
                            <a:rPr lang="en-US" i="1"/>
                            <m:t>𝑓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1"/>
                        <m:t>=2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217" y="5220641"/>
                <a:ext cx="4493731" cy="1283749"/>
              </a:xfrm>
              <a:prstGeom prst="rect">
                <a:avLst/>
              </a:prstGeom>
              <a:blipFill rotWithShape="0">
                <a:blip r:embed="rId6"/>
                <a:stretch>
                  <a:fillRect l="-1085" t="-2370" r="-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11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121920"/>
                <a:ext cx="10058400" cy="6050280"/>
              </a:xfrm>
            </p:spPr>
            <p:txBody>
              <a:bodyPr/>
              <a:lstStyle/>
              <a:p>
                <a:r>
                  <a:rPr lang="en-US" sz="1800" dirty="0" err="1"/>
                  <a:t>Secara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intuisi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definisi</a:t>
                </a:r>
                <a:r>
                  <a:rPr lang="en-US" sz="1800" dirty="0"/>
                  <a:t> limit: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		        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lim>
                        </m:limLow>
                      </m:fName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err="1" smtClean="0"/>
                  <a:t>Menyatakan</a:t>
                </a:r>
                <a:r>
                  <a:rPr lang="en-US" sz="1800" dirty="0" smtClean="0"/>
                  <a:t> </a:t>
                </a:r>
                <a:r>
                  <a:rPr lang="en-US" sz="1800" dirty="0" err="1"/>
                  <a:t>bahwa</a:t>
                </a:r>
                <a:r>
                  <a:rPr lang="en-US" sz="1800" dirty="0"/>
                  <a:t> limit 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di c </a:t>
                </a:r>
                <a:r>
                  <a:rPr lang="en-US" sz="1800" dirty="0" err="1"/>
                  <a:t>adalah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𝐿</m:t>
                    </m:r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artinya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dekat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dengan</a:t>
                </a:r>
                <a:r>
                  <a:rPr lang="en-US" sz="1800" dirty="0"/>
                  <a:t> L </a:t>
                </a: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𝑥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dekat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ke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𝑐</m:t>
                    </m:r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𝑥</m:t>
                    </m:r>
                    <m:r>
                      <a:rPr lang="en-US" sz="1800" i="1"/>
                      <m:t>≠</m:t>
                    </m:r>
                    <m:r>
                      <a:rPr lang="en-US" sz="1800" i="1"/>
                      <m:t>𝑐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 err="1" smtClean="0"/>
                  <a:t>Definisi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limit </a:t>
                </a:r>
                <a:r>
                  <a:rPr lang="en-US" sz="1800" dirty="0" err="1"/>
                  <a:t>secara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matematis</a:t>
                </a:r>
                <a:endParaRPr lang="en-US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  <m:lim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</m:lim>
                          </m:limLow>
                        </m:fName>
                        <m:e>
                          <m:r>
                            <a:rPr lang="en-US" sz="1800" i="1"/>
                            <m:t>𝑓</m:t>
                          </m:r>
                          <m:d>
                            <m:dPr>
                              <m:ctrlPr>
                                <a:rPr lang="en-US" sz="1800" i="1"/>
                              </m:ctrlPr>
                            </m:dPr>
                            <m:e>
                              <m:r>
                                <a:rPr lang="en-US" sz="1800" i="1"/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1800" i="1"/>
                        <m:t>=</m:t>
                      </m:r>
                      <m:r>
                        <a:rPr lang="en-US" sz="1800" i="1"/>
                        <m:t>𝐿</m:t>
                      </m:r>
                    </m:oMath>
                  </m:oMathPara>
                </a14:m>
                <a:endParaRPr lang="en-US" sz="1800" dirty="0"/>
              </a:p>
              <a:p>
                <a:r>
                  <a:rPr lang="en-US" sz="1800" dirty="0" err="1"/>
                  <a:t>Menyatakan</a:t>
                </a:r>
                <a:r>
                  <a:rPr lang="en-US" sz="1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∀</m:t>
                      </m:r>
                      <m:r>
                        <a:rPr lang="en-US" i="1"/>
                        <m:t>𝜀</m:t>
                      </m:r>
                      <m:r>
                        <a:rPr lang="en-US" i="1"/>
                        <m:t>&gt;0,∃</m:t>
                      </m:r>
                      <m:r>
                        <a:rPr lang="en-US" i="1"/>
                        <m:t>𝛿</m:t>
                      </m:r>
                      <m:r>
                        <a:rPr lang="en-US" i="1"/>
                        <m:t>&gt;0∋0&lt;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𝑥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𝑐</m:t>
                          </m:r>
                        </m:e>
                      </m:d>
                      <m:r>
                        <a:rPr lang="en-US" i="1"/>
                        <m:t>&lt;</m:t>
                      </m:r>
                      <m:r>
                        <a:rPr lang="en-US" i="1"/>
                        <m:t>𝛿</m:t>
                      </m:r>
                      <m:r>
                        <a:rPr lang="en-US" i="1"/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𝑓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</m:d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𝐿</m:t>
                          </m:r>
                        </m:e>
                      </m:d>
                      <m:r>
                        <a:rPr lang="en-US" i="1"/>
                        <m:t>&lt;</m:t>
                      </m:r>
                      <m:r>
                        <a:rPr lang="en-US" i="1"/>
                        <m:t>𝜀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u="sng" dirty="0" smtClean="0"/>
                  <a:t>LIMIT KIRI</a:t>
                </a:r>
              </a:p>
              <a:p>
                <a:pPr marL="0" indent="0">
                  <a:buNone/>
                </a:pPr>
                <a:endParaRPr lang="en-US" u="sng" dirty="0"/>
              </a:p>
              <a:p>
                <a:pPr marL="0" indent="0">
                  <a:buNone/>
                </a:pPr>
                <a:endParaRPr lang="en-US" u="sng" dirty="0" smtClean="0"/>
              </a:p>
              <a:p>
                <a:pPr marL="0" indent="0">
                  <a:buNone/>
                </a:pPr>
                <a:endParaRPr lang="en-US" u="sng" dirty="0"/>
              </a:p>
              <a:p>
                <a:pPr marL="0" indent="0">
                  <a:buNone/>
                </a:pPr>
                <a:r>
                  <a:rPr lang="en-US" u="sng" dirty="0" smtClean="0"/>
                  <a:t>LIMIT KANAN</a:t>
                </a:r>
                <a:endParaRPr lang="en-US" u="sng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121920"/>
                <a:ext cx="10058400" cy="6050280"/>
              </a:xfrm>
              <a:blipFill rotWithShape="0">
                <a:blip r:embed="rId2"/>
                <a:stretch>
                  <a:fillRect l="-667" t="-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690454" y="3361024"/>
                <a:ext cx="1616276" cy="452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454" y="3361024"/>
                <a:ext cx="1616276" cy="4529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48" name="TextBox 2047"/>
              <p:cNvSpPr txBox="1"/>
              <p:nvPr/>
            </p:nvSpPr>
            <p:spPr>
              <a:xfrm>
                <a:off x="3791712" y="3816096"/>
                <a:ext cx="59646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Jika</a:t>
                </a:r>
                <a:r>
                  <a:rPr lang="en-US" dirty="0"/>
                  <a:t> x </a:t>
                </a:r>
                <a:r>
                  <a:rPr lang="en-US" dirty="0" err="1"/>
                  <a:t>dekat</a:t>
                </a:r>
                <a:r>
                  <a:rPr lang="en-US" dirty="0"/>
                  <a:t> </a:t>
                </a:r>
                <a:r>
                  <a:rPr lang="en-US" dirty="0" err="1"/>
                  <a:t>tetapi</a:t>
                </a:r>
                <a:r>
                  <a:rPr lang="en-US" dirty="0"/>
                  <a:t> </a:t>
                </a:r>
                <a:r>
                  <a:rPr lang="en-US" dirty="0" err="1"/>
                  <a:t>sebelah</a:t>
                </a:r>
                <a:r>
                  <a:rPr lang="en-US" dirty="0"/>
                  <a:t> </a:t>
                </a:r>
                <a:r>
                  <a:rPr lang="en-US" dirty="0" err="1"/>
                  <a:t>kiri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mendekati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𝐿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048" name="TextBox 20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712" y="3816096"/>
                <a:ext cx="5964646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818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49" name="Rectangle 2048"/>
              <p:cNvSpPr/>
              <p:nvPr/>
            </p:nvSpPr>
            <p:spPr>
              <a:xfrm>
                <a:off x="4775798" y="4978873"/>
                <a:ext cx="1616276" cy="4603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49" name="Rectangle 20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798" y="4978873"/>
                <a:ext cx="1616276" cy="46031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50" name="TextBox 2049"/>
              <p:cNvSpPr txBox="1"/>
              <p:nvPr/>
            </p:nvSpPr>
            <p:spPr>
              <a:xfrm>
                <a:off x="3767328" y="5559552"/>
                <a:ext cx="623895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Jika</a:t>
                </a:r>
                <a:r>
                  <a:rPr lang="en-US" dirty="0"/>
                  <a:t> x </a:t>
                </a:r>
                <a:r>
                  <a:rPr lang="en-US" dirty="0" err="1"/>
                  <a:t>dekat</a:t>
                </a:r>
                <a:r>
                  <a:rPr lang="en-US" dirty="0"/>
                  <a:t> </a:t>
                </a:r>
                <a:r>
                  <a:rPr lang="en-US" dirty="0" err="1"/>
                  <a:t>tetapi</a:t>
                </a:r>
                <a:r>
                  <a:rPr lang="en-US" dirty="0"/>
                  <a:t> </a:t>
                </a:r>
                <a:r>
                  <a:rPr lang="en-US" dirty="0" err="1"/>
                  <a:t>sebelah</a:t>
                </a:r>
                <a:r>
                  <a:rPr lang="en-US" dirty="0"/>
                  <a:t> </a:t>
                </a:r>
                <a:r>
                  <a:rPr lang="en-US" dirty="0" err="1"/>
                  <a:t>kanan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mendekati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𝐿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050" name="TextBox 20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328" y="5559552"/>
                <a:ext cx="6238952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782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9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341376"/>
            <a:ext cx="10058400" cy="5830824"/>
          </a:xfrm>
        </p:spPr>
        <p:txBody>
          <a:bodyPr/>
          <a:lstStyle/>
          <a:p>
            <a:r>
              <a:rPr lang="en-US" dirty="0" smtClean="0"/>
              <a:t>TEOREMA LIMIT</a:t>
            </a:r>
          </a:p>
          <a:p>
            <a:pPr marL="1671400" lvl="6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1671400" lvl="6" indent="0">
              <a:buNone/>
            </a:pPr>
            <a:r>
              <a:rPr lang="en-US" dirty="0"/>
              <a:t>	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                                   </a:t>
            </a:r>
            <a:r>
              <a:rPr lang="en-US" dirty="0" err="1" smtClean="0"/>
              <a:t>dan</a:t>
            </a:r>
            <a:endParaRPr lang="en-US" dirty="0" smtClean="0"/>
          </a:p>
          <a:p>
            <a:pPr marL="1671400" lvl="6" indent="0">
              <a:buNone/>
            </a:pPr>
            <a:endParaRPr lang="en-US" dirty="0"/>
          </a:p>
          <a:p>
            <a:pPr marL="1671400" lvl="6" indent="0">
              <a:buNone/>
            </a:pPr>
            <a:endParaRPr lang="en-US" dirty="0" smtClean="0"/>
          </a:p>
          <a:p>
            <a:pPr marL="1671400" lvl="6" indent="0">
              <a:buNone/>
            </a:pPr>
            <a:endParaRPr lang="en-US" dirty="0"/>
          </a:p>
          <a:p>
            <a:pPr marL="1671400" lvl="6" indent="0">
              <a:buNone/>
            </a:pPr>
            <a:endParaRPr lang="en-US" dirty="0" smtClean="0"/>
          </a:p>
          <a:p>
            <a:pPr marL="1671400" lvl="6" indent="0">
              <a:buNone/>
            </a:pPr>
            <a:endParaRPr lang="en-US" dirty="0"/>
          </a:p>
          <a:p>
            <a:pPr marL="1671400" lvl="6" indent="0">
              <a:buNone/>
            </a:pPr>
            <a:r>
              <a:rPr lang="en-US" dirty="0" smtClean="0"/>
              <a:t>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295206" y="844796"/>
                <a:ext cx="1701171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</m:mr>
                          </m:m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206" y="844796"/>
                <a:ext cx="1701171" cy="55983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084271" y="847818"/>
                <a:ext cx="1828386" cy="5781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latin typeface="Cambria Math" panose="02040503050406030204" pitchFamily="18" charset="0"/>
                              </a:rPr>
                              <m:t>i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fName>
                              <m:e/>
                            </m:func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e>
                        </m:mr>
                      </m:m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271" y="847818"/>
                <a:ext cx="1828386" cy="5781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7381955" y="869180"/>
                <a:ext cx="1841593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e>
                            </m:mr>
                          </m:m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955" y="869180"/>
                <a:ext cx="1841593" cy="5598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524000" y="1682496"/>
            <a:ext cx="2921954" cy="8733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654850" y="2001909"/>
                <a:ext cx="3004219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≤0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&lt;1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≥1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850" y="2001909"/>
                <a:ext cx="3004219" cy="9766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734118" y="3108960"/>
                <a:ext cx="3003579" cy="2761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Tentukan</a:t>
                </a:r>
                <a:r>
                  <a:rPr lang="en-US" dirty="0"/>
                  <a:t>:</a:t>
                </a:r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/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lang="en-US"/>
                            <m:t>lim</m:t>
                          </m:r>
                        </m:e>
                      </m:mr>
                      <m:mr>
                        <m:e>
                          <m:r>
                            <a:rPr lang="en-US" i="1"/>
                            <m:t>𝑥</m:t>
                          </m:r>
                          <m:r>
                            <a:rPr lang="en-US" i="1"/>
                            <m:t>→0</m:t>
                          </m:r>
                        </m:e>
                      </m:mr>
                    </m:m>
                    <m:r>
                      <a:rPr lang="en-US" i="1"/>
                      <m:t>𝑓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𝑥</m:t>
                        </m:r>
                      </m:e>
                    </m:d>
                    <m:r>
                      <a:rPr lang="en-US" i="1"/>
                      <m:t>=</m:t>
                    </m:r>
                  </m:oMath>
                </a14:m>
                <a:r>
                  <a:rPr lang="en-US" dirty="0"/>
                  <a:t>(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ada</a:t>
                </a:r>
                <a:r>
                  <a:rPr lang="en-US" dirty="0"/>
                  <a:t>)</a:t>
                </a:r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→1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i="1"/>
                      <m:t>=</m:t>
                    </m:r>
                  </m:oMath>
                </a14:m>
                <a:r>
                  <a:rPr lang="en-US" dirty="0"/>
                  <a:t>   (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ada</a:t>
                </a:r>
                <a:r>
                  <a:rPr lang="en-US" dirty="0"/>
                  <a:t>)</a:t>
                </a:r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dirty="0" err="1"/>
                  <a:t>Sketsa</a:t>
                </a:r>
                <a:r>
                  <a:rPr lang="en-US" dirty="0"/>
                  <a:t> </a:t>
                </a:r>
                <a:r>
                  <a:rPr lang="en-US" dirty="0" err="1"/>
                  <a:t>grafik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.</a:t>
                </a:r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118" y="3108960"/>
                <a:ext cx="3003579" cy="2761012"/>
              </a:xfrm>
              <a:prstGeom prst="rect">
                <a:avLst/>
              </a:prstGeom>
              <a:blipFill rotWithShape="0">
                <a:blip r:embed="rId6"/>
                <a:stretch>
                  <a:fillRect l="-1623" r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21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219456"/>
                <a:ext cx="10058400" cy="595274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TEOREMA LIMIT UTAMA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   </a:t>
                </a:r>
                <a:r>
                  <a:rPr lang="en-US" sz="1800" dirty="0" err="1" smtClean="0"/>
                  <a:t>Andaikan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𝑛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bilangan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bulat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positif</a:t>
                </a:r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sz="1800" i="1"/>
                      <m:t>𝑘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konstanta</a:t>
                </a:r>
                <a:r>
                  <a:rPr lang="en-US" sz="1800" dirty="0"/>
                  <a:t>,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adalah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fungsi-fungsi</a:t>
                </a:r>
                <a:r>
                  <a:rPr lang="en-US" sz="1800" dirty="0"/>
                  <a:t> yang </a:t>
                </a:r>
                <a:r>
                  <a:rPr lang="en-US" sz="1800" dirty="0" smtClean="0"/>
                  <a:t>   </a:t>
                </a:r>
                <a:r>
                  <a:rPr lang="en-US" sz="1800" dirty="0" err="1" smtClean="0"/>
                  <a:t>memunyai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limit di </a:t>
                </a:r>
                <a14:m>
                  <m:oMath xmlns:m="http://schemas.openxmlformats.org/officeDocument/2006/math">
                    <m:r>
                      <a:rPr lang="en-US" sz="1800" i="1"/>
                      <m:t>𝑐</m:t>
                    </m:r>
                  </m:oMath>
                </a14:m>
                <a:r>
                  <a:rPr lang="en-US" sz="1800" dirty="0"/>
                  <a:t>. </a:t>
                </a:r>
                <a:r>
                  <a:rPr lang="en-US" sz="1800" dirty="0" err="1" smtClean="0"/>
                  <a:t>Maka</a:t>
                </a:r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𝑘</m:t>
                        </m:r>
                      </m:e>
                    </m:func>
                    <m:r>
                      <a:rPr lang="en-US" sz="1800" i="1"/>
                      <m:t>=</m:t>
                    </m:r>
                    <m:r>
                      <a:rPr lang="en-US" sz="1800" i="1"/>
                      <m:t>𝑘</m:t>
                    </m:r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𝑥</m:t>
                        </m:r>
                      </m:e>
                    </m:func>
                    <m:r>
                      <a:rPr lang="en-US" sz="1800" i="1"/>
                      <m:t>=</m:t>
                    </m:r>
                    <m:r>
                      <a:rPr lang="en-US" sz="1800" i="1"/>
                      <m:t>𝑐</m:t>
                    </m:r>
                  </m:oMath>
                </a14:m>
                <a:r>
                  <a:rPr lang="en-US" sz="1800" dirty="0"/>
                  <a:t> </a:t>
                </a:r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𝑘𝑓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=</m:t>
                    </m:r>
                    <m:r>
                      <a:rPr lang="en-US" sz="1800" i="1"/>
                      <m:t>𝑘</m:t>
                    </m:r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𝑓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  <m:r>
                              <a:rPr lang="en-US" sz="1800" i="1"/>
                              <m:t>+</m:t>
                            </m:r>
                            <m:r>
                              <a:rPr lang="en-US" sz="1800" i="1"/>
                              <m:t>𝑔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sz="1800" i="1"/>
                      <m:t>=</m:t>
                    </m:r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+</m:t>
                    </m:r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𝑔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𝑓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  <m:r>
                              <a:rPr lang="en-US" sz="1800" i="1"/>
                              <m:t>−</m:t>
                            </m:r>
                            <m:r>
                              <a:rPr lang="en-US" sz="1800" i="1"/>
                              <m:t>𝑔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sz="1800" i="1"/>
                      <m:t>=</m:t>
                    </m:r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−</m:t>
                    </m:r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𝑔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𝑓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  <m:r>
                              <a:rPr lang="en-US" sz="1800" i="1"/>
                              <m:t>.</m:t>
                            </m:r>
                            <m:r>
                              <a:rPr lang="en-US" sz="1800" i="1"/>
                              <m:t>𝑔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sz="1800" i="1"/>
                      <m:t>=</m:t>
                    </m:r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.</m:t>
                    </m:r>
                    <m:func>
                      <m:funcPr>
                        <m:ctrlPr>
                          <a:rPr lang="en-US" sz="1800" i="1" smtClean="0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𝑔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f>
                          <m:fPr>
                            <m:ctrlPr>
                              <a:rPr lang="en-US" sz="1800" i="1"/>
                            </m:ctrlPr>
                          </m:fPr>
                          <m:num>
                            <m:r>
                              <a:rPr lang="en-US" sz="1800" i="1"/>
                              <m:t>𝑓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num>
                          <m:den>
                            <m:r>
                              <a:rPr lang="en-US" sz="1800" i="1"/>
                              <m:t>𝑔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den>
                        </m:f>
                      </m:e>
                    </m:func>
                    <m:r>
                      <a:rPr lang="en-US" sz="1800" i="1"/>
                      <m:t>=</m:t>
                    </m:r>
                    <m:f>
                      <m:fPr>
                        <m:ctrlPr>
                          <a:rPr lang="en-US" sz="1800" i="1"/>
                        </m:ctrlPr>
                      </m:fPr>
                      <m:num>
                        <m:func>
                          <m:funcPr>
                            <m:ctrlPr>
                              <a:rPr lang="en-US" sz="1800" i="1"/>
                            </m:ctrlPr>
                          </m:funcPr>
                          <m:fNam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1800" i="1"/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/>
                                    <m:t>lim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1800" i="1"/>
                                    <m:t>𝑥</m:t>
                                  </m:r>
                                  <m:r>
                                    <a:rPr lang="en-US" sz="1800" i="1"/>
                                    <m:t>→</m:t>
                                  </m:r>
                                  <m:r>
                                    <a:rPr lang="en-US" sz="1800" i="1"/>
                                    <m:t>𝑐</m:t>
                                  </m:r>
                                  <m:r>
                                    <a:rPr lang="en-US" sz="1800" i="1"/>
                                    <m:t> </m:t>
                                  </m:r>
                                </m:e>
                              </m:mr>
                            </m:m>
                          </m:fName>
                          <m:e>
                            <m:r>
                              <a:rPr lang="en-US" sz="1800" i="1"/>
                              <m:t>𝑓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1800" i="1"/>
                            </m:ctrlPr>
                          </m:funcPr>
                          <m:fNam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1800" i="1"/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/>
                                    <m:t>lim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1800" i="1"/>
                                    <m:t>𝑥</m:t>
                                  </m:r>
                                  <m:r>
                                    <a:rPr lang="en-US" sz="1800" i="1"/>
                                    <m:t>→</m:t>
                                  </m:r>
                                  <m:r>
                                    <a:rPr lang="en-US" sz="1800" i="1"/>
                                    <m:t>𝑐</m:t>
                                  </m:r>
                                  <m:r>
                                    <a:rPr lang="en-US" sz="1800" i="1"/>
                                    <m:t> </m:t>
                                  </m:r>
                                </m:e>
                              </m:mr>
                            </m:m>
                          </m:fName>
                          <m:e>
                            <m:r>
                              <a:rPr lang="en-US" sz="1800" i="1"/>
                              <m:t>𝑔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asalkan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𝑔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≠0</m:t>
                    </m:r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sSup>
                          <m:sSupPr>
                            <m:ctrlPr>
                              <a:rPr lang="en-US" sz="1800" i="1"/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1800" i="1"/>
                                    </m:ctrlPr>
                                  </m:dPr>
                                  <m:e>
                                    <m:r>
                                      <a:rPr lang="en-US" sz="1800" i="1"/>
                                      <m:t>𝑥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sz="1800" i="1"/>
                              <m:t>𝑛</m:t>
                            </m:r>
                          </m:sup>
                        </m:sSup>
                      </m:e>
                    </m:func>
                    <m:r>
                      <a:rPr lang="en-US" sz="1800" i="1"/>
                      <m:t>=</m:t>
                    </m:r>
                    <m:sSup>
                      <m:sSupPr>
                        <m:ctrlPr>
                          <a:rPr lang="en-US" sz="1800" i="1"/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/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1800" i="1"/>
                                </m:ctrlPr>
                              </m:funcPr>
                              <m:fNam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800" i="1"/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/>
                                        <m:t>lim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800" i="1"/>
                                        <m:t>𝑥</m:t>
                                      </m:r>
                                      <m:r>
                                        <a:rPr lang="en-US" sz="1800" i="1"/>
                                        <m:t>→</m:t>
                                      </m:r>
                                      <m:r>
                                        <a:rPr lang="en-US" sz="1800" i="1"/>
                                        <m:t>𝑐</m:t>
                                      </m:r>
                                      <m:r>
                                        <a:rPr lang="en-US" sz="1800" i="1"/>
                                        <m:t> </m:t>
                                      </m:r>
                                    </m:e>
                                  </m:mr>
                                </m:m>
                              </m:fName>
                              <m:e>
                                <m:r>
                                  <a:rPr lang="en-US" sz="1800" i="1"/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1800" i="1"/>
                                    </m:ctrlPr>
                                  </m:dPr>
                                  <m:e>
                                    <m:r>
                                      <a:rPr lang="en-US" sz="1800" i="1"/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r>
                          <a:rPr lang="en-US" sz="1800" i="1"/>
                          <m:t>𝑛</m:t>
                        </m:r>
                      </m:sup>
                    </m:sSup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ad>
                          <m:radPr>
                            <m:ctrlPr>
                              <a:rPr lang="en-US" sz="1800" i="1"/>
                            </m:ctrlPr>
                          </m:radPr>
                          <m:deg>
                            <m:r>
                              <a:rPr lang="en-US" sz="1800" i="1"/>
                              <m:t>𝑛</m:t>
                            </m:r>
                          </m:deg>
                          <m:e>
                            <m:r>
                              <a:rPr lang="en-US" sz="1800" i="1"/>
                              <m:t>𝑓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e>
                        </m:rad>
                      </m:e>
                    </m:func>
                    <m:r>
                      <a:rPr lang="en-US" sz="1800" i="1"/>
                      <m:t>=</m:t>
                    </m:r>
                    <m:rad>
                      <m:radPr>
                        <m:ctrlPr>
                          <a:rPr lang="en-US" sz="1800" i="1"/>
                        </m:ctrlPr>
                      </m:radPr>
                      <m:deg>
                        <m:r>
                          <a:rPr lang="en-US" sz="1800" i="1"/>
                          <m:t>𝑛</m:t>
                        </m:r>
                      </m:deg>
                      <m:e>
                        <m:func>
                          <m:funcPr>
                            <m:ctrlPr>
                              <a:rPr lang="en-US" sz="1800" i="1"/>
                            </m:ctrlPr>
                          </m:funcPr>
                          <m:fNam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1800" i="1"/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/>
                                    <m:t>lim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1800" i="1"/>
                                    <m:t>𝑥</m:t>
                                  </m:r>
                                  <m:r>
                                    <a:rPr lang="en-US" sz="1800" i="1"/>
                                    <m:t>→</m:t>
                                  </m:r>
                                  <m:r>
                                    <a:rPr lang="en-US" sz="1800" i="1"/>
                                    <m:t>𝑐</m:t>
                                  </m:r>
                                  <m:r>
                                    <a:rPr lang="en-US" sz="1800" i="1"/>
                                    <m:t> </m:t>
                                  </m:r>
                                </m:e>
                              </m:mr>
                            </m:m>
                          </m:fName>
                          <m:e>
                            <m:r>
                              <a:rPr lang="en-US" sz="1800" i="1"/>
                              <m:t>𝑓</m:t>
                            </m:r>
                            <m:d>
                              <m:dPr>
                                <m:ctrlPr>
                                  <a:rPr lang="en-US" sz="1800" i="1"/>
                                </m:ctrlPr>
                              </m:dPr>
                              <m:e>
                                <m:r>
                                  <a:rPr lang="en-US" sz="1800" i="1"/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rad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asalkan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&gt;0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bilamana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𝑛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genap</a:t>
                </a:r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:endParaRPr lang="en-US" sz="1800" dirty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219456"/>
                <a:ext cx="10058400" cy="5952744"/>
              </a:xfrm>
              <a:blipFill rotWithShape="0">
                <a:blip r:embed="rId2"/>
                <a:stretch>
                  <a:fillRect l="-424" t="-1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1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365760"/>
                <a:ext cx="10058400" cy="5806440"/>
              </a:xfrm>
            </p:spPr>
            <p:txBody>
              <a:bodyPr/>
              <a:lstStyle/>
              <a:p>
                <a:r>
                  <a:rPr lang="en-US" dirty="0" smtClean="0"/>
                  <a:t>Contoh</a:t>
                </a:r>
                <a:r>
                  <a:rPr lang="en-US" dirty="0"/>
                  <a:t>:</a:t>
                </a:r>
              </a:p>
              <a:p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→4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3</m:t>
                              </m:r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𝑥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−2</m:t>
                              </m:r>
                              <m:r>
                                <a:rPr lang="en-US" i="1"/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  </a:t>
                </a:r>
                <a:r>
                  <a:rPr lang="en-US" dirty="0" err="1" smtClean="0"/>
                  <a:t>Jawab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→4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3</m:t>
                              </m:r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𝑥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−2</m:t>
                              </m:r>
                              <m:r>
                                <a:rPr lang="en-US" i="1"/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1"/>
                        <m:t>=</m:t>
                      </m:r>
                      <m:func>
                        <m:funcPr>
                          <m:ctrlPr>
                            <a:rPr lang="en-US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→4</m:t>
                              </m:r>
                            </m:lim>
                          </m:limLow>
                        </m:fName>
                        <m:e>
                          <m:r>
                            <a:rPr lang="en-US" i="1"/>
                            <m:t>3</m:t>
                          </m:r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  <m:r>
                            <a:rPr lang="en-US" i="1"/>
                            <m:t>−</m:t>
                          </m:r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→4</m:t>
                              </m:r>
                            </m:lim>
                          </m:limLow>
                          <m:r>
                            <a:rPr lang="en-US" i="1"/>
                            <m:t>2</m:t>
                          </m:r>
                          <m:r>
                            <a:rPr lang="en-US" i="1"/>
                            <m:t>𝑥</m:t>
                          </m:r>
                        </m:e>
                      </m:func>
                      <m:r>
                        <a:rPr lang="en-US" i="1"/>
                        <m:t>=3</m:t>
                      </m:r>
                      <m:func>
                        <m:funcPr>
                          <m:ctrlPr>
                            <a:rPr lang="en-US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→4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  <m:r>
                            <a:rPr lang="en-US" i="1"/>
                            <m:t>−2</m:t>
                          </m:r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→4</m:t>
                              </m:r>
                            </m:lim>
                          </m:limLow>
                          <m:r>
                            <a:rPr lang="en-US" i="1"/>
                            <m:t>𝑥</m:t>
                          </m:r>
                        </m:e>
                      </m:func>
                      <m:r>
                        <a:rPr lang="en-US" i="1"/>
                        <m:t>=3</m:t>
                      </m:r>
                      <m:func>
                        <m:funcPr>
                          <m:ctrlPr>
                            <a:rPr lang="en-US" i="1"/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/>
                                  </m:ctrlPr>
                                </m:dPr>
                                <m:e>
                                  <m:limLow>
                                    <m:limLowPr>
                                      <m:ctrlPr>
                                        <a:rPr lang="en-US" i="1"/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/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i="1"/>
                                        <m:t>𝑥</m:t>
                                      </m:r>
                                      <m:r>
                                        <a:rPr lang="en-US" i="1"/>
                                        <m:t>→4</m:t>
                                      </m:r>
                                    </m:lim>
                                  </m:limLow>
                                  <m:r>
                                    <a:rPr lang="en-US" i="1"/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/>
                            <m:t>−2</m:t>
                          </m:r>
                          <m:limLow>
                            <m:limLowPr>
                              <m:ctrlPr>
                                <a:rPr lang="en-US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lim</m:t>
                              </m:r>
                            </m:e>
                            <m:lim>
                              <m:r>
                                <a:rPr lang="en-US" i="1"/>
                                <m:t>𝑥</m:t>
                              </m:r>
                              <m:r>
                                <a:rPr lang="en-US" i="1"/>
                                <m:t>→4</m:t>
                              </m:r>
                            </m:lim>
                          </m:limLow>
                          <m:r>
                            <a:rPr lang="en-US" i="1"/>
                            <m:t>𝑥</m:t>
                          </m:r>
                        </m:e>
                      </m:func>
                      <m:r>
                        <a:rPr lang="en-US" i="1"/>
                        <m:t>=3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US" i="1"/>
                            <m:t>2</m:t>
                          </m:r>
                        </m:sup>
                      </m:sSup>
                      <m:r>
                        <a:rPr lang="en-US" i="1"/>
                        <m:t>−2.4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= 40</a:t>
                </a:r>
              </a:p>
              <a:p>
                <a:r>
                  <a:rPr lang="en-US" dirty="0" smtClean="0"/>
                  <a:t>TEOREMA SUBSTITUSI</a:t>
                </a:r>
              </a:p>
              <a:p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𝑓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suatu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polinom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rasional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:r>
                  <a:rPr lang="en-US" dirty="0" err="1" smtClean="0"/>
                  <a:t>asalkan</a:t>
                </a:r>
                <a:r>
                  <a:rPr lang="en-US" dirty="0" smtClean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kasus</a:t>
                </a:r>
                <a:r>
                  <a:rPr lang="en-US" dirty="0"/>
                  <a:t> </a:t>
                </a:r>
                <a:r>
                  <a:rPr lang="en-US" dirty="0" err="1"/>
                  <a:t>rasional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penyebut</a:t>
                </a:r>
                <a:r>
                  <a:rPr lang="en-US" dirty="0"/>
                  <a:t> di </a:t>
                </a:r>
                <a14:m>
                  <m:oMath xmlns:m="http://schemas.openxmlformats.org/officeDocument/2006/math">
                    <m:r>
                      <a:rPr lang="en-US" i="1"/>
                      <m:t>𝑐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tidak</a:t>
                </a:r>
                <a:r>
                  <a:rPr lang="en-US" dirty="0"/>
                  <a:t> nol</a:t>
                </a:r>
                <a:r>
                  <a:rPr lang="en-US" dirty="0" smtClean="0"/>
                  <a:t>.</a:t>
                </a:r>
              </a:p>
              <a:p>
                <a:pPr/>
                <a:r>
                  <a:rPr lang="en-US" dirty="0" err="1" smtClean="0"/>
                  <a:t>Contoh</a:t>
                </a:r>
                <a:r>
                  <a:rPr lang="en-US" dirty="0" smtClean="0"/>
                  <a:t>:   </a:t>
                </a:r>
                <a:r>
                  <a:rPr lang="en-US" dirty="0" err="1" smtClean="0"/>
                  <a:t>Tentukan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nilai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endParaRPr lang="en-US" dirty="0" smtClean="0"/>
              </a:p>
              <a:p>
                <a:pPr/>
                <a:endParaRPr lang="en-US" dirty="0"/>
              </a:p>
              <a:p>
                <a:pPr/>
                <a:r>
                  <a:rPr lang="en-US" dirty="0" err="1" smtClean="0"/>
                  <a:t>Jawab</a:t>
                </a:r>
                <a:r>
                  <a:rPr lang="en-US" dirty="0" smtClean="0"/>
                  <a:t> :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365760"/>
                <a:ext cx="10058400" cy="5806440"/>
              </a:xfrm>
              <a:blipFill rotWithShape="0">
                <a:blip r:embed="rId2"/>
                <a:stretch>
                  <a:fillRect l="-303" t="-1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861632" y="3763360"/>
                <a:ext cx="1810880" cy="452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632" y="3763360"/>
                <a:ext cx="1810880" cy="4529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4803543" y="4723771"/>
                <a:ext cx="1682705" cy="458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543" y="4723771"/>
                <a:ext cx="1682705" cy="458459"/>
              </a:xfrm>
              <a:prstGeom prst="rect">
                <a:avLst/>
              </a:prstGeom>
              <a:blipFill rotWithShape="0"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381029" y="5521767"/>
                <a:ext cx="3821110" cy="458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i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029" y="5521767"/>
                <a:ext cx="3821110" cy="458459"/>
              </a:xfrm>
              <a:prstGeom prst="rect">
                <a:avLst/>
              </a:prstGeom>
              <a:blipFill rotWithShape="0"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1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256032"/>
                <a:ext cx="10058400" cy="5916168"/>
              </a:xfrm>
            </p:spPr>
            <p:txBody>
              <a:bodyPr/>
              <a:lstStyle/>
              <a:p>
                <a:r>
                  <a:rPr lang="en-US" u="sng" dirty="0" smtClean="0"/>
                  <a:t>KEKONTINUAN DI SUATU TITIK</a:t>
                </a:r>
              </a:p>
              <a:p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dikatakan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kontinu</a:t>
                </a:r>
                <a:r>
                  <a:rPr lang="en-US" sz="1800" dirty="0"/>
                  <a:t> di </a:t>
                </a:r>
                <a:r>
                  <a:rPr lang="en-US" sz="1800" dirty="0" err="1"/>
                  <a:t>titik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𝑥</m:t>
                    </m:r>
                    <m:r>
                      <a:rPr lang="en-US" sz="1800" i="1"/>
                      <m:t>=</m:t>
                    </m:r>
                    <m:r>
                      <a:rPr lang="en-US" sz="1800" i="1"/>
                      <m:t>𝑐</m:t>
                    </m:r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jika</a:t>
                </a:r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𝑐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ada</a:t>
                </a:r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  <m:r>
                                <a:rPr lang="en-US" sz="1800" i="1"/>
                                <m:t>⁡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ada</a:t>
                </a:r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  <m:r>
                                <a:rPr lang="en-US" sz="1800" i="1"/>
                                <m:t>⁡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=</m:t>
                    </m:r>
                    <m:r>
                      <a:rPr lang="en-US" sz="1800" i="1"/>
                      <m:t>𝑓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𝑐</m:t>
                        </m:r>
                      </m:e>
                    </m:d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     </a:t>
                </a:r>
                <a:r>
                  <a:rPr lang="en-US" sz="1800" dirty="0" err="1" smtClean="0"/>
                  <a:t>Jika</a:t>
                </a:r>
                <a:r>
                  <a:rPr lang="en-US" sz="1800" dirty="0" smtClean="0"/>
                  <a:t> </a:t>
                </a:r>
                <a:r>
                  <a:rPr lang="en-US" sz="1800" dirty="0" err="1"/>
                  <a:t>salah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satu</a:t>
                </a:r>
                <a:r>
                  <a:rPr lang="en-US" sz="1800" dirty="0"/>
                  <a:t> </a:t>
                </a:r>
                <a:r>
                  <a:rPr lang="en-US" sz="1800" dirty="0" err="1"/>
                  <a:t>syarat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tidak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dipenuhi</a:t>
                </a:r>
                <a:r>
                  <a:rPr lang="en-US" sz="1800" dirty="0"/>
                  <a:t> </a:t>
                </a:r>
                <a:r>
                  <a:rPr lang="en-US" sz="1800" dirty="0" err="1"/>
                  <a:t>maka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fungsi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dapat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dikatakan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tidak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kontinu</a:t>
                </a:r>
                <a:r>
                  <a:rPr lang="en-US" sz="1800" dirty="0"/>
                  <a:t> di </a:t>
                </a:r>
                <a14:m>
                  <m:oMath xmlns:m="http://schemas.openxmlformats.org/officeDocument/2006/math">
                    <m:r>
                      <a:rPr lang="en-US" sz="1800" i="1"/>
                      <m:t>𝑥</m:t>
                    </m:r>
                    <m:r>
                      <a:rPr lang="en-US" sz="1800" i="1"/>
                      <m:t>=</m:t>
                    </m:r>
                    <m:r>
                      <a:rPr lang="en-US" sz="1800" i="1"/>
                      <m:t>𝑐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u="sng" dirty="0" smtClean="0"/>
                  <a:t>KEKONTINUAN PADA SELANG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    </a:t>
                </a:r>
                <a:r>
                  <a:rPr lang="en-US" sz="1800" dirty="0" err="1" smtClean="0"/>
                  <a:t>Fungsi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dikatakan</a:t>
                </a:r>
                <a:r>
                  <a:rPr lang="en-US" sz="1800" dirty="0"/>
                  <a:t> </a:t>
                </a:r>
                <a:r>
                  <a:rPr lang="en-US" sz="1800" b="1" dirty="0" err="1"/>
                  <a:t>kontinu</a:t>
                </a:r>
                <a:r>
                  <a:rPr lang="en-US" sz="1800" b="1" dirty="0"/>
                  <a:t> </a:t>
                </a:r>
                <a:r>
                  <a:rPr lang="en-US" sz="1800" b="1" dirty="0" err="1"/>
                  <a:t>pada</a:t>
                </a:r>
                <a:r>
                  <a:rPr lang="en-US" sz="1800" b="1" dirty="0"/>
                  <a:t> </a:t>
                </a:r>
                <a:r>
                  <a:rPr lang="en-US" sz="1800" b="1" dirty="0" err="1"/>
                  <a:t>selang</a:t>
                </a:r>
                <a:r>
                  <a:rPr lang="en-US" sz="1800" b="1" dirty="0"/>
                  <a:t> </a:t>
                </a:r>
                <a:r>
                  <a:rPr lang="en-US" sz="1800" b="1" dirty="0" err="1"/>
                  <a:t>terbuka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𝑎</m:t>
                        </m:r>
                        <m:r>
                          <a:rPr lang="en-US" sz="1800" i="1"/>
                          <m:t>,</m:t>
                        </m:r>
                        <m:r>
                          <a:rPr lang="en-US" sz="1800" i="1"/>
                          <m:t>𝑏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kontinu</a:t>
                </a:r>
                <a:r>
                  <a:rPr lang="en-US" sz="1800" dirty="0"/>
                  <a:t> di </a:t>
                </a:r>
                <a:r>
                  <a:rPr lang="en-US" sz="1800" dirty="0" err="1"/>
                  <a:t>setiap</a:t>
                </a:r>
                <a:r>
                  <a:rPr lang="en-US" sz="1800" dirty="0"/>
                  <a:t> </a:t>
                </a:r>
                <a:r>
                  <a:rPr lang="en-US" sz="1800" dirty="0" err="1"/>
                  <a:t>titik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𝑎</m:t>
                        </m:r>
                        <m:r>
                          <a:rPr lang="en-US" sz="1800" i="1"/>
                          <m:t>,</m:t>
                        </m:r>
                        <m:r>
                          <a:rPr lang="en-US" sz="1800" i="1"/>
                          <m:t>𝑏</m:t>
                        </m:r>
                      </m:e>
                    </m:d>
                  </m:oMath>
                </a14:m>
                <a:r>
                  <a:rPr lang="en-US" sz="1800" dirty="0"/>
                  <a:t>. </a:t>
                </a:r>
                <a14:m>
                  <m:oMath xmlns:m="http://schemas.openxmlformats.org/officeDocument/2006/math">
                    <m:r>
                      <a:rPr lang="en-US" sz="1800" i="1"/>
                      <m:t>𝑓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b="1" dirty="0"/>
                  <a:t> </a:t>
                </a:r>
                <a:r>
                  <a:rPr lang="en-US" sz="1800" b="1" dirty="0" err="1"/>
                  <a:t>kontinu</a:t>
                </a:r>
                <a:r>
                  <a:rPr lang="en-US" sz="1800" b="1" dirty="0"/>
                  <a:t> </a:t>
                </a:r>
                <a:r>
                  <a:rPr lang="en-US" sz="1800" b="1" dirty="0" err="1"/>
                  <a:t>pada</a:t>
                </a:r>
                <a:r>
                  <a:rPr lang="en-US" sz="1800" b="1" dirty="0"/>
                  <a:t> </a:t>
                </a:r>
                <a:r>
                  <a:rPr lang="en-US" sz="1800" b="1" dirty="0" err="1"/>
                  <a:t>selang</a:t>
                </a:r>
                <a:r>
                  <a:rPr lang="en-US" sz="1800" b="1" dirty="0"/>
                  <a:t> </a:t>
                </a:r>
                <a:r>
                  <a:rPr lang="en-US" sz="1800" b="1" dirty="0" err="1"/>
                  <a:t>tertutup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𝑎</m:t>
                        </m:r>
                        <m:r>
                          <a:rPr lang="en-US" sz="1800" i="1"/>
                          <m:t>,</m:t>
                        </m:r>
                        <m:r>
                          <a:rPr lang="en-US" sz="1800" i="1"/>
                          <m:t>𝑏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kontinu</a:t>
                </a:r>
                <a:r>
                  <a:rPr lang="en-US" sz="1800" dirty="0"/>
                  <a:t> </a:t>
                </a:r>
                <a:r>
                  <a:rPr lang="en-US" sz="1800" dirty="0" err="1"/>
                  <a:t>pada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𝑎</m:t>
                        </m:r>
                        <m:r>
                          <a:rPr lang="en-US" sz="1800" i="1"/>
                          <m:t>,</m:t>
                        </m:r>
                        <m:r>
                          <a:rPr lang="en-US" sz="1800" i="1"/>
                          <m:t>𝑏</m:t>
                        </m:r>
                      </m:e>
                    </m:d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kontinu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kanan</a:t>
                </a:r>
                <a:r>
                  <a:rPr lang="en-US" sz="1800" dirty="0"/>
                  <a:t> di </a:t>
                </a:r>
                <a14:m>
                  <m:oMath xmlns:m="http://schemas.openxmlformats.org/officeDocument/2006/math">
                    <m:r>
                      <a:rPr lang="en-US" sz="1800" i="1"/>
                      <m:t>𝑎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kontinu</a:t>
                </a:r>
                <a:r>
                  <a:rPr lang="en-US" sz="1800" dirty="0"/>
                  <a:t> </a:t>
                </a:r>
                <a:r>
                  <a:rPr lang="en-US" sz="1800" dirty="0" err="1"/>
                  <a:t>kiri</a:t>
                </a:r>
                <a:r>
                  <a:rPr lang="en-US" sz="1800" dirty="0"/>
                  <a:t> di </a:t>
                </a:r>
                <a14:m>
                  <m:oMath xmlns:m="http://schemas.openxmlformats.org/officeDocument/2006/math">
                    <m:r>
                      <a:rPr lang="en-US" sz="1800" i="1"/>
                      <m:t>𝑏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err="1" smtClean="0"/>
                  <a:t>Contoh</a:t>
                </a:r>
                <a:r>
                  <a:rPr lang="en-US" sz="1800" dirty="0" smtClean="0"/>
                  <a:t> :   </a:t>
                </a:r>
                <a:r>
                  <a:rPr lang="en-US" sz="1800" dirty="0" err="1" smtClean="0"/>
                  <a:t>Tentukan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apakah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fungsi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berikut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kontinu</a:t>
                </a:r>
                <a:r>
                  <a:rPr lang="en-US" sz="1800" dirty="0" smtClean="0"/>
                  <a:t> di t = 2</a:t>
                </a:r>
                <a:endParaRPr lang="en-US" sz="18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256032"/>
                <a:ext cx="10058400" cy="5916168"/>
              </a:xfrm>
              <a:blipFill rotWithShape="0">
                <a:blip r:embed="rId2"/>
                <a:stretch>
                  <a:fillRect l="-545" t="-1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242964" y="5403477"/>
                <a:ext cx="2950167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−8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den>
                                </m:f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jika</m:t>
                                </m:r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≠2</m:t>
                                </m:r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jika</m:t>
                                </m:r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964" y="5403477"/>
                <a:ext cx="2950167" cy="97661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05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377952"/>
                <a:ext cx="10058400" cy="5794248"/>
              </a:xfrm>
            </p:spPr>
            <p:txBody>
              <a:bodyPr/>
              <a:lstStyle/>
              <a:p>
                <a:r>
                  <a:rPr lang="en-US" u="sng" dirty="0" smtClean="0"/>
                  <a:t>LIMIT  TAK HINGGA</a:t>
                </a:r>
              </a:p>
              <a:p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𝑓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=</m:t>
                    </m:r>
                    <m:r>
                      <a:rPr lang="en-US" sz="1800" i="1"/>
                      <m:t>𝐿</m:t>
                    </m:r>
                    <m:r>
                      <a:rPr lang="en-US" sz="1800" i="1"/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1800" i="1"/>
                      <m:t>𝐿</m:t>
                    </m:r>
                    <m:r>
                      <a:rPr lang="en-US" sz="1800" i="1"/>
                      <m:t>≠0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/>
                        </m:ctrlPr>
                      </m:funcPr>
                      <m:fNam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800"/>
                                <m:t>lim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𝑥</m:t>
                              </m:r>
                              <m:r>
                                <a:rPr lang="en-US" sz="1800" i="1"/>
                                <m:t>→</m:t>
                              </m:r>
                              <m:r>
                                <a:rPr lang="en-US" sz="1800" i="1"/>
                                <m:t>𝑐</m:t>
                              </m:r>
                              <m:r>
                                <a:rPr lang="en-US" sz="1800" i="1"/>
                                <m:t> </m:t>
                              </m:r>
                            </m:e>
                          </m:mr>
                        </m:m>
                      </m:fName>
                      <m:e>
                        <m:r>
                          <a:rPr lang="en-US" sz="1800" i="1"/>
                          <m:t>𝑔</m:t>
                        </m:r>
                        <m:d>
                          <m:dPr>
                            <m:ctrlPr>
                              <a:rPr lang="en-US" sz="1800" i="1"/>
                            </m:ctrlPr>
                          </m:dPr>
                          <m:e>
                            <m:r>
                              <a:rPr lang="en-US" sz="1800" i="1"/>
                              <m:t>𝑥</m:t>
                            </m:r>
                          </m:e>
                        </m:d>
                      </m:e>
                    </m:func>
                    <m:r>
                      <a:rPr lang="en-US" sz="1800" i="1"/>
                      <m:t>=0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maka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den>
                        </m:f>
                      </m:e>
                    </m:func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1800" dirty="0"/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i="1"/>
                      <m:t>−∞</m:t>
                    </m:r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𝐿</m:t>
                    </m:r>
                    <m:r>
                      <a:rPr lang="en-US" sz="1800" i="1"/>
                      <m:t>&gt;0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menuju</a:t>
                </a:r>
                <a:r>
                  <a:rPr lang="en-US" sz="1800" dirty="0"/>
                  <a:t> 0 </a:t>
                </a:r>
                <a:r>
                  <a:rPr lang="en-US" sz="1800" dirty="0" err="1"/>
                  <a:t>dari</a:t>
                </a:r>
                <a:r>
                  <a:rPr lang="en-US" sz="1800" dirty="0"/>
                  <a:t> </a:t>
                </a:r>
                <a:r>
                  <a:rPr lang="en-US" sz="1800" dirty="0" err="1"/>
                  <a:t>bawah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arah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yang </a:t>
                </a:r>
                <a:r>
                  <a:rPr lang="en-US" sz="1800" dirty="0" err="1"/>
                  <a:t>negatif</a:t>
                </a:r>
                <a:r>
                  <a:rPr lang="en-US" sz="1800" dirty="0"/>
                  <a:t>)</a:t>
                </a:r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i="1"/>
                      <m:t>∞</m:t>
                    </m:r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𝐿</m:t>
                    </m:r>
                    <m:r>
                      <a:rPr lang="en-US" sz="1800" i="1"/>
                      <m:t>&gt;0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menuju</a:t>
                </a:r>
                <a:r>
                  <a:rPr lang="en-US" sz="1800" dirty="0"/>
                  <a:t> 0 </a:t>
                </a:r>
                <a:r>
                  <a:rPr lang="en-US" sz="1800" dirty="0" err="1"/>
                  <a:t>dari</a:t>
                </a:r>
                <a:r>
                  <a:rPr lang="en-US" sz="1800" dirty="0"/>
                  <a:t> </a:t>
                </a:r>
                <a:r>
                  <a:rPr lang="en-US" sz="1800" dirty="0" err="1"/>
                  <a:t>atas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arah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yang </a:t>
                </a:r>
                <a:r>
                  <a:rPr lang="en-US" sz="1800" dirty="0" err="1"/>
                  <a:t>positif</a:t>
                </a:r>
                <a:r>
                  <a:rPr lang="en-US" sz="1800" dirty="0"/>
                  <a:t>)</a:t>
                </a:r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i="1"/>
                      <m:t>∞</m:t>
                    </m:r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𝐿</m:t>
                    </m:r>
                    <m:r>
                      <a:rPr lang="en-US" sz="1800" i="1"/>
                      <m:t>&lt;0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menuju</a:t>
                </a:r>
                <a:r>
                  <a:rPr lang="en-US" sz="1800" dirty="0"/>
                  <a:t> 0 </a:t>
                </a:r>
                <a:r>
                  <a:rPr lang="en-US" sz="1800" dirty="0" err="1"/>
                  <a:t>dari</a:t>
                </a:r>
                <a:r>
                  <a:rPr lang="en-US" sz="1800" dirty="0"/>
                  <a:t> </a:t>
                </a:r>
                <a:r>
                  <a:rPr lang="en-US" sz="1800" dirty="0" err="1"/>
                  <a:t>bawah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arah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yang </a:t>
                </a:r>
                <a:r>
                  <a:rPr lang="en-US" sz="1800" dirty="0" err="1"/>
                  <a:t>negatif</a:t>
                </a:r>
                <a:r>
                  <a:rPr lang="en-US" sz="1800" dirty="0"/>
                  <a:t>)</a:t>
                </a:r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i="1"/>
                      <m:t>−∞</m:t>
                    </m:r>
                  </m:oMath>
                </a14:m>
                <a:r>
                  <a:rPr lang="en-US" sz="1800" dirty="0"/>
                  <a:t>, </a:t>
                </a:r>
                <a:r>
                  <a:rPr lang="en-US" sz="1800" dirty="0" err="1"/>
                  <a:t>jika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𝐿</m:t>
                    </m:r>
                    <m:r>
                      <a:rPr lang="en-US" sz="1800" i="1"/>
                      <m:t>&lt;0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dan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err="1"/>
                  <a:t>menuju</a:t>
                </a:r>
                <a:r>
                  <a:rPr lang="en-US" sz="1800" dirty="0"/>
                  <a:t> 0 </a:t>
                </a:r>
                <a:r>
                  <a:rPr lang="en-US" sz="1800" dirty="0" err="1"/>
                  <a:t>dari</a:t>
                </a:r>
                <a:r>
                  <a:rPr lang="en-US" sz="1800" dirty="0"/>
                  <a:t> </a:t>
                </a:r>
                <a:r>
                  <a:rPr lang="en-US" sz="1800" dirty="0" err="1"/>
                  <a:t>atas</a:t>
                </a:r>
                <a:r>
                  <a:rPr lang="en-US" sz="1800" dirty="0"/>
                  <a:t> (</a:t>
                </a:r>
                <a:r>
                  <a:rPr lang="en-US" sz="1800" dirty="0" err="1"/>
                  <a:t>arah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nilai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/>
                      <m:t>𝑔</m:t>
                    </m:r>
                    <m:d>
                      <m:dPr>
                        <m:ctrlPr>
                          <a:rPr lang="en-US" sz="1800" i="1"/>
                        </m:ctrlPr>
                      </m:dPr>
                      <m:e>
                        <m:r>
                          <a:rPr lang="en-US" sz="1800" i="1"/>
                          <m:t>𝑥</m:t>
                        </m:r>
                      </m:e>
                    </m:d>
                  </m:oMath>
                </a14:m>
                <a:r>
                  <a:rPr lang="en-US" sz="1800" dirty="0"/>
                  <a:t> yang </a:t>
                </a:r>
                <a:r>
                  <a:rPr lang="en-US" sz="1800" dirty="0" err="1"/>
                  <a:t>positif</a:t>
                </a:r>
                <a:r>
                  <a:rPr lang="en-US" sz="1800" dirty="0"/>
                  <a:t>)</a:t>
                </a:r>
              </a:p>
              <a:p>
                <a:r>
                  <a:rPr lang="en-US" sz="1800" dirty="0" err="1"/>
                  <a:t>Contoh</a:t>
                </a:r>
                <a:r>
                  <a:rPr lang="en-US" sz="1800" dirty="0"/>
                  <a:t>:</a:t>
                </a:r>
              </a:p>
              <a:p>
                <a:pPr marL="0" indent="0">
                  <a:buNone/>
                </a:pPr>
                <a:r>
                  <a:rPr lang="en-US" sz="1800" dirty="0" err="1"/>
                  <a:t>Tentukan</a:t>
                </a:r>
                <a:r>
                  <a:rPr lang="en-US" sz="1800" dirty="0"/>
                  <a:t> limit</a:t>
                </a:r>
                <a:r>
                  <a:rPr lang="en-US" sz="1800" dirty="0" smtClean="0"/>
                  <a:t>: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func>
                  </m:oMath>
                </a14:m>
                <a:endParaRPr lang="en-US" sz="1800" u="sng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377952"/>
                <a:ext cx="10058400" cy="5794248"/>
              </a:xfrm>
              <a:blipFill rotWithShape="0">
                <a:blip r:embed="rId2"/>
                <a:stretch>
                  <a:fillRect l="-545" t="-10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0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93</TotalTime>
  <Words>216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Rockwell</vt:lpstr>
      <vt:lpstr>Rockwell Condensed</vt:lpstr>
      <vt:lpstr>Times New Roman</vt:lpstr>
      <vt:lpstr>Wingdings</vt:lpstr>
      <vt:lpstr>Wood Type</vt:lpstr>
      <vt:lpstr>LIMIT FUNGSI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Inne Novita Sari</dc:creator>
  <cp:lastModifiedBy>Inne Novita Sari</cp:lastModifiedBy>
  <cp:revision>5</cp:revision>
  <dcterms:created xsi:type="dcterms:W3CDTF">2013-10-22T23:42:17Z</dcterms:created>
  <dcterms:modified xsi:type="dcterms:W3CDTF">2013-10-23T01:15:43Z</dcterms:modified>
</cp:coreProperties>
</file>