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37CA-FB95-481F-8663-D12381944F0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2CA057-8C19-413E-96A9-1CA273DEA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RUANG VEKTOR REAL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KANIA EVITA 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i="1" dirty="0" smtClean="0"/>
              <a:t>rank 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smtClean="0"/>
              <a:t>rank(A).</a:t>
            </a:r>
          </a:p>
          <a:p>
            <a:pPr marL="0" indent="0" algn="just">
              <a:buNone/>
            </a:pPr>
            <a:r>
              <a:rPr lang="en-US" b="1" i="1" dirty="0" err="1" smtClean="0"/>
              <a:t>Nulitas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nol.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b="1" i="1" dirty="0" err="1" smtClean="0"/>
              <a:t>jumlah</a:t>
            </a:r>
            <a:r>
              <a:rPr lang="en-US" b="1" i="1" dirty="0" smtClean="0"/>
              <a:t> rank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nulitas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189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A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0999" y="2667000"/>
          <a:ext cx="2775857" cy="1524000"/>
        </p:xfrm>
        <a:graphic>
          <a:graphicData uri="http://schemas.openxmlformats.org/presentationml/2006/ole">
            <p:oleObj spid="_x0000_s21506" name="Equation" r:id="rId3" imgW="1295280" imgH="7110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122738" y="2667000"/>
          <a:ext cx="2913062" cy="1524000"/>
        </p:xfrm>
        <a:graphic>
          <a:graphicData uri="http://schemas.openxmlformats.org/presentationml/2006/ole">
            <p:oleObj spid="_x0000_s21507" name="Equation" r:id="rId4" imgW="13586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basis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direntang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2819400"/>
          <a:ext cx="1327150" cy="2330605"/>
        </p:xfrm>
        <a:graphic>
          <a:graphicData uri="http://schemas.openxmlformats.org/presentationml/2006/ole">
            <p:oleObj spid="_x0000_s22530" name="Equation" r:id="rId3" imgW="520560" imgH="9144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804988" y="2819400"/>
          <a:ext cx="1617662" cy="2330450"/>
        </p:xfrm>
        <a:graphic>
          <a:graphicData uri="http://schemas.openxmlformats.org/presentationml/2006/ole">
            <p:oleObj spid="_x0000_s22531" name="Equation" r:id="rId4" imgW="634680" imgH="9144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544888" y="2819400"/>
          <a:ext cx="1554162" cy="2330450"/>
        </p:xfrm>
        <a:graphic>
          <a:graphicData uri="http://schemas.openxmlformats.org/presentationml/2006/ole">
            <p:oleObj spid="_x0000_s22532" name="Equation" r:id="rId5" imgW="609480" imgH="91440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238750" y="2819400"/>
          <a:ext cx="1619250" cy="2330450"/>
        </p:xfrm>
        <a:graphic>
          <a:graphicData uri="http://schemas.openxmlformats.org/presentationml/2006/ole">
            <p:oleObj spid="_x0000_s22534" name="Equation" r:id="rId6" imgW="6346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493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V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basis B = 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17521" y="1828800"/>
          <a:ext cx="964079" cy="565150"/>
        </p:xfrm>
        <a:graphic>
          <a:graphicData uri="http://schemas.openxmlformats.org/presentationml/2006/ole">
            <p:oleObj spid="_x0000_s1026" name="Equation" r:id="rId3" imgW="368280" imgH="21564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438400"/>
            <a:ext cx="8229600" cy="71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Vektor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Koordinat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 B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05200" y="2711450"/>
          <a:ext cx="300037" cy="565150"/>
        </p:xfrm>
        <a:graphic>
          <a:graphicData uri="http://schemas.openxmlformats.org/presentationml/2006/ole">
            <p:oleObj spid="_x0000_s1027" name="Equation" r:id="rId4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971800"/>
          <a:ext cx="2001794" cy="2743200"/>
        </p:xfrm>
        <a:graphic>
          <a:graphicData uri="http://schemas.openxmlformats.org/presentationml/2006/ole">
            <p:oleObj spid="_x0000_s1028" name="Equation" r:id="rId5" imgW="685800" imgH="939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43200" y="3429000"/>
          <a:ext cx="4745567" cy="1447800"/>
        </p:xfrm>
        <a:graphic>
          <a:graphicData uri="http://schemas.openxmlformats.org/presentationml/2006/ole">
            <p:oleObj spid="_x0000_s1029" name="Equation" r:id="rId6" imgW="149832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5638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Vektor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koordinat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terhadap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suatu</a:t>
            </a:r>
            <a:r>
              <a:rPr lang="en-US" sz="3200" dirty="0" smtClean="0">
                <a:solidFill>
                  <a:schemeClr val="tx2"/>
                </a:solidFill>
              </a:rPr>
              <a:t> basis </a:t>
            </a:r>
            <a:r>
              <a:rPr lang="en-US" sz="3200" dirty="0" err="1" smtClean="0">
                <a:solidFill>
                  <a:schemeClr val="tx2"/>
                </a:solidFill>
              </a:rPr>
              <a:t>tertentu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adalah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tunggal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53000" y="1143000"/>
          <a:ext cx="1066800" cy="1614617"/>
        </p:xfrm>
        <a:graphic>
          <a:graphicData uri="http://schemas.openxmlformats.org/presentationml/2006/ole">
            <p:oleObj spid="_x0000_s2050" name="Equation" r:id="rId3" imgW="469800" imgH="7110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3600" y="15488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terhadap</a:t>
            </a:r>
            <a:r>
              <a:rPr lang="en-US" sz="3200" dirty="0" smtClean="0">
                <a:solidFill>
                  <a:schemeClr val="tx2"/>
                </a:solidFill>
              </a:rPr>
              <a:t> basis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2895600"/>
          <a:ext cx="2178927" cy="1358900"/>
        </p:xfrm>
        <a:graphic>
          <a:graphicData uri="http://schemas.openxmlformats.org/presentationml/2006/ole">
            <p:oleObj spid="_x0000_s2051" name="Equation" r:id="rId4" imgW="118080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b="1" i="1" dirty="0" smtClean="0"/>
              <a:t>B = {b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 b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, …,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n</a:t>
            </a:r>
            <a:r>
              <a:rPr lang="en-US" b="1" i="1" dirty="0" smtClean="0"/>
              <a:t>} </a:t>
            </a:r>
            <a:r>
              <a:rPr lang="en-US" dirty="0" err="1" smtClean="0"/>
              <a:t>dan</a:t>
            </a:r>
            <a:r>
              <a:rPr lang="en-US" b="1" i="1" dirty="0" smtClean="0"/>
              <a:t> U = {u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 u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, …,u</a:t>
            </a:r>
            <a:r>
              <a:rPr lang="en-US" b="1" i="1" baseline="-25000" dirty="0" smtClean="0"/>
              <a:t>n</a:t>
            </a:r>
            <a:r>
              <a:rPr lang="en-US" b="1" i="1" dirty="0" smtClean="0"/>
              <a:t>} </a:t>
            </a:r>
            <a:r>
              <a:rPr lang="en-US" dirty="0" smtClean="0"/>
              <a:t>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V.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b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endParaRPr lang="en-US" b="1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3200400"/>
          <a:ext cx="6309360" cy="914400"/>
        </p:xfrm>
        <a:graphic>
          <a:graphicData uri="http://schemas.openxmlformats.org/presentationml/2006/ole">
            <p:oleObj spid="_x0000_s3075" name="Equation" r:id="rId3" imgW="1752480" imgH="253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419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Dan </a:t>
            </a:r>
            <a:r>
              <a:rPr lang="en-US" sz="3200" dirty="0" err="1" smtClean="0">
                <a:solidFill>
                  <a:schemeClr val="tx2"/>
                </a:solidFill>
              </a:rPr>
              <a:t>memenuhi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persamaan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257800" y="4343400"/>
          <a:ext cx="2194560" cy="731520"/>
        </p:xfrm>
        <a:graphic>
          <a:graphicData uri="http://schemas.openxmlformats.org/presentationml/2006/ole">
            <p:oleObj spid="_x0000_s3076" name="Equation" r:id="rId4" imgW="7236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08038"/>
          </a:xfrm>
        </p:spPr>
        <p:txBody>
          <a:bodyPr/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basis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1" y="2133600"/>
          <a:ext cx="1191126" cy="685800"/>
        </p:xfrm>
        <a:graphic>
          <a:graphicData uri="http://schemas.openxmlformats.org/presentationml/2006/ole">
            <p:oleObj spid="_x0000_s17410" name="Equation" r:id="rId3" imgW="419040" imgH="2412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573338" y="2133600"/>
          <a:ext cx="1227137" cy="685800"/>
        </p:xfrm>
        <a:graphic>
          <a:graphicData uri="http://schemas.openxmlformats.org/presentationml/2006/ole">
            <p:oleObj spid="_x0000_s17411" name="Equation" r:id="rId4" imgW="431640" imgH="241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2133600"/>
            <a:ext cx="6096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/>
              <a:t>ke</a:t>
            </a:r>
            <a:endParaRPr lang="en-US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2133600"/>
            <a:ext cx="1600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/>
              <a:t>dimana</a:t>
            </a:r>
            <a:endParaRPr lang="en-US" sz="31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2971800"/>
          <a:ext cx="2548467" cy="1066800"/>
        </p:xfrm>
        <a:graphic>
          <a:graphicData uri="http://schemas.openxmlformats.org/presentationml/2006/ole">
            <p:oleObj spid="_x0000_s17412" name="Equation" r:id="rId5" imgW="109188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81400" y="3164413"/>
            <a:ext cx="1295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/>
              <a:t>dan</a:t>
            </a:r>
            <a:endParaRPr lang="en-US" sz="3100" dirty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433888" y="2971800"/>
          <a:ext cx="2517775" cy="1066800"/>
        </p:xfrm>
        <a:graphic>
          <a:graphicData uri="http://schemas.openxmlformats.org/presentationml/2006/ole">
            <p:oleObj spid="_x0000_s17413" name="Equation" r:id="rId6" imgW="1079280" imgH="457200" progId="Equation.3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4191000"/>
            <a:ext cx="8686800" cy="8080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lphaLcPeriod" startAt="2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676399" y="4038599"/>
          <a:ext cx="1676401" cy="1058780"/>
        </p:xfrm>
        <a:graphic>
          <a:graphicData uri="http://schemas.openxmlformats.org/presentationml/2006/ole">
            <p:oleObj spid="_x0000_s17414" name="Equation" r:id="rId7" imgW="723600" imgH="45720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259388" y="4287838"/>
          <a:ext cx="911225" cy="558800"/>
        </p:xfrm>
        <a:graphic>
          <a:graphicData uri="http://schemas.openxmlformats.org/presentationml/2006/ole">
            <p:oleObj spid="_x0000_s17415" name="Equation" r:id="rId8" imgW="393480" imgH="2412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52800" y="4191000"/>
            <a:ext cx="18288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/>
              <a:t>tentukan</a:t>
            </a:r>
            <a:endParaRPr lang="en-US" sz="3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subruang</a:t>
            </a:r>
            <a:r>
              <a:rPr lang="en-US" dirty="0" smtClean="0"/>
              <a:t> </a:t>
            </a:r>
            <a:r>
              <a:rPr lang="en-US" dirty="0" err="1" smtClean="0"/>
              <a:t>Rn</a:t>
            </a:r>
            <a:r>
              <a:rPr lang="en-US" dirty="0" smtClean="0"/>
              <a:t> yang </a:t>
            </a:r>
            <a:r>
              <a:rPr lang="en-US" dirty="0" err="1" smtClean="0"/>
              <a:t>direntang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err="1" smtClean="0"/>
              <a:t>ruang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baris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A</a:t>
            </a:r>
            <a:r>
              <a:rPr lang="en-US" dirty="0" smtClean="0"/>
              <a:t>. </a:t>
            </a:r>
            <a:r>
              <a:rPr lang="en-US" dirty="0" err="1" smtClean="0"/>
              <a:t>Subruang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Rm</a:t>
            </a:r>
            <a:r>
              <a:rPr lang="en-US" dirty="0" smtClean="0"/>
              <a:t> yang </a:t>
            </a:r>
            <a:r>
              <a:rPr lang="en-US" dirty="0" err="1" smtClean="0"/>
              <a:t>direntang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err="1" smtClean="0"/>
              <a:t>ruang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kolom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A</a:t>
            </a:r>
            <a:r>
              <a:rPr lang="en-US" dirty="0" smtClean="0"/>
              <a:t>.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a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r>
              <a:rPr lang="en-US" dirty="0" err="1" smtClean="0"/>
              <a:t>subruang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err="1" smtClean="0"/>
              <a:t>ruang</a:t>
            </a:r>
            <a:r>
              <a:rPr lang="en-US" b="1" i="1" dirty="0" smtClean="0"/>
              <a:t> null/</a:t>
            </a:r>
            <a:r>
              <a:rPr lang="en-US" b="1" i="1" dirty="0" err="1" smtClean="0"/>
              <a:t>ruang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kosong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A</a:t>
            </a:r>
            <a:r>
              <a:rPr lang="en-US" dirty="0" smtClean="0"/>
              <a:t> </a:t>
            </a:r>
            <a:r>
              <a:rPr lang="en-US" dirty="0" err="1" smtClean="0"/>
              <a:t>dinotasikan</a:t>
            </a:r>
            <a:r>
              <a:rPr lang="en-US" dirty="0" smtClean="0"/>
              <a:t> N(A)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0" y="3924300"/>
          <a:ext cx="1371600" cy="647700"/>
        </p:xfrm>
        <a:graphic>
          <a:graphicData uri="http://schemas.openxmlformats.org/presentationml/2006/ole">
            <p:oleObj spid="_x0000_s18434" name="Equation" r:id="rId3" imgW="4572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6562"/>
            <a:ext cx="1219200" cy="655638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Misal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108697"/>
          <a:ext cx="3359150" cy="1939303"/>
        </p:xfrm>
        <a:graphic>
          <a:graphicData uri="http://schemas.openxmlformats.org/presentationml/2006/ole">
            <p:oleObj spid="_x0000_s19458" name="Equation" r:id="rId3" imgW="1231560" imgH="7110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0" y="3001962"/>
            <a:ext cx="8839200" cy="1265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err="1" smtClean="0">
                <a:solidFill>
                  <a:schemeClr val="tx2"/>
                </a:solidFill>
              </a:rPr>
              <a:t>Tentukan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vektor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baris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dan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vektor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kolom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matriks</a:t>
            </a:r>
            <a:r>
              <a:rPr lang="en-US" sz="3200" dirty="0" smtClean="0">
                <a:solidFill>
                  <a:schemeClr val="tx2"/>
                </a:solidFill>
              </a:rPr>
              <a:t> 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084637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elementer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Vektor</a:t>
            </a:r>
            <a:r>
              <a:rPr lang="en-US" dirty="0" smtClean="0"/>
              <a:t>-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taknol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membentuk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7150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NB: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ruang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kolom</a:t>
            </a:r>
            <a:r>
              <a:rPr lang="en-US" sz="3200" b="1" dirty="0" smtClean="0"/>
              <a:t> transpose </a:t>
            </a:r>
            <a:r>
              <a:rPr lang="en-US" sz="3200" b="1" dirty="0" err="1" smtClean="0"/>
              <a:t>ruang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baris</a:t>
            </a:r>
            <a:endParaRPr 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6562"/>
            <a:ext cx="1219200" cy="655638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Misal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108697"/>
          <a:ext cx="3359150" cy="1939303"/>
        </p:xfrm>
        <a:graphic>
          <a:graphicData uri="http://schemas.openxmlformats.org/presentationml/2006/ole">
            <p:oleObj spid="_x0000_s20482" name="Equation" r:id="rId3" imgW="1231560" imgH="7110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0" y="3001962"/>
            <a:ext cx="8839200" cy="1265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err="1" smtClean="0">
                <a:solidFill>
                  <a:schemeClr val="tx2"/>
                </a:solidFill>
              </a:rPr>
              <a:t>Tentukan</a:t>
            </a:r>
            <a:r>
              <a:rPr lang="en-US" sz="3200" dirty="0" smtClean="0">
                <a:solidFill>
                  <a:schemeClr val="tx2"/>
                </a:solidFill>
              </a:rPr>
              <a:t> basis </a:t>
            </a:r>
            <a:r>
              <a:rPr lang="en-US" sz="3200" dirty="0" err="1" smtClean="0">
                <a:solidFill>
                  <a:schemeClr val="tx2"/>
                </a:solidFill>
              </a:rPr>
              <a:t>untuk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ruang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baris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dan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ruang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kolom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276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Trek</vt:lpstr>
      <vt:lpstr>Equation</vt:lpstr>
      <vt:lpstr>Microsoft Equation 3.0</vt:lpstr>
      <vt:lpstr>RUANG VEKTOR REAL</vt:lpstr>
      <vt:lpstr>Vektor Koordinat</vt:lpstr>
      <vt:lpstr>Contoh</vt:lpstr>
      <vt:lpstr>Matriks transisi</vt:lpstr>
      <vt:lpstr>Contoh</vt:lpstr>
      <vt:lpstr>Rank dan nulitas</vt:lpstr>
      <vt:lpstr>Contoh</vt:lpstr>
      <vt:lpstr>Teorema</vt:lpstr>
      <vt:lpstr>Contoh</vt:lpstr>
      <vt:lpstr>Definisi</vt:lpstr>
      <vt:lpstr>Contoh 1</vt:lpstr>
      <vt:lpstr>Contoh 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REAL</dc:title>
  <dc:creator>Valued Acer Customer</dc:creator>
  <cp:lastModifiedBy>Valued Acer Customer</cp:lastModifiedBy>
  <cp:revision>18</cp:revision>
  <dcterms:created xsi:type="dcterms:W3CDTF">2013-10-22T13:36:06Z</dcterms:created>
  <dcterms:modified xsi:type="dcterms:W3CDTF">2013-10-23T02:06:41Z</dcterms:modified>
</cp:coreProperties>
</file>