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56" r:id="rId2"/>
    <p:sldId id="265" r:id="rId3"/>
    <p:sldId id="264" r:id="rId4"/>
    <p:sldId id="258" r:id="rId5"/>
    <p:sldId id="259" r:id="rId6"/>
    <p:sldId id="268" r:id="rId7"/>
    <p:sldId id="272" r:id="rId8"/>
    <p:sldId id="273" r:id="rId9"/>
    <p:sldId id="262" r:id="rId10"/>
    <p:sldId id="270" r:id="rId11"/>
    <p:sldId id="263" r:id="rId12"/>
    <p:sldId id="269" r:id="rId13"/>
    <p:sldId id="261" r:id="rId14"/>
  </p:sldIdLst>
  <p:sldSz cx="9906000" cy="6858000" type="A4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236" y="6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B1519B-CD3D-4D93-98A9-767E43617212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14625" y="514350"/>
            <a:ext cx="371475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AC5BED-BA40-44C7-931C-75B860884F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883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14625" y="514350"/>
            <a:ext cx="371475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C5BED-BA40-44C7-931C-75B860884F8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9855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C5BED-BA40-44C7-931C-75B860884F8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3168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C5BED-BA40-44C7-931C-75B860884F8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4229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C5BED-BA40-44C7-931C-75B860884F8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9942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14625" y="514350"/>
            <a:ext cx="371475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C5BED-BA40-44C7-931C-75B860884F8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881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C5BED-BA40-44C7-931C-75B860884F8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7894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C5BED-BA40-44C7-931C-75B860884F8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4097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14625" y="514350"/>
            <a:ext cx="371475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C5BED-BA40-44C7-931C-75B860884F8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0644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14625" y="514350"/>
            <a:ext cx="371475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C5BED-BA40-44C7-931C-75B860884F8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9406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14625" y="514350"/>
            <a:ext cx="371475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C5BED-BA40-44C7-931C-75B860884F8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6523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14625" y="514350"/>
            <a:ext cx="371475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C5BED-BA40-44C7-931C-75B860884F8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5185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14625" y="514350"/>
            <a:ext cx="371475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C5BED-BA40-44C7-931C-75B860884F8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6998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C5BED-BA40-44C7-931C-75B860884F8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325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2"/>
            <a:ext cx="9906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44830" y="2775745"/>
            <a:ext cx="89154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41736" y="1559720"/>
            <a:ext cx="553085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FDC9-7C78-43E0-AD5B-407162E05482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BAFE-A1B8-4236-86B7-F6F88A3195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FDC9-7C78-43E0-AD5B-407162E05482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BAFE-A1B8-4236-86B7-F6F88A3195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FDC9-7C78-43E0-AD5B-407162E05482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BAFE-A1B8-4236-86B7-F6F88A3195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FDC9-7C78-43E0-AD5B-407162E05482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BAFE-A1B8-4236-86B7-F6F88A3195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74" y="990600"/>
            <a:ext cx="84201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352677"/>
            <a:ext cx="84201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FDC9-7C78-43E0-AD5B-407162E05482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BAFE-A1B8-4236-86B7-F6F88A3195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914400"/>
            <a:ext cx="8915400" cy="1143000"/>
          </a:xfrm>
        </p:spPr>
        <p:txBody>
          <a:bodyPr tIns="9144" bIns="9144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2199800"/>
            <a:ext cx="437515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2199800"/>
            <a:ext cx="437515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FDC9-7C78-43E0-AD5B-407162E05482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BAFE-A1B8-4236-86B7-F6F88A3195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914400"/>
            <a:ext cx="89154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2112168"/>
            <a:ext cx="4376870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032111" y="2112168"/>
            <a:ext cx="4378590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95300" y="2667000"/>
            <a:ext cx="4376870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667000"/>
            <a:ext cx="4378590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FDC9-7C78-43E0-AD5B-407162E05482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BAFE-A1B8-4236-86B7-F6F88A3195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914400"/>
            <a:ext cx="89154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FDC9-7C78-43E0-AD5B-407162E05482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BAFE-A1B8-4236-86B7-F6F88A3195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FDC9-7C78-43E0-AD5B-407162E05482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BAFE-A1B8-4236-86B7-F6F88A3195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1440"/>
            <a:ext cx="89154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5300" y="1133856"/>
            <a:ext cx="28067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714750" y="1133472"/>
            <a:ext cx="569595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FDC9-7C78-43E0-AD5B-407162E05482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BAFE-A1B8-4236-86B7-F6F88A3195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593" y="1981200"/>
            <a:ext cx="371475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34482" y="1066800"/>
            <a:ext cx="4953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593" y="2543176"/>
            <a:ext cx="371475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FDC9-7C78-43E0-AD5B-407162E05482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832850" y="6356351"/>
            <a:ext cx="577850" cy="365125"/>
          </a:xfrm>
        </p:spPr>
        <p:txBody>
          <a:bodyPr/>
          <a:lstStyle/>
          <a:p>
            <a:fld id="{B421BAFE-A1B8-4236-86B7-F6F88A3195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906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4"/>
            <a:ext cx="9906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95300" y="533400"/>
            <a:ext cx="89154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95300" y="2179637"/>
            <a:ext cx="89154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1463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F83FDC9-7C78-43E0-AD5B-407162E05482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41600" y="6356351"/>
            <a:ext cx="31369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832850" y="6356351"/>
            <a:ext cx="57785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421BAFE-A1B8-4236-86B7-F6F88A3195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Algerian" pitchFamily="82" charset="0"/>
              </a:rPr>
              <a:t>H</a:t>
            </a:r>
            <a:r>
              <a:rPr sz="6000" smtClean="0">
                <a:latin typeface="Algerian" pitchFamily="82" charset="0"/>
              </a:rPr>
              <a:t>ak asaSI manusia</a:t>
            </a:r>
            <a:endParaRPr lang="en-US" sz="6000" dirty="0">
              <a:latin typeface="Algerian" pitchFamily="82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DR.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</a:rPr>
              <a:t>Dewi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</a:rPr>
              <a:t>Kurniasih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, S.IP.,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</a:rPr>
              <a:t>M.Si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en-US" sz="3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3809992" y="5786454"/>
            <a:ext cx="64294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lum bright="66000"/>
          </a:blip>
          <a:srcRect/>
          <a:stretch>
            <a:fillRect/>
          </a:stretch>
        </p:blipFill>
        <p:spPr bwMode="auto">
          <a:xfrm>
            <a:off x="5595942" y="3357562"/>
            <a:ext cx="3929090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777877"/>
            <a:ext cx="8915400" cy="5865833"/>
          </a:xfrm>
        </p:spPr>
        <p:txBody>
          <a:bodyPr>
            <a:normAutofit lnSpcReduction="10000"/>
          </a:bodyPr>
          <a:lstStyle/>
          <a:p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Komnas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HAM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berkedudukan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di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ibukota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negara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Republik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Indonesia.</a:t>
            </a:r>
          </a:p>
          <a:p>
            <a:endParaRPr lang="en-US" sz="10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Perwakilan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Komnas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HAM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dapat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didirikan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di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daerah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</a:t>
            </a:r>
          </a:p>
          <a:p>
            <a:endParaRPr lang="en-US" sz="10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Setiap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orang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keIompok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organisasi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politik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organisasi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masyarakat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Lembaga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swadaya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masyarakat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atau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lembaga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kemasyarakatan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lainnya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berhak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berpartisipasi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daIam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perlindungan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penegakan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pemajuan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HAM.</a:t>
            </a:r>
          </a:p>
          <a:p>
            <a:endParaRPr lang="en-US" sz="10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sv-SE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Untuk mengadili pelanggaran hak asasi manusia yang berat dibentuk Pengadilan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HAM </a:t>
            </a:r>
            <a:r>
              <a:rPr lang="it-IT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di lingkungan Peradilan Umum               (UU No. 26 Tahun 2000)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85692"/>
            <a:ext cx="8915400" cy="1057292"/>
          </a:xfrm>
        </p:spPr>
        <p:txBody>
          <a:bodyPr/>
          <a:lstStyle/>
          <a:p>
            <a:pPr algn="ctr"/>
            <a:r>
              <a:rPr lang="en-US" dirty="0" smtClean="0"/>
              <a:t>DISKUSI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5282" y="1428736"/>
            <a:ext cx="4357718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78472" y="2285992"/>
            <a:ext cx="3760808" cy="4153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85692"/>
            <a:ext cx="8915400" cy="1057292"/>
          </a:xfrm>
        </p:spPr>
        <p:txBody>
          <a:bodyPr/>
          <a:lstStyle/>
          <a:p>
            <a:r>
              <a:rPr lang="en-US" dirty="0" smtClean="0"/>
              <a:t>DISKUSI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95942" y="1428736"/>
            <a:ext cx="3714776" cy="4407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3550" y="2357431"/>
            <a:ext cx="3956566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6124" y="332656"/>
            <a:ext cx="3489324" cy="4412341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TERIMA  KASIH </a:t>
            </a:r>
            <a:r>
              <a:rPr lang="en-US" b="1" dirty="0" smtClean="0"/>
              <a:t>…</a:t>
            </a:r>
            <a:br>
              <a:rPr lang="en-US" b="1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Selamat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UTS</a:t>
            </a:r>
            <a:endParaRPr lang="en-US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66794" y="1142984"/>
            <a:ext cx="4143396" cy="4474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2000240"/>
            <a:ext cx="8915400" cy="4678363"/>
          </a:xfrm>
        </p:spPr>
        <p:txBody>
          <a:bodyPr>
            <a:normAutofit/>
          </a:bodyPr>
          <a:lstStyle/>
          <a:p>
            <a:pPr lvl="0"/>
            <a:r>
              <a:rPr lang="id-ID" sz="3200" dirty="0" smtClean="0"/>
              <a:t>Hak asasi manusia adalah hak-hak </a:t>
            </a:r>
            <a:r>
              <a:rPr lang="en-US" sz="3200" dirty="0" smtClean="0"/>
              <a:t>                        </a:t>
            </a:r>
            <a:r>
              <a:rPr lang="id-ID" sz="3200" dirty="0" smtClean="0"/>
              <a:t>dasar yang dimiliki oleh manusia, </a:t>
            </a:r>
            <a:r>
              <a:rPr lang="en-US" sz="3200" dirty="0" smtClean="0"/>
              <a:t>                      </a:t>
            </a:r>
            <a:r>
              <a:rPr lang="id-ID" sz="3200" dirty="0" smtClean="0"/>
              <a:t>sesuai </a:t>
            </a:r>
            <a:r>
              <a:rPr lang="id-ID" sz="3600" dirty="0" smtClean="0"/>
              <a:t>dengan</a:t>
            </a:r>
            <a:r>
              <a:rPr lang="id-ID" sz="3200" dirty="0" smtClean="0"/>
              <a:t> kodratnya. </a:t>
            </a:r>
            <a:endParaRPr lang="en-US" sz="3200" dirty="0" smtClean="0"/>
          </a:p>
          <a:p>
            <a:endParaRPr lang="en-US" sz="2000" dirty="0" smtClean="0"/>
          </a:p>
          <a:p>
            <a:r>
              <a:rPr lang="en-US" sz="3200" dirty="0" smtClean="0"/>
              <a:t>H</a:t>
            </a:r>
            <a:r>
              <a:rPr lang="id-ID" sz="3200" dirty="0" smtClean="0"/>
              <a:t>ak asasi manusia adalah hak yang dimiliki manusia (tanpa perbedaan bangsa, ras, agama atau kelamin) yang telah diperoleh dan dibawanya bersamaan dengan kelahiran atau kehadirannya di dalam kehidupan masyarakat.</a:t>
            </a:r>
            <a:endParaRPr lang="en-US" sz="3200" b="1" dirty="0" smtClean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24702" y="362258"/>
            <a:ext cx="2571768" cy="3138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 smtClean="0"/>
              <a:t>Pendapat</a:t>
            </a:r>
            <a:r>
              <a:rPr lang="en-US" dirty="0" smtClean="0"/>
              <a:t>  </a:t>
            </a:r>
            <a:r>
              <a:rPr lang="en-US" dirty="0" err="1" smtClean="0"/>
              <a:t>Ahli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785926"/>
            <a:ext cx="8915400" cy="4786346"/>
          </a:xfrm>
        </p:spPr>
        <p:txBody>
          <a:bodyPr>
            <a:noAutofit/>
          </a:bodyPr>
          <a:lstStyle/>
          <a:p>
            <a:pPr marL="3406775" lvl="0" indent="90488" algn="r"/>
            <a:r>
              <a:rPr lang="id-ID" sz="3200" b="1" dirty="0" smtClean="0"/>
              <a:t>Jan Materson</a:t>
            </a:r>
            <a:r>
              <a:rPr lang="id-ID" sz="3200" dirty="0" smtClean="0"/>
              <a:t>, hak asasi manusia adalah hak-hak yang melekat pada setiap manusia, yang tanpanya</a:t>
            </a:r>
            <a:r>
              <a:rPr lang="en-US" sz="3200" dirty="0" smtClean="0"/>
              <a:t>,</a:t>
            </a:r>
            <a:r>
              <a:rPr lang="id-ID" sz="3200" dirty="0" smtClean="0"/>
              <a:t> manusia mustahil dapat hidup sebagai manusia.</a:t>
            </a:r>
            <a:endParaRPr lang="en-US" sz="3200" dirty="0" smtClean="0"/>
          </a:p>
          <a:p>
            <a:pPr marL="3406775" lvl="0" indent="90488"/>
            <a:endParaRPr lang="en-US" sz="1000" dirty="0" smtClean="0"/>
          </a:p>
          <a:p>
            <a:pPr lvl="0"/>
            <a:r>
              <a:rPr lang="id-ID" sz="3200" b="1" dirty="0" smtClean="0"/>
              <a:t>John Locke</a:t>
            </a:r>
            <a:r>
              <a:rPr lang="id-ID" sz="3200" dirty="0" smtClean="0"/>
              <a:t>, menyatakan bahwa hak asasi manusia adalah hak-hak yang diberikan langsung oleh Tuhan YME sebagai hak kodrati</a:t>
            </a:r>
            <a:r>
              <a:rPr lang="en-US" sz="3200" dirty="0" smtClean="0"/>
              <a:t>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2406" y="357166"/>
            <a:ext cx="3375839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 dirty="0" smtClean="0"/>
              <a:t>HAKIKAT  HAM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571612"/>
            <a:ext cx="8915400" cy="4722825"/>
          </a:xfrm>
        </p:spPr>
        <p:txBody>
          <a:bodyPr>
            <a:normAutofit/>
          </a:bodyPr>
          <a:lstStyle/>
          <a:p>
            <a:pPr lvl="0"/>
            <a:r>
              <a:rPr lang="id-ID" dirty="0" smtClean="0"/>
              <a:t>HAM tidak perlu diberikan, dibeli atau diwarisi. HAM adalah bagian dari manusia secara otomatis.</a:t>
            </a:r>
            <a:endParaRPr lang="en-US" dirty="0" smtClean="0"/>
          </a:p>
          <a:p>
            <a:pPr lvl="0"/>
            <a:endParaRPr lang="en-US" sz="2000" dirty="0" smtClean="0"/>
          </a:p>
          <a:p>
            <a:pPr lvl="0"/>
            <a:r>
              <a:rPr lang="id-ID" dirty="0" smtClean="0"/>
              <a:t>HAM berlaku untuk semua orang tanpa memandang jenis kelamin, ras, agama, etnis, pandangan politik atau asal-usul sosial dan bangsa.</a:t>
            </a:r>
            <a:endParaRPr lang="en-US" dirty="0" smtClean="0"/>
          </a:p>
          <a:p>
            <a:pPr lvl="0"/>
            <a:endParaRPr lang="en-US" sz="2000" dirty="0" smtClean="0"/>
          </a:p>
          <a:p>
            <a:pPr lvl="0"/>
            <a:r>
              <a:rPr lang="id-ID" dirty="0" smtClean="0"/>
              <a:t>HAM tidak bisa dilanggar. Tidak seorangpun mempunyai hak untuk membatasi atau melanggar hak orang lain.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b="1" dirty="0" smtClean="0"/>
              <a:t>Sejarah Perkembangan HAM 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571612"/>
            <a:ext cx="8915400" cy="5286388"/>
          </a:xfrm>
        </p:spPr>
        <p:txBody>
          <a:bodyPr>
            <a:noAutofit/>
          </a:bodyPr>
          <a:lstStyle/>
          <a:p>
            <a:pPr lvl="0"/>
            <a:r>
              <a:rPr lang="id-ID" sz="2800" b="1" i="1" dirty="0" smtClean="0"/>
              <a:t>Magna Charta</a:t>
            </a:r>
            <a:r>
              <a:rPr lang="id-ID" sz="2800" b="1" dirty="0" smtClean="0"/>
              <a:t> (Piagam Agung 1215),</a:t>
            </a:r>
            <a:r>
              <a:rPr lang="id-ID" sz="2800" dirty="0" smtClean="0"/>
              <a:t> yaitu suatu dokumen yang mencatat beberapa hak yang diberikan oleh Raja Jhon dari Inggris kepada beberapa bangsawan bawahannya atas tuntutan mereka. Naskah ini sekaligus membatasi kekuasaan Raja Jhon.</a:t>
            </a:r>
            <a:endParaRPr lang="en-US" sz="2800" dirty="0" smtClean="0"/>
          </a:p>
          <a:p>
            <a:pPr lvl="0"/>
            <a:endParaRPr lang="en-US" sz="2000" dirty="0" smtClean="0"/>
          </a:p>
          <a:p>
            <a:pPr lvl="0"/>
            <a:r>
              <a:rPr lang="id-ID" sz="2800" b="1" i="1" dirty="0" smtClean="0"/>
              <a:t>Bill of Rights</a:t>
            </a:r>
            <a:r>
              <a:rPr lang="id-ID" sz="2800" b="1" dirty="0" smtClean="0"/>
              <a:t> (Undang-undang 1689),</a:t>
            </a:r>
            <a:r>
              <a:rPr lang="id-ID" sz="2800" dirty="0" smtClean="0"/>
              <a:t> yaitu suatu undang-undang yang diterima oleh parlemen Inggris sesudah berhasil dalam tahun sebelumnya, mengdakan perlawanan terhadap Raja James II dalam suatu revolusi hak berdarah yang dikenal dengan istilah </a:t>
            </a:r>
            <a:r>
              <a:rPr lang="id-ID" sz="2800" b="1" i="1" dirty="0" smtClean="0"/>
              <a:t>The Glorious revolution of 1688</a:t>
            </a:r>
            <a:r>
              <a:rPr lang="id-ID" sz="2800" dirty="0" smtClean="0"/>
              <a:t>).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785794"/>
            <a:ext cx="8915400" cy="5508643"/>
          </a:xfrm>
        </p:spPr>
        <p:txBody>
          <a:bodyPr>
            <a:noAutofit/>
          </a:bodyPr>
          <a:lstStyle/>
          <a:p>
            <a:pPr lvl="0"/>
            <a:r>
              <a:rPr lang="id-ID" sz="3200" b="1" dirty="0" smtClean="0"/>
              <a:t>Declaration des Droits de I’homme et du citoyen</a:t>
            </a:r>
            <a:r>
              <a:rPr lang="id-ID" sz="3200" dirty="0" smtClean="0"/>
              <a:t> (pernyataan hak-hak manusia dan warga negara), yaitu suatu naskah yang dicetuskan pada permulaan revolusi Perancis, sebagai perlawanan terhadap kewenangan rezim lama.</a:t>
            </a:r>
            <a:endParaRPr lang="en-US" sz="3200" dirty="0" smtClean="0"/>
          </a:p>
          <a:p>
            <a:pPr lvl="0"/>
            <a:endParaRPr lang="en-US" sz="2000" dirty="0" smtClean="0"/>
          </a:p>
          <a:p>
            <a:pPr lvl="0"/>
            <a:r>
              <a:rPr lang="id-ID" sz="3200" b="1" i="1" dirty="0" smtClean="0"/>
              <a:t>Bill of Rights</a:t>
            </a:r>
            <a:r>
              <a:rPr lang="id-ID" sz="3200" dirty="0" smtClean="0"/>
              <a:t> (undang-undang hak), yaitu suatu naskah yang disusun oleh rakyat Amerika pada tahun 1769 dan kemudian menjadi bagian dari undang-undang dasar pada tahun 1791. 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1414"/>
            <a:ext cx="8915400" cy="1524000"/>
          </a:xfrm>
        </p:spPr>
        <p:txBody>
          <a:bodyPr/>
          <a:lstStyle/>
          <a:p>
            <a:pPr algn="ctr"/>
            <a:r>
              <a:rPr lang="en-US" dirty="0" err="1" smtClean="0"/>
              <a:t>Jenis-jenis</a:t>
            </a:r>
            <a:r>
              <a:rPr lang="en-US" dirty="0" smtClean="0"/>
              <a:t> HAM</a:t>
            </a:r>
            <a:br>
              <a:rPr lang="en-US" dirty="0" smtClean="0"/>
            </a:br>
            <a:r>
              <a:rPr lang="en-US" dirty="0" smtClean="0"/>
              <a:t>UU No. 39 </a:t>
            </a:r>
            <a:r>
              <a:rPr lang="en-US" dirty="0" err="1" smtClean="0"/>
              <a:t>Tahun</a:t>
            </a:r>
            <a:r>
              <a:rPr lang="en-US" dirty="0" smtClean="0"/>
              <a:t> 1999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530" y="1785926"/>
            <a:ext cx="9286940" cy="5072074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id-ID" sz="2800" dirty="0" smtClean="0"/>
              <a:t>Hak hidup, kebebasan dan keamanan pribadi </a:t>
            </a:r>
            <a:endParaRPr lang="en-US" sz="28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err="1" smtClean="0"/>
              <a:t>Hak</a:t>
            </a:r>
            <a:r>
              <a:rPr lang="en-US" sz="2800" dirty="0" smtClean="0"/>
              <a:t> </a:t>
            </a:r>
            <a:r>
              <a:rPr lang="en-US" sz="2800" dirty="0" err="1" smtClean="0"/>
              <a:t>Berkeluarga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Melanjutkan</a:t>
            </a:r>
            <a:r>
              <a:rPr lang="en-US" sz="2800" dirty="0" smtClean="0"/>
              <a:t> </a:t>
            </a:r>
            <a:r>
              <a:rPr lang="en-US" sz="2800" dirty="0" err="1" smtClean="0"/>
              <a:t>Keturunan</a:t>
            </a:r>
            <a:endParaRPr lang="en-US" sz="28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err="1" smtClean="0"/>
              <a:t>Hak</a:t>
            </a:r>
            <a:r>
              <a:rPr lang="en-US" sz="2800" dirty="0" smtClean="0"/>
              <a:t> </a:t>
            </a:r>
            <a:r>
              <a:rPr lang="en-US" sz="2800" dirty="0" err="1" smtClean="0"/>
              <a:t>Mengembangkan</a:t>
            </a:r>
            <a:r>
              <a:rPr lang="en-US" sz="2800" dirty="0" smtClean="0"/>
              <a:t> </a:t>
            </a:r>
            <a:r>
              <a:rPr lang="en-US" sz="2800" dirty="0" err="1" smtClean="0"/>
              <a:t>Diri</a:t>
            </a:r>
            <a:endParaRPr lang="en-US" sz="28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err="1" smtClean="0"/>
              <a:t>Hak</a:t>
            </a:r>
            <a:r>
              <a:rPr lang="en-US" sz="2800" dirty="0" smtClean="0"/>
              <a:t> </a:t>
            </a:r>
            <a:r>
              <a:rPr lang="en-US" sz="2800" dirty="0" err="1" smtClean="0"/>
              <a:t>Memperoleh</a:t>
            </a:r>
            <a:r>
              <a:rPr lang="en-US" sz="2800" dirty="0" smtClean="0"/>
              <a:t> </a:t>
            </a:r>
            <a:r>
              <a:rPr lang="en-US" sz="2800" dirty="0" err="1" smtClean="0"/>
              <a:t>Keadilan</a:t>
            </a:r>
            <a:endParaRPr lang="en-US" sz="28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err="1" smtClean="0"/>
              <a:t>Hak</a:t>
            </a:r>
            <a:r>
              <a:rPr lang="en-US" sz="2800" dirty="0" smtClean="0"/>
              <a:t> </a:t>
            </a:r>
            <a:r>
              <a:rPr lang="en-US" sz="2800" dirty="0" err="1" smtClean="0"/>
              <a:t>Atas</a:t>
            </a:r>
            <a:r>
              <a:rPr lang="en-US" sz="2800" dirty="0" smtClean="0"/>
              <a:t> </a:t>
            </a:r>
            <a:r>
              <a:rPr lang="en-US" sz="2800" dirty="0" err="1" smtClean="0"/>
              <a:t>Kebebasan</a:t>
            </a:r>
            <a:r>
              <a:rPr lang="en-US" sz="2800" dirty="0" smtClean="0"/>
              <a:t> </a:t>
            </a:r>
            <a:r>
              <a:rPr lang="en-US" sz="2800" dirty="0" err="1" smtClean="0"/>
              <a:t>Pribadi</a:t>
            </a:r>
            <a:endParaRPr lang="en-US" sz="28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err="1" smtClean="0"/>
              <a:t>Hak</a:t>
            </a:r>
            <a:r>
              <a:rPr lang="en-US" sz="2800" dirty="0" smtClean="0"/>
              <a:t> </a:t>
            </a:r>
            <a:r>
              <a:rPr lang="en-US" sz="2800" dirty="0" err="1" smtClean="0"/>
              <a:t>atas</a:t>
            </a:r>
            <a:r>
              <a:rPr lang="en-US" sz="2800" dirty="0" smtClean="0"/>
              <a:t> Rasa </a:t>
            </a:r>
            <a:r>
              <a:rPr lang="en-US" sz="2800" dirty="0" err="1" smtClean="0"/>
              <a:t>Aman</a:t>
            </a:r>
            <a:endParaRPr lang="en-US" sz="28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err="1" smtClean="0"/>
              <a:t>Hak</a:t>
            </a:r>
            <a:r>
              <a:rPr lang="en-US" sz="2800" dirty="0" smtClean="0"/>
              <a:t> </a:t>
            </a:r>
            <a:r>
              <a:rPr lang="en-US" sz="2800" dirty="0" err="1" smtClean="0"/>
              <a:t>atas</a:t>
            </a:r>
            <a:r>
              <a:rPr lang="en-US" sz="2800" dirty="0" smtClean="0"/>
              <a:t> </a:t>
            </a:r>
            <a:r>
              <a:rPr lang="en-US" sz="2800" dirty="0" err="1" smtClean="0"/>
              <a:t>Kesejahteraan</a:t>
            </a:r>
            <a:endParaRPr lang="en-US" sz="2800" dirty="0" smtClean="0"/>
          </a:p>
          <a:p>
            <a:pPr marL="514350" lvl="0" indent="-514350">
              <a:buFont typeface="+mj-lt"/>
              <a:buAutoNum type="arabicPeriod" startAt="8"/>
            </a:pPr>
            <a:r>
              <a:rPr lang="fi-FI" sz="2800" dirty="0" smtClean="0"/>
              <a:t>Hak Turut Serta dalam Pemerintahan</a:t>
            </a:r>
            <a:endParaRPr lang="en-US" sz="2800" dirty="0" smtClean="0"/>
          </a:p>
          <a:p>
            <a:pPr marL="514350" lvl="0" indent="-514350">
              <a:buFont typeface="+mj-lt"/>
              <a:buAutoNum type="arabicPeriod" startAt="8"/>
            </a:pPr>
            <a:r>
              <a:rPr lang="en-US" sz="2800" dirty="0" err="1" smtClean="0"/>
              <a:t>Hak</a:t>
            </a:r>
            <a:r>
              <a:rPr lang="en-US" sz="2800" dirty="0" smtClean="0"/>
              <a:t> </a:t>
            </a:r>
            <a:r>
              <a:rPr lang="en-US" sz="2800" dirty="0" err="1" smtClean="0"/>
              <a:t>Wanita</a:t>
            </a:r>
            <a:endParaRPr lang="en-US" sz="2800" dirty="0" smtClean="0"/>
          </a:p>
          <a:p>
            <a:pPr marL="514350" lvl="0" indent="-514350">
              <a:buFont typeface="+mj-lt"/>
              <a:buAutoNum type="arabicPeriod" startAt="8"/>
            </a:pPr>
            <a:r>
              <a:rPr lang="en-US" sz="2800" dirty="0" err="1" smtClean="0"/>
              <a:t>Hak</a:t>
            </a:r>
            <a:r>
              <a:rPr lang="en-US" sz="2800" dirty="0" smtClean="0"/>
              <a:t> </a:t>
            </a:r>
            <a:r>
              <a:rPr lang="en-US" sz="2800" dirty="0" err="1" smtClean="0"/>
              <a:t>Anak</a:t>
            </a:r>
            <a:endParaRPr lang="en-US" sz="2800" dirty="0" smtClean="0"/>
          </a:p>
          <a:p>
            <a:pPr marL="514350" lvl="0" indent="-514350">
              <a:buFont typeface="+mj-lt"/>
              <a:buAutoNum type="arabicPeriod"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23844" y="1357299"/>
            <a:ext cx="892975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/>
              <a:t>Setiap</a:t>
            </a:r>
            <a:r>
              <a:rPr lang="en-US" sz="2800" dirty="0" smtClean="0"/>
              <a:t> </a:t>
            </a:r>
            <a:r>
              <a:rPr lang="en-US" sz="2800" dirty="0" err="1" smtClean="0"/>
              <a:t>orang</a:t>
            </a:r>
            <a:r>
              <a:rPr lang="en-US" sz="2800" dirty="0" smtClean="0"/>
              <a:t> yang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wilayah</a:t>
            </a:r>
            <a:r>
              <a:rPr lang="en-US" sz="2800" dirty="0" smtClean="0"/>
              <a:t> NKRI </a:t>
            </a:r>
            <a:r>
              <a:rPr lang="en-US" sz="2800" dirty="0" err="1" smtClean="0"/>
              <a:t>wajib</a:t>
            </a:r>
            <a:r>
              <a:rPr lang="en-US" sz="2800" dirty="0" smtClean="0"/>
              <a:t> </a:t>
            </a:r>
            <a:r>
              <a:rPr lang="en-US" sz="2800" dirty="0" err="1" smtClean="0"/>
              <a:t>patuh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peraturan</a:t>
            </a:r>
            <a:r>
              <a:rPr lang="en-US" sz="2800" dirty="0" smtClean="0"/>
              <a:t> </a:t>
            </a:r>
            <a:r>
              <a:rPr lang="en-US" sz="2800" dirty="0" err="1" smtClean="0"/>
              <a:t>perundang-undangan</a:t>
            </a:r>
            <a:r>
              <a:rPr lang="en-US" sz="2800" dirty="0" smtClean="0"/>
              <a:t>, </a:t>
            </a:r>
            <a:r>
              <a:rPr lang="en-US" sz="2800" dirty="0" err="1" smtClean="0"/>
              <a:t>hukum</a:t>
            </a:r>
            <a:r>
              <a:rPr lang="en-US" sz="2800" dirty="0" smtClean="0"/>
              <a:t> </a:t>
            </a:r>
            <a:r>
              <a:rPr lang="en-US" sz="2800" dirty="0" err="1" smtClean="0"/>
              <a:t>tak</a:t>
            </a:r>
            <a:r>
              <a:rPr lang="en-US" sz="2800" dirty="0" smtClean="0"/>
              <a:t> </a:t>
            </a:r>
            <a:r>
              <a:rPr lang="en-US" sz="2800" dirty="0" err="1" smtClean="0"/>
              <a:t>tertulis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hukum</a:t>
            </a:r>
            <a:r>
              <a:rPr lang="en-US" sz="2800" dirty="0" smtClean="0"/>
              <a:t> </a:t>
            </a:r>
            <a:r>
              <a:rPr lang="en-US" sz="2800" dirty="0" err="1" smtClean="0"/>
              <a:t>intemasional</a:t>
            </a:r>
            <a:r>
              <a:rPr lang="en-US" sz="2800" dirty="0" smtClean="0"/>
              <a:t> </a:t>
            </a:r>
            <a:r>
              <a:rPr lang="en-US" sz="2800" dirty="0" err="1" smtClean="0"/>
              <a:t>mengenai</a:t>
            </a:r>
            <a:r>
              <a:rPr lang="en-US" sz="2800" dirty="0" smtClean="0"/>
              <a:t> HAM yang </a:t>
            </a:r>
            <a:r>
              <a:rPr lang="en-US" sz="2800" dirty="0" err="1" smtClean="0"/>
              <a:t>telah</a:t>
            </a:r>
            <a:r>
              <a:rPr lang="en-US" sz="2800" dirty="0" smtClean="0"/>
              <a:t> </a:t>
            </a:r>
            <a:r>
              <a:rPr lang="en-US" sz="2800" dirty="0" err="1" smtClean="0"/>
              <a:t>diterima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negara</a:t>
            </a:r>
            <a:r>
              <a:rPr lang="en-US" sz="2800" dirty="0" smtClean="0"/>
              <a:t> </a:t>
            </a:r>
            <a:r>
              <a:rPr lang="en-US" sz="2800" dirty="0" err="1" smtClean="0"/>
              <a:t>Republik</a:t>
            </a:r>
            <a:r>
              <a:rPr lang="en-US" sz="2800" dirty="0" smtClean="0"/>
              <a:t> Indonesia.</a:t>
            </a:r>
          </a:p>
          <a:p>
            <a:pPr algn="ctr"/>
            <a:endParaRPr lang="en-US" sz="28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95300" y="214290"/>
            <a:ext cx="8915400" cy="985854"/>
          </a:xfrm>
        </p:spPr>
        <p:txBody>
          <a:bodyPr/>
          <a:lstStyle/>
          <a:p>
            <a:pPr algn="ctr"/>
            <a:r>
              <a:rPr lang="en-US" dirty="0" smtClean="0"/>
              <a:t>KEWAJIBAN</a:t>
            </a:r>
            <a:endParaRPr lang="en-US" dirty="0"/>
          </a:p>
        </p:txBody>
      </p:sp>
      <p:sp>
        <p:nvSpPr>
          <p:cNvPr id="9" name="Down Arrow 8"/>
          <p:cNvSpPr/>
          <p:nvPr/>
        </p:nvSpPr>
        <p:spPr>
          <a:xfrm>
            <a:off x="3809992" y="3286124"/>
            <a:ext cx="2143140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52406" y="4254065"/>
            <a:ext cx="892975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/>
              <a:t>Pemerintah</a:t>
            </a:r>
            <a:r>
              <a:rPr lang="en-US" sz="2800" dirty="0" smtClean="0"/>
              <a:t> </a:t>
            </a:r>
            <a:r>
              <a:rPr lang="en-US" sz="2800" dirty="0" err="1" smtClean="0"/>
              <a:t>wajib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bertanggung</a:t>
            </a:r>
            <a:r>
              <a:rPr lang="en-US" sz="2800" dirty="0" smtClean="0"/>
              <a:t> </a:t>
            </a:r>
            <a:r>
              <a:rPr lang="en-US" sz="2800" dirty="0" err="1" smtClean="0"/>
              <a:t>jawab</a:t>
            </a:r>
            <a:r>
              <a:rPr lang="en-US" sz="2800" dirty="0" smtClean="0"/>
              <a:t> </a:t>
            </a:r>
            <a:r>
              <a:rPr lang="en-US" sz="2800" dirty="0" err="1" smtClean="0"/>
              <a:t>menghormati</a:t>
            </a:r>
            <a:r>
              <a:rPr lang="en-US" sz="2800" dirty="0" smtClean="0"/>
              <a:t>, </a:t>
            </a:r>
            <a:r>
              <a:rPr lang="en-US" sz="2800" dirty="0" err="1" smtClean="0"/>
              <a:t>melindungi</a:t>
            </a:r>
            <a:r>
              <a:rPr lang="en-US" sz="2800" dirty="0" smtClean="0"/>
              <a:t>, </a:t>
            </a:r>
            <a:r>
              <a:rPr lang="en-US" sz="2800" dirty="0" err="1" smtClean="0"/>
              <a:t>menegakan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memajukan</a:t>
            </a:r>
            <a:r>
              <a:rPr lang="en-US" sz="2800" dirty="0" smtClean="0"/>
              <a:t> HAM yang </a:t>
            </a:r>
            <a:r>
              <a:rPr lang="en-US" sz="2800" dirty="0" err="1" smtClean="0"/>
              <a:t>diatur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Undang-undang</a:t>
            </a:r>
            <a:r>
              <a:rPr lang="en-US" sz="2800" dirty="0" smtClean="0"/>
              <a:t> , </a:t>
            </a:r>
            <a:r>
              <a:rPr lang="en-US" sz="2800" dirty="0" err="1" smtClean="0"/>
              <a:t>peraturan</a:t>
            </a:r>
            <a:r>
              <a:rPr lang="en-US" sz="2800" dirty="0" smtClean="0"/>
              <a:t> </a:t>
            </a:r>
            <a:r>
              <a:rPr lang="en-US" sz="2800" dirty="0" err="1" smtClean="0"/>
              <a:t>perundang-undangan</a:t>
            </a:r>
            <a:r>
              <a:rPr lang="en-US" sz="2800" dirty="0" smtClean="0"/>
              <a:t> lain,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hukum</a:t>
            </a:r>
            <a:r>
              <a:rPr lang="en-US" sz="2800" dirty="0" smtClean="0"/>
              <a:t> </a:t>
            </a:r>
            <a:r>
              <a:rPr lang="en-US" sz="2800" dirty="0" err="1" smtClean="0"/>
              <a:t>internasional</a:t>
            </a:r>
            <a:r>
              <a:rPr lang="en-US" sz="2800" dirty="0" smtClean="0"/>
              <a:t> </a:t>
            </a:r>
            <a:r>
              <a:rPr lang="en-US" sz="2800" dirty="0" err="1" smtClean="0"/>
              <a:t>tentang</a:t>
            </a:r>
            <a:r>
              <a:rPr lang="en-US" sz="2800" dirty="0" smtClean="0"/>
              <a:t> HAM </a:t>
            </a:r>
            <a:r>
              <a:rPr lang="it-IT" sz="2800" dirty="0" smtClean="0"/>
              <a:t>yang diterima oleh negara Republik Indonesia.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 animBg="1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 smtClean="0"/>
              <a:t>Komnas</a:t>
            </a:r>
            <a:r>
              <a:rPr lang="en-US" dirty="0" smtClean="0"/>
              <a:t>  HAM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5612" y="1428737"/>
            <a:ext cx="6453198" cy="2928958"/>
          </a:xfrm>
        </p:spPr>
        <p:txBody>
          <a:bodyPr/>
          <a:lstStyle/>
          <a:p>
            <a:pPr marL="182563" indent="0" algn="ctr">
              <a:buNone/>
            </a:pP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mandiri</a:t>
            </a:r>
            <a:r>
              <a:rPr lang="en-US" dirty="0" smtClean="0"/>
              <a:t> yang </a:t>
            </a:r>
            <a:r>
              <a:rPr lang="en-US" dirty="0" err="1" smtClean="0"/>
              <a:t>kedudukannya</a:t>
            </a:r>
            <a:r>
              <a:rPr lang="en-US" dirty="0" smtClean="0"/>
              <a:t> </a:t>
            </a:r>
            <a:r>
              <a:rPr lang="en-US" dirty="0" err="1" smtClean="0"/>
              <a:t>setingkat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yang </a:t>
            </a:r>
            <a:r>
              <a:rPr lang="fi-FI" dirty="0" smtClean="0"/>
              <a:t>berfungsi melaksanakan pengkajian, penelitian, penyuluhan, pemantauan, dan </a:t>
            </a:r>
            <a:r>
              <a:rPr lang="en-US" dirty="0" err="1" smtClean="0"/>
              <a:t>mediasi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asasi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3844" y="428604"/>
            <a:ext cx="2286016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85752" y="4357694"/>
            <a:ext cx="931071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 smtClean="0"/>
              <a:t>beranggotakan</a:t>
            </a:r>
            <a:r>
              <a:rPr lang="en-US" sz="3000" dirty="0" smtClean="0"/>
              <a:t> </a:t>
            </a:r>
            <a:r>
              <a:rPr lang="en-US" sz="3000" dirty="0" err="1" smtClean="0"/>
              <a:t>tokoh</a:t>
            </a:r>
            <a:r>
              <a:rPr lang="en-US" sz="3000" dirty="0" smtClean="0"/>
              <a:t> </a:t>
            </a:r>
            <a:r>
              <a:rPr lang="en-US" sz="3000" dirty="0" err="1" smtClean="0"/>
              <a:t>masyarakat</a:t>
            </a:r>
            <a:r>
              <a:rPr lang="en-US" sz="3000" dirty="0" smtClean="0"/>
              <a:t> yang </a:t>
            </a:r>
            <a:r>
              <a:rPr lang="en-US" sz="3000" dirty="0" err="1" smtClean="0"/>
              <a:t>profesional</a:t>
            </a:r>
            <a:r>
              <a:rPr lang="en-US" sz="3000" dirty="0" smtClean="0"/>
              <a:t>, </a:t>
            </a:r>
            <a:r>
              <a:rPr lang="en-US" sz="3000" dirty="0" err="1" smtClean="0"/>
              <a:t>berdedikasi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berintegritas</a:t>
            </a:r>
            <a:r>
              <a:rPr lang="en-US" sz="3000" dirty="0" smtClean="0"/>
              <a:t> </a:t>
            </a:r>
            <a:r>
              <a:rPr lang="en-US" sz="3000" dirty="0" err="1" smtClean="0"/>
              <a:t>tinggi</a:t>
            </a:r>
            <a:r>
              <a:rPr lang="en-US" sz="3000" dirty="0" smtClean="0"/>
              <a:t>, </a:t>
            </a:r>
            <a:r>
              <a:rPr lang="en-US" sz="3000" dirty="0" err="1" smtClean="0"/>
              <a:t>menghayati</a:t>
            </a:r>
            <a:r>
              <a:rPr lang="en-US" sz="3000" dirty="0" smtClean="0"/>
              <a:t> </a:t>
            </a:r>
            <a:r>
              <a:rPr lang="en-US" sz="3000" dirty="0" err="1" smtClean="0"/>
              <a:t>cita-cita</a:t>
            </a:r>
            <a:r>
              <a:rPr lang="en-US" sz="3000" dirty="0" smtClean="0"/>
              <a:t> </a:t>
            </a:r>
            <a:r>
              <a:rPr lang="en-US" sz="3000" dirty="0" err="1" smtClean="0"/>
              <a:t>negara</a:t>
            </a:r>
            <a:r>
              <a:rPr lang="en-US" sz="3000" dirty="0" smtClean="0"/>
              <a:t> </a:t>
            </a:r>
            <a:r>
              <a:rPr lang="en-US" sz="3000" dirty="0" err="1" smtClean="0"/>
              <a:t>hukum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negara</a:t>
            </a:r>
            <a:r>
              <a:rPr lang="en-US" sz="3000" dirty="0" smtClean="0"/>
              <a:t> </a:t>
            </a:r>
            <a:r>
              <a:rPr lang="en-US" sz="3000" dirty="0" err="1" smtClean="0"/>
              <a:t>kesejahteraan</a:t>
            </a:r>
            <a:r>
              <a:rPr lang="en-US" sz="3000" dirty="0" smtClean="0"/>
              <a:t> yang </a:t>
            </a:r>
            <a:r>
              <a:rPr lang="en-US" sz="3000" dirty="0" err="1" smtClean="0"/>
              <a:t>berintikan</a:t>
            </a:r>
            <a:r>
              <a:rPr lang="en-US" sz="3000" dirty="0" smtClean="0"/>
              <a:t> </a:t>
            </a:r>
            <a:r>
              <a:rPr lang="en-US" sz="3000" dirty="0" err="1" smtClean="0"/>
              <a:t>keadilan</a:t>
            </a:r>
            <a:r>
              <a:rPr lang="en-US" sz="3000" dirty="0" smtClean="0"/>
              <a:t>, </a:t>
            </a:r>
            <a:r>
              <a:rPr lang="en-US" sz="3000" dirty="0" err="1" smtClean="0"/>
              <a:t>menghormati</a:t>
            </a:r>
            <a:r>
              <a:rPr lang="en-US" sz="3000" dirty="0" smtClean="0"/>
              <a:t> </a:t>
            </a:r>
            <a:r>
              <a:rPr lang="en-US" sz="3000" dirty="0" err="1" smtClean="0"/>
              <a:t>hak</a:t>
            </a:r>
            <a:r>
              <a:rPr lang="en-US" sz="3000" dirty="0" smtClean="0"/>
              <a:t> </a:t>
            </a:r>
            <a:r>
              <a:rPr lang="en-US" sz="3000" dirty="0" err="1" smtClean="0"/>
              <a:t>asasi</a:t>
            </a:r>
            <a:r>
              <a:rPr lang="en-US" sz="3000" dirty="0" smtClean="0"/>
              <a:t> </a:t>
            </a:r>
            <a:r>
              <a:rPr lang="en-US" sz="3000" dirty="0" err="1" smtClean="0"/>
              <a:t>manusia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kewajiban</a:t>
            </a:r>
            <a:r>
              <a:rPr lang="en-US" sz="3000" dirty="0" smtClean="0"/>
              <a:t> </a:t>
            </a:r>
            <a:r>
              <a:rPr lang="en-US" sz="3000" dirty="0" err="1" smtClean="0"/>
              <a:t>dasar</a:t>
            </a:r>
            <a:r>
              <a:rPr lang="en-US" sz="3000" dirty="0" smtClean="0"/>
              <a:t> </a:t>
            </a:r>
            <a:r>
              <a:rPr lang="en-US" sz="3000" dirty="0" err="1" smtClean="0"/>
              <a:t>manusia</a:t>
            </a:r>
            <a:r>
              <a:rPr lang="en-US" sz="3000" dirty="0" smtClean="0"/>
              <a:t>.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Deluxe</Template>
  <TotalTime>663</TotalTime>
  <Words>567</Words>
  <Application>Microsoft Office PowerPoint</Application>
  <PresentationFormat>A4 Paper (210x297 mm)</PresentationFormat>
  <Paragraphs>63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Algerian</vt:lpstr>
      <vt:lpstr>Calibri</vt:lpstr>
      <vt:lpstr>Corbel</vt:lpstr>
      <vt:lpstr>Wingdings 2</vt:lpstr>
      <vt:lpstr>Deluxe</vt:lpstr>
      <vt:lpstr>Hak asaSI manusia</vt:lpstr>
      <vt:lpstr>Pengertian </vt:lpstr>
      <vt:lpstr>Pendapat  Ahli </vt:lpstr>
      <vt:lpstr>HAKIKAT  HAM </vt:lpstr>
      <vt:lpstr>Sejarah Perkembangan HAM  </vt:lpstr>
      <vt:lpstr>PowerPoint Presentation</vt:lpstr>
      <vt:lpstr>Jenis-jenis HAM UU No. 39 Tahun 1999</vt:lpstr>
      <vt:lpstr>KEWAJIBAN</vt:lpstr>
      <vt:lpstr>Komnas  HAM </vt:lpstr>
      <vt:lpstr>PowerPoint Presentation</vt:lpstr>
      <vt:lpstr>DISKUSI</vt:lpstr>
      <vt:lpstr>DISKUSI</vt:lpstr>
      <vt:lpstr>TERIMA  KASIH …  Selamat UTS</vt:lpstr>
    </vt:vector>
  </TitlesOfParts>
  <Company>Acer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Hak asaSI manusia</dc:title>
  <dc:creator>Valued Acer Customer</dc:creator>
  <cp:lastModifiedBy>D-Wie</cp:lastModifiedBy>
  <cp:revision>43</cp:revision>
  <dcterms:created xsi:type="dcterms:W3CDTF">2010-01-12T16:16:06Z</dcterms:created>
  <dcterms:modified xsi:type="dcterms:W3CDTF">2013-10-20T23:23:38Z</dcterms:modified>
</cp:coreProperties>
</file>