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8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D3F9B-9815-45EE-B883-4D2C60D8C88E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33715-C986-4BC9-840E-32FF43A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36C295F-BBC1-4C1F-B6B5-E0595171A6EB}" type="slidenum">
              <a:rPr lang="en-US">
                <a:latin typeface="Calibri" panose="020F0502020204030204" pitchFamily="34" charset="0"/>
              </a:rPr>
              <a:pPr/>
              <a:t>30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1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51247E5-CC7F-4A98-AA21-34B9C5C2CDF2}" type="slidenum">
              <a:rPr lang="en-US">
                <a:latin typeface="Calibri" panose="020F0502020204030204" pitchFamily="34" charset="0"/>
              </a:rPr>
              <a:pPr/>
              <a:t>39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2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570B439-0A1B-467E-B19D-73A7B5593D86}" type="slidenum">
              <a:rPr lang="en-US">
                <a:latin typeface="Calibri" panose="020F0502020204030204" pitchFamily="34" charset="0"/>
              </a:rPr>
              <a:pPr/>
              <a:t>40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2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B0923B1-3B4F-48CE-AC4A-E23EC29155C9}" type="slidenum">
              <a:rPr lang="en-US">
                <a:latin typeface="Calibri" panose="020F0502020204030204" pitchFamily="34" charset="0"/>
              </a:rPr>
              <a:pPr/>
              <a:t>31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29A978A-583A-4269-817E-D90D6ADF50B1}" type="slidenum">
              <a:rPr lang="en-US">
                <a:latin typeface="Calibri" panose="020F0502020204030204" pitchFamily="34" charset="0"/>
              </a:rPr>
              <a:pPr/>
              <a:t>32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C030EBE-C2A4-4146-8492-9877E2ED55DF}" type="slidenum">
              <a:rPr lang="en-US">
                <a:latin typeface="Calibri" panose="020F0502020204030204" pitchFamily="34" charset="0"/>
              </a:rPr>
              <a:pPr/>
              <a:t>33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9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BA74359-D1A2-4BB1-957F-898512058772}" type="slidenum">
              <a:rPr lang="en-US">
                <a:latin typeface="Calibri" panose="020F0502020204030204" pitchFamily="34" charset="0"/>
              </a:rPr>
              <a:pPr/>
              <a:t>34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8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6DCB043-2A27-412C-BFC8-F2E3F3269C79}" type="slidenum">
              <a:rPr lang="en-US">
                <a:latin typeface="Calibri" panose="020F0502020204030204" pitchFamily="34" charset="0"/>
              </a:rPr>
              <a:pPr/>
              <a:t>35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9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5666554-30F2-4879-BF83-1E74D2A45512}" type="slidenum">
              <a:rPr lang="en-US">
                <a:latin typeface="Calibri" panose="020F0502020204030204" pitchFamily="34" charset="0"/>
              </a:rPr>
              <a:pPr/>
              <a:t>36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10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68ED742-B932-4E54-A24A-0CF14A47E2FA}" type="slidenum">
              <a:rPr lang="en-US">
                <a:latin typeface="Calibri" panose="020F0502020204030204" pitchFamily="34" charset="0"/>
              </a:rPr>
              <a:pPr/>
              <a:t>37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6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0774747-87FC-4180-9E59-83E566CAC6F4}" type="slidenum">
              <a:rPr lang="en-US">
                <a:latin typeface="Calibri" panose="020F0502020204030204" pitchFamily="34" charset="0"/>
              </a:rPr>
              <a:pPr/>
              <a:t>38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0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2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6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0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8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8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8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7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9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22F01F-AE3E-4631-AED4-B01243975A62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751B18-02B5-44AF-B34A-C1655DDF4D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Microsoft_Visio_2003-2010_Drawing1.vsd"/><Relationship Id="rId7" Type="http://schemas.openxmlformats.org/officeDocument/2006/relationships/oleObject" Target="../embeddings/Microsoft_Visio_2003-2010_Drawing3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Visio_2003-2010_Drawing2.vsd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Microsoft_Visio_2003-2010_Drawing4.vsd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Istiqomah, </a:t>
            </a:r>
            <a:r>
              <a:rPr lang="en-US" dirty="0" err="1" smtClean="0"/>
              <a:t>S.Kom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211" y="2702859"/>
            <a:ext cx="4728883" cy="2286000"/>
          </a:xfrm>
        </p:spPr>
        <p:txBody>
          <a:bodyPr>
            <a:normAutofit/>
          </a:bodyPr>
          <a:lstStyle/>
          <a:p>
            <a:pPr marL="0" indent="0" algn="just" defTabSz="962025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GB" dirty="0" smtClean="0">
                <a:latin typeface="Cambria" pitchFamily="18" charset="0"/>
                <a:cs typeface="Calibri" pitchFamily="34" charset="0"/>
              </a:rPr>
              <a:t>“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Mengumpulkan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memilah-milah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masalah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yang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merupakan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inti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dari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ide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pembangunan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perangkat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lunak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32647" y="101648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AKYSB – DEFINISI ANALISIS MASALAH</a:t>
            </a:r>
          </a:p>
        </p:txBody>
      </p:sp>
      <p:pic>
        <p:nvPicPr>
          <p:cNvPr id="3074" name="Picture 2" descr="http://farm8.staticflickr.com/7080/7209669772_1a15cb50af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71" y="2492188"/>
            <a:ext cx="5050538" cy="35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uhammadiffan.files.wordpress.com/2012/07/instruction-manual.jpg?w=300&amp;h=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58" y="3467100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483" y="2057401"/>
            <a:ext cx="8229600" cy="4571999"/>
          </a:xfrm>
        </p:spPr>
        <p:txBody>
          <a:bodyPr>
            <a:normAutofit/>
          </a:bodyPr>
          <a:lstStyle/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endParaRPr lang="en-GB" dirty="0" smtClean="0">
              <a:latin typeface="Cambria" pitchFamily="18" charset="0"/>
              <a:cs typeface="Calibri" pitchFamily="34" charset="0"/>
            </a:endParaRPr>
          </a:p>
          <a:p>
            <a:pPr marL="457200" indent="-457200" algn="ctr" defTabSz="962025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GB" dirty="0" smtClean="0">
                <a:latin typeface="Cambria" pitchFamily="18" charset="0"/>
                <a:cs typeface="Calibri" pitchFamily="34" charset="0"/>
              </a:rPr>
              <a:t>“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Menuliskan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skenario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tentang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prosedur-prosedur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yang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berlaku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. Manual </a:t>
            </a:r>
            <a:r>
              <a:rPr lang="en-GB" b="1" dirty="0" err="1" smtClean="0">
                <a:latin typeface="Cambria" pitchFamily="18" charset="0"/>
                <a:cs typeface="Calibri" pitchFamily="34" charset="0"/>
              </a:rPr>
              <a:t>belum</a:t>
            </a:r>
            <a:r>
              <a:rPr lang="en-GB" b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dirty="0" err="1" smtClean="0">
                <a:latin typeface="Cambria" pitchFamily="18" charset="0"/>
                <a:cs typeface="Calibri" pitchFamily="34" charset="0"/>
              </a:rPr>
              <a:t>tentu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prosedur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yang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menggunakan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komputer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sebagai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alat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bantu”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46094" y="1066801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AKYSB – DEFINISI ANALISIS PROSEDUR MANUAL</a:t>
            </a:r>
          </a:p>
        </p:txBody>
      </p:sp>
    </p:spTree>
    <p:extLst>
      <p:ext uri="{BB962C8B-B14F-4D97-AF65-F5344CB8AC3E}">
        <p14:creationId xmlns:p14="http://schemas.microsoft.com/office/powerpoint/2010/main" val="20708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224" y="1855695"/>
            <a:ext cx="9713258" cy="4571999"/>
          </a:xfrm>
        </p:spPr>
        <p:txBody>
          <a:bodyPr>
            <a:normAutofit/>
          </a:bodyPr>
          <a:lstStyle/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GB" b="1" dirty="0" smtClean="0">
                <a:latin typeface="Cambria" pitchFamily="18" charset="0"/>
                <a:cs typeface="Calibri" pitchFamily="34" charset="0"/>
              </a:rPr>
              <a:t>PROSEDUR PENJUALAN BARANG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 smtClean="0">
                <a:latin typeface="Cambria" pitchFamily="18" charset="0"/>
                <a:cs typeface="Calibri" pitchFamily="34" charset="0"/>
              </a:rPr>
              <a:t>Pembeli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memilih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barang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yang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ada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counter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kemudian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menyerahkannya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ke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kasir</a:t>
            </a:r>
            <a:endParaRPr lang="en-GB" dirty="0" smtClean="0">
              <a:latin typeface="Cambria" pitchFamily="18" charset="0"/>
              <a:cs typeface="Calibri" pitchFamily="34" charset="0"/>
            </a:endParaRP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 smtClean="0">
                <a:latin typeface="Cambria" pitchFamily="18" charset="0"/>
                <a:cs typeface="Calibri" pitchFamily="34" charset="0"/>
              </a:rPr>
              <a:t>Kasir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mencatat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data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penjualan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mesin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kasir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.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Mesin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kasir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menampilkan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informasi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jumlah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pembayaran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kepada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kasir</a:t>
            </a:r>
            <a:endParaRPr lang="en-GB" dirty="0" smtClean="0">
              <a:latin typeface="Cambria" pitchFamily="18" charset="0"/>
              <a:cs typeface="Calibri" pitchFamily="34" charset="0"/>
            </a:endParaRP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 smtClean="0">
                <a:latin typeface="Cambria" pitchFamily="18" charset="0"/>
                <a:cs typeface="Calibri" pitchFamily="34" charset="0"/>
              </a:rPr>
              <a:t>Kasir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memberitahukan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jumlah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pembayaran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kepada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pembeli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untuk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kemudian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pembeli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membayar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sesuai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dengan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jumlah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pembayaran</a:t>
            </a:r>
            <a:endParaRPr lang="en-GB" dirty="0" smtClean="0">
              <a:latin typeface="Cambria" pitchFamily="18" charset="0"/>
              <a:cs typeface="Calibri" pitchFamily="34" charset="0"/>
            </a:endParaRP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 smtClean="0">
                <a:latin typeface="Cambria" pitchFamily="18" charset="0"/>
                <a:cs typeface="Calibri" pitchFamily="34" charset="0"/>
              </a:rPr>
              <a:t>Kasir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mencatat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data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pembayaran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mesin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kasir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.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Mesin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kasir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mencetak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nota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penjualan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barang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yang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berisi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informasi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penjualan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barang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. </a:t>
            </a:r>
            <a:r>
              <a:rPr lang="en-GB" b="1" dirty="0" smtClean="0">
                <a:latin typeface="Cambria" pitchFamily="18" charset="0"/>
                <a:cs typeface="Calibri" pitchFamily="34" charset="0"/>
              </a:rPr>
              <a:t>(DST…)</a:t>
            </a:r>
            <a:endParaRPr lang="en-GB" dirty="0" smtClean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40224" y="838201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AKYSB – CONTOH</a:t>
            </a:r>
          </a:p>
        </p:txBody>
      </p:sp>
    </p:spTree>
    <p:extLst>
      <p:ext uri="{BB962C8B-B14F-4D97-AF65-F5344CB8AC3E}">
        <p14:creationId xmlns:p14="http://schemas.microsoft.com/office/powerpoint/2010/main" val="1131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19200" y="948847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AKYSB – CONTOH ILUSTRASI</a:t>
            </a:r>
          </a:p>
        </p:txBody>
      </p:sp>
      <p:sp>
        <p:nvSpPr>
          <p:cNvPr id="14" name="Arc 4"/>
          <p:cNvSpPr>
            <a:spLocks/>
          </p:cNvSpPr>
          <p:nvPr/>
        </p:nvSpPr>
        <p:spPr bwMode="auto">
          <a:xfrm>
            <a:off x="5943600" y="2574925"/>
            <a:ext cx="3048000" cy="20574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0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93"/>
                  <a:pt x="9634" y="32"/>
                  <a:pt x="21541" y="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93"/>
                  <a:pt x="9634" y="32"/>
                  <a:pt x="21541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29201" y="2644776"/>
            <a:ext cx="923925" cy="2208213"/>
            <a:chOff x="2448" y="1104"/>
            <a:chExt cx="582" cy="1391"/>
          </a:xfrm>
        </p:grpSpPr>
        <p:graphicFrame>
          <p:nvGraphicFramePr>
            <p:cNvPr id="16" name="Object 104"/>
            <p:cNvGraphicFramePr>
              <a:graphicFrameLocks noChangeAspect="1"/>
            </p:cNvGraphicFramePr>
            <p:nvPr/>
          </p:nvGraphicFramePr>
          <p:xfrm>
            <a:off x="2448" y="1104"/>
            <a:ext cx="582" cy="1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VISIO" r:id="rId3" imgW="464820" imgH="1112520" progId="Visio.Drawing.11">
                    <p:embed/>
                  </p:oleObj>
                </mc:Choice>
                <mc:Fallback>
                  <p:oleObj name="VISIO" r:id="rId3" imgW="464820" imgH="11125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104"/>
                          <a:ext cx="582" cy="139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496" y="2257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339966"/>
                  </a:solidFill>
                  <a:latin typeface="Arial Narrow" pitchFamily="34" charset="0"/>
                </a:rPr>
                <a:t>Kasir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667000" y="2646363"/>
            <a:ext cx="1143000" cy="2214562"/>
            <a:chOff x="960" y="1105"/>
            <a:chExt cx="720" cy="1395"/>
          </a:xfrm>
        </p:grpSpPr>
        <p:graphicFrame>
          <p:nvGraphicFramePr>
            <p:cNvPr id="19" name="Object 105"/>
            <p:cNvGraphicFramePr>
              <a:graphicFrameLocks noChangeAspect="1"/>
            </p:cNvGraphicFramePr>
            <p:nvPr/>
          </p:nvGraphicFramePr>
          <p:xfrm>
            <a:off x="1008" y="1105"/>
            <a:ext cx="582" cy="1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VISIO" r:id="rId5" imgW="464820" imgH="1112520" progId="Visio.Drawing.11">
                    <p:embed/>
                  </p:oleObj>
                </mc:Choice>
                <mc:Fallback>
                  <p:oleObj name="VISIO" r:id="rId5" imgW="464820" imgH="11125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105"/>
                          <a:ext cx="582" cy="139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960" y="2247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339966"/>
                  </a:solidFill>
                  <a:latin typeface="Arial Narrow" pitchFamily="34" charset="0"/>
                </a:rPr>
                <a:t>Pelanggan</a:t>
              </a:r>
            </a:p>
          </p:txBody>
        </p:sp>
      </p:grpSp>
      <p:graphicFrame>
        <p:nvGraphicFramePr>
          <p:cNvPr id="21" name="Object 106"/>
          <p:cNvGraphicFramePr>
            <a:graphicFrameLocks noChangeAspect="1"/>
          </p:cNvGraphicFramePr>
          <p:nvPr/>
        </p:nvGraphicFramePr>
        <p:xfrm>
          <a:off x="6953250" y="3055939"/>
          <a:ext cx="15811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6" imgW="1055587" imgH="848070" progId="Visio.Drawing.11">
                  <p:embed/>
                </p:oleObj>
              </mc:Choice>
              <mc:Fallback>
                <p:oleObj name="Visio" r:id="rId6" imgW="1055587" imgH="8480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3055939"/>
                        <a:ext cx="1581150" cy="1266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3868738" y="33305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3868738" y="37877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6108700" y="33305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 flipH="1">
            <a:off x="6108700" y="3787775"/>
            <a:ext cx="91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038600" y="2941639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1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208213" y="5013326"/>
            <a:ext cx="2741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28600" indent="-228600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1.	Menyerahkan barang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248400" y="2933701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257801" y="5013326"/>
            <a:ext cx="2741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2. Mencatat data penjualan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4419600" y="2933701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3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209801" y="5327651"/>
            <a:ext cx="2741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28600" indent="-228600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3.	Memberikan pembayaran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6629400" y="2933701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4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5257801" y="5318126"/>
            <a:ext cx="2741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4. Mencatat data pembayaran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477000" y="3924301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5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257801" y="5622926"/>
            <a:ext cx="2741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5. Mencetak struk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191000" y="3940176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366CC"/>
                </a:solidFill>
                <a:latin typeface="Trebuchet MS" pitchFamily="34" charset="0"/>
              </a:rPr>
              <a:t>6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2209801" y="5927726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28600" indent="-228600">
              <a:spcBef>
                <a:spcPct val="50000"/>
              </a:spcBef>
            </a:pPr>
            <a:r>
              <a:rPr lang="en-US" sz="1400">
                <a:latin typeface="Trebuchet MS" pitchFamily="34" charset="0"/>
              </a:rPr>
              <a:t>6.	Menerima struk, barang, dan kembalian</a:t>
            </a:r>
          </a:p>
        </p:txBody>
      </p:sp>
      <p:sp>
        <p:nvSpPr>
          <p:cNvPr id="38" name="AutoShape 28"/>
          <p:cNvSpPr>
            <a:spLocks noChangeArrowheads="1"/>
          </p:cNvSpPr>
          <p:nvPr/>
        </p:nvSpPr>
        <p:spPr bwMode="auto">
          <a:xfrm>
            <a:off x="7772400" y="1431925"/>
            <a:ext cx="2514600" cy="1066800"/>
          </a:xfrm>
          <a:prstGeom prst="wedgeRectCallout">
            <a:avLst>
              <a:gd name="adj1" fmla="val -47981"/>
              <a:gd name="adj2" fmla="val 104019"/>
            </a:avLst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4300" indent="-114300">
              <a:buClr>
                <a:srgbClr val="FF0066"/>
              </a:buClr>
              <a:buFontTx/>
              <a:buChar char="•"/>
            </a:pPr>
            <a:r>
              <a:rPr lang="en-US" sz="1400">
                <a:solidFill>
                  <a:srgbClr val="006600"/>
                </a:solidFill>
                <a:latin typeface="Trebuchet MS" pitchFamily="34" charset="0"/>
              </a:rPr>
              <a:t>Peruntukan PL: Kasir</a:t>
            </a:r>
          </a:p>
          <a:p>
            <a:pPr marL="114300" indent="-114300">
              <a:spcBef>
                <a:spcPct val="20000"/>
              </a:spcBef>
              <a:buClr>
                <a:srgbClr val="FF0066"/>
              </a:buClr>
              <a:buFontTx/>
              <a:buChar char="•"/>
            </a:pPr>
            <a:r>
              <a:rPr lang="en-US" sz="1400">
                <a:solidFill>
                  <a:srgbClr val="006600"/>
                </a:solidFill>
                <a:latin typeface="Trebuchet MS" pitchFamily="34" charset="0"/>
              </a:rPr>
              <a:t>Manfaat PL</a:t>
            </a:r>
          </a:p>
          <a:p>
            <a:pPr marL="114300" indent="-114300">
              <a:buClr>
                <a:srgbClr val="FF0066"/>
              </a:buClr>
            </a:pPr>
            <a:r>
              <a:rPr lang="en-US" sz="1400">
                <a:solidFill>
                  <a:srgbClr val="006600"/>
                </a:solidFill>
                <a:latin typeface="Trebuchet MS" pitchFamily="34" charset="0"/>
              </a:rPr>
              <a:t>	Membantu kasir mengolah data transaksi penjualan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4953000" y="4784725"/>
            <a:ext cx="2819400" cy="1371600"/>
          </a:xfrm>
          <a:prstGeom prst="ellips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8077200" y="5089525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66CC"/>
                </a:solidFill>
                <a:latin typeface="Trebuchet MS" pitchFamily="34" charset="0"/>
              </a:rPr>
              <a:t>proses penggunaan / interaksi PL dengan pemakai</a:t>
            </a:r>
          </a:p>
        </p:txBody>
      </p:sp>
    </p:spTree>
    <p:extLst>
      <p:ext uri="{BB962C8B-B14F-4D97-AF65-F5344CB8AC3E}">
        <p14:creationId xmlns:p14="http://schemas.microsoft.com/office/powerpoint/2010/main" val="8843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22" grpId="0" animBg="1"/>
      <p:bldP spid="23" grpId="0" animBg="1"/>
      <p:bldP spid="24" grpId="0" animBg="1"/>
      <p:bldP spid="25" grpId="0" animBg="1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nimBg="1"/>
      <p:bldP spid="39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71999"/>
          </a:xfrm>
        </p:spPr>
        <p:txBody>
          <a:bodyPr>
            <a:normAutofit/>
          </a:bodyPr>
          <a:lstStyle/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endParaRPr lang="en-GB" dirty="0" smtClean="0">
              <a:latin typeface="Cambria" pitchFamily="18" charset="0"/>
              <a:cs typeface="Calibri" pitchFamily="34" charset="0"/>
            </a:endParaRPr>
          </a:p>
          <a:p>
            <a:pPr marL="457200" indent="-457200" algn="ctr" defTabSz="962025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GB" dirty="0" smtClean="0">
                <a:latin typeface="Cambria" pitchFamily="18" charset="0"/>
                <a:cs typeface="Calibri" pitchFamily="34" charset="0"/>
              </a:rPr>
              <a:t>“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Pencatatan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pemodelan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alur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dirty="0" err="1" smtClean="0">
                <a:latin typeface="Cambria" pitchFamily="18" charset="0"/>
                <a:cs typeface="Calibri" pitchFamily="34" charset="0"/>
              </a:rPr>
              <a:t>dokumen-dokumen</a:t>
            </a:r>
            <a:r>
              <a:rPr lang="en-GB" b="1" dirty="0" smtClean="0">
                <a:latin typeface="Cambria" pitchFamily="18" charset="0"/>
                <a:cs typeface="Calibri" pitchFamily="34" charset="0"/>
              </a:rPr>
              <a:t> manual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yang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digunakan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pada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suatu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prosedur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manual.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Alat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bantu yang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bisa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digunakan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adalah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dirty="0" err="1" smtClean="0">
                <a:latin typeface="Cambria" pitchFamily="18" charset="0"/>
                <a:cs typeface="Calibri" pitchFamily="34" charset="0"/>
              </a:rPr>
              <a:t>flowmap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5400" y="980622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AKYSB – DEFINISI ANALISIS ALIRAN DOKUMEN MANUAL</a:t>
            </a:r>
          </a:p>
        </p:txBody>
      </p:sp>
      <p:pic>
        <p:nvPicPr>
          <p:cNvPr id="5122" name="Picture 2" descr="http://darmansyah.weblog.esaunggul.ac.id/wp-content/uploads/sites/97/2013/08/manual-icon-documentation-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16" y="3738283"/>
            <a:ext cx="2116978" cy="21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1"/>
            <a:ext cx="8229600" cy="4571999"/>
          </a:xfrm>
        </p:spPr>
        <p:txBody>
          <a:bodyPr>
            <a:normAutofit/>
          </a:bodyPr>
          <a:lstStyle/>
          <a:p>
            <a:pPr marL="457200" indent="-457200" algn="ctr" defTabSz="962025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GB" dirty="0" smtClean="0">
                <a:latin typeface="Cambria" pitchFamily="18" charset="0"/>
                <a:cs typeface="Calibri" pitchFamily="34" charset="0"/>
              </a:rPr>
              <a:t>“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Identifikasi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pencatatan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terhadap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dirty="0" err="1" smtClean="0">
                <a:latin typeface="Cambria" pitchFamily="18" charset="0"/>
                <a:cs typeface="Calibri" pitchFamily="34" charset="0"/>
              </a:rPr>
              <a:t>aturan-aturan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baik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dirty="0" err="1" smtClean="0">
                <a:latin typeface="Cambria" pitchFamily="18" charset="0"/>
                <a:cs typeface="Calibri" pitchFamily="34" charset="0"/>
              </a:rPr>
              <a:t>tertulis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atau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dirty="0" err="1" smtClean="0">
                <a:latin typeface="Cambria" pitchFamily="18" charset="0"/>
                <a:cs typeface="Calibri" pitchFamily="34" charset="0"/>
              </a:rPr>
              <a:t>lisan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yang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berlaku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dirty="0" err="1" smtClean="0">
                <a:latin typeface="Cambria" pitchFamily="18" charset="0"/>
                <a:cs typeface="Calibri" pitchFamily="34" charset="0"/>
              </a:rPr>
              <a:t>lingkungan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dirty="0" err="1" smtClean="0">
                <a:latin typeface="Cambria" pitchFamily="18" charset="0"/>
                <a:cs typeface="Calibri" pitchFamily="34" charset="0"/>
              </a:rPr>
              <a:t>sistem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memberikan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pengaruh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terhadap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pembangunan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sistem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400" y="5334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AKYSB – DEFINISI ANALISIS ATURAN BISNIS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1241712"/>
            <a:ext cx="8001000" cy="536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146" name="Picture 2" descr="http://t1.gstatic.com/images?q=tbn:ANd9GcRP9YVApQVa4jSquCvNchoS0hF40pWh81TH2B6MYQrM9GdugstS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77" y="3737255"/>
            <a:ext cx="3554506" cy="23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8" y="1750802"/>
            <a:ext cx="9910481" cy="4571999"/>
          </a:xfrm>
        </p:spPr>
        <p:txBody>
          <a:bodyPr>
            <a:normAutofit/>
          </a:bodyPr>
          <a:lstStyle/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en-GB" b="1" dirty="0" smtClean="0">
                <a:latin typeface="Cambria" pitchFamily="18" charset="0"/>
                <a:cs typeface="Calibri" pitchFamily="34" charset="0"/>
              </a:rPr>
              <a:t>ATURAN BISNIS PENJUALAN BARANG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 smtClean="0">
                <a:latin typeface="Cambria" pitchFamily="18" charset="0"/>
                <a:cs typeface="Calibri" pitchFamily="34" charset="0"/>
              </a:rPr>
              <a:t>Diskon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5%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diberikan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jika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mempunyai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kartu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anggota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/ID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anggota</a:t>
            </a:r>
            <a:endParaRPr lang="en-GB" dirty="0" smtClean="0">
              <a:latin typeface="Cambria" pitchFamily="18" charset="0"/>
              <a:cs typeface="Calibri" pitchFamily="34" charset="0"/>
            </a:endParaRP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 smtClean="0">
                <a:latin typeface="Cambria" pitchFamily="18" charset="0"/>
                <a:cs typeface="Calibri" pitchFamily="34" charset="0"/>
              </a:rPr>
              <a:t>Aturan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berlaku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“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beli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2 gratis 1”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untuk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beberapa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barang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promo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tiap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bulannya</a:t>
            </a:r>
            <a:endParaRPr lang="en-GB" dirty="0" smtClean="0">
              <a:latin typeface="Cambria" pitchFamily="18" charset="0"/>
              <a:cs typeface="Calibri" pitchFamily="34" charset="0"/>
            </a:endParaRP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 smtClean="0">
                <a:latin typeface="Cambria" pitchFamily="18" charset="0"/>
                <a:cs typeface="Calibri" pitchFamily="34" charset="0"/>
              </a:rPr>
              <a:t>Pembayaran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bisa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dilakukan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dengan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tunai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ataupun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transfer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dengan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rekening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bank X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59425" y="838201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AKYSB – CONTOH</a:t>
            </a:r>
          </a:p>
        </p:txBody>
      </p:sp>
    </p:spTree>
    <p:extLst>
      <p:ext uri="{BB962C8B-B14F-4D97-AF65-F5344CB8AC3E}">
        <p14:creationId xmlns:p14="http://schemas.microsoft.com/office/powerpoint/2010/main" val="24069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436" y="1790341"/>
            <a:ext cx="9767046" cy="4571999"/>
          </a:xfrm>
        </p:spPr>
        <p:txBody>
          <a:bodyPr>
            <a:normAutofit/>
          </a:bodyPr>
          <a:lstStyle/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 smtClean="0">
                <a:latin typeface="Cambria" pitchFamily="18" charset="0"/>
                <a:cs typeface="Calibri" pitchFamily="34" charset="0"/>
              </a:rPr>
              <a:t>Denda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sebesar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10%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dari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harga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buku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berlaku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perhari</a:t>
            </a:r>
            <a:endParaRPr lang="en-GB" dirty="0" smtClean="0">
              <a:latin typeface="Cambria" pitchFamily="18" charset="0"/>
              <a:cs typeface="Calibri" pitchFamily="34" charset="0"/>
            </a:endParaRP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 smtClean="0">
                <a:latin typeface="Cambria" pitchFamily="18" charset="0"/>
                <a:cs typeface="Calibri" pitchFamily="34" charset="0"/>
              </a:rPr>
              <a:t>Pengembalian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barang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bisa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dilakukan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jika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barang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yang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diterima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cacat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ataupun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tidak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sesuai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dengan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pemesanan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,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maksimal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1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minggu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dari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tanggal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pengiriman</a:t>
            </a:r>
            <a:endParaRPr lang="en-GB" dirty="0" smtClean="0">
              <a:latin typeface="Cambria" pitchFamily="18" charset="0"/>
              <a:cs typeface="Calibri" pitchFamily="34" charset="0"/>
            </a:endParaRP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 smtClean="0">
                <a:latin typeface="Cambria" pitchFamily="18" charset="0"/>
                <a:cs typeface="Calibri" pitchFamily="34" charset="0"/>
              </a:rPr>
              <a:t>Cuti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tahunan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berlaku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jika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pegawai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sudah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bekerja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minimal 1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tahun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atau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lebih</a:t>
            </a:r>
            <a:endParaRPr lang="en-GB" dirty="0" smtClean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86436" y="101648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AKYSB – CONTOH LAINNYA</a:t>
            </a:r>
          </a:p>
        </p:txBody>
      </p:sp>
    </p:spTree>
    <p:extLst>
      <p:ext uri="{BB962C8B-B14F-4D97-AF65-F5344CB8AC3E}">
        <p14:creationId xmlns:p14="http://schemas.microsoft.com/office/powerpoint/2010/main" val="3151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647" y="1979044"/>
            <a:ext cx="9834282" cy="4193156"/>
          </a:xfrm>
        </p:spPr>
        <p:txBody>
          <a:bodyPr>
            <a:normAutofit/>
          </a:bodyPr>
          <a:lstStyle/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smtClean="0">
                <a:latin typeface="Cambria" pitchFamily="18" charset="0"/>
                <a:cs typeface="Calibri" pitchFamily="34" charset="0"/>
              </a:rPr>
              <a:t>HARDWARE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smtClean="0">
                <a:latin typeface="Cambria" pitchFamily="18" charset="0"/>
                <a:cs typeface="Calibri" pitchFamily="34" charset="0"/>
              </a:rPr>
              <a:t>SOFTWARE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smtClean="0">
                <a:latin typeface="Cambria" pitchFamily="18" charset="0"/>
                <a:cs typeface="Calibri" pitchFamily="34" charset="0"/>
              </a:rPr>
              <a:t>BRAINWARE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smtClean="0">
                <a:latin typeface="Cambria" pitchFamily="18" charset="0"/>
                <a:cs typeface="Calibri" pitchFamily="34" charset="0"/>
              </a:rPr>
              <a:t>JARINGAN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smtClean="0">
                <a:latin typeface="Cambria" pitchFamily="18" charset="0"/>
                <a:cs typeface="Calibri" pitchFamily="34" charset="0"/>
              </a:rPr>
              <a:t>PENGKODEAN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32647" y="914401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KEBUTUHAN NON FUNGSIONAL</a:t>
            </a:r>
          </a:p>
        </p:txBody>
      </p:sp>
    </p:spTree>
    <p:extLst>
      <p:ext uri="{BB962C8B-B14F-4D97-AF65-F5344CB8AC3E}">
        <p14:creationId xmlns:p14="http://schemas.microsoft.com/office/powerpoint/2010/main" val="6473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882" y="1855694"/>
            <a:ext cx="9672918" cy="4316506"/>
          </a:xfrm>
        </p:spPr>
        <p:txBody>
          <a:bodyPr>
            <a:normAutofit/>
          </a:bodyPr>
          <a:lstStyle/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1" dirty="0" smtClean="0">
                <a:latin typeface="Cambria" pitchFamily="18" charset="0"/>
                <a:cs typeface="Calibri" pitchFamily="34" charset="0"/>
              </a:rPr>
              <a:t>FLOWMAP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1" i="1" dirty="0" smtClean="0">
                <a:latin typeface="Cambria" pitchFamily="18" charset="0"/>
                <a:cs typeface="Calibri" pitchFamily="34" charset="0"/>
              </a:rPr>
              <a:t>ENTITY</a:t>
            </a:r>
            <a:r>
              <a:rPr lang="en-GB" b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i="1" dirty="0" smtClean="0">
                <a:latin typeface="Cambria" pitchFamily="18" charset="0"/>
                <a:cs typeface="Calibri" pitchFamily="34" charset="0"/>
              </a:rPr>
              <a:t>RELATIONSHIP</a:t>
            </a:r>
            <a:r>
              <a:rPr lang="en-GB" b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i="1" dirty="0" smtClean="0">
                <a:latin typeface="Cambria" pitchFamily="18" charset="0"/>
                <a:cs typeface="Calibri" pitchFamily="34" charset="0"/>
              </a:rPr>
              <a:t>DIAGRAM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1" dirty="0" smtClean="0">
                <a:latin typeface="Cambria" pitchFamily="18" charset="0"/>
                <a:cs typeface="Calibri" pitchFamily="34" charset="0"/>
              </a:rPr>
              <a:t>DIAGRAM KONTEKS (DK) / </a:t>
            </a:r>
            <a:r>
              <a:rPr lang="en-GB" b="1" i="1" dirty="0" smtClean="0">
                <a:latin typeface="Cambria" pitchFamily="18" charset="0"/>
                <a:cs typeface="Calibri" pitchFamily="34" charset="0"/>
              </a:rPr>
              <a:t>CONTEXT</a:t>
            </a:r>
            <a:r>
              <a:rPr lang="en-GB" b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i="1" dirty="0" smtClean="0">
                <a:latin typeface="Cambria" pitchFamily="18" charset="0"/>
                <a:cs typeface="Calibri" pitchFamily="34" charset="0"/>
              </a:rPr>
              <a:t>DIAGRAM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1" i="1" dirty="0" smtClean="0">
                <a:latin typeface="Cambria" pitchFamily="18" charset="0"/>
                <a:cs typeface="Calibri" pitchFamily="34" charset="0"/>
              </a:rPr>
              <a:t>DATA</a:t>
            </a:r>
            <a:r>
              <a:rPr lang="en-GB" b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i="1" dirty="0" smtClean="0">
                <a:latin typeface="Cambria" pitchFamily="18" charset="0"/>
                <a:cs typeface="Calibri" pitchFamily="34" charset="0"/>
              </a:rPr>
              <a:t>FLOW</a:t>
            </a:r>
            <a:r>
              <a:rPr lang="en-GB" b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i="1" dirty="0" smtClean="0">
                <a:latin typeface="Cambria" pitchFamily="18" charset="0"/>
                <a:cs typeface="Calibri" pitchFamily="34" charset="0"/>
              </a:rPr>
              <a:t>DIAGRAM</a:t>
            </a:r>
            <a:r>
              <a:rPr lang="en-GB" b="1" dirty="0" smtClean="0">
                <a:latin typeface="Cambria" pitchFamily="18" charset="0"/>
                <a:cs typeface="Calibri" pitchFamily="34" charset="0"/>
              </a:rPr>
              <a:t> (DFD)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1" dirty="0" smtClean="0">
                <a:latin typeface="Cambria" pitchFamily="18" charset="0"/>
                <a:cs typeface="Calibri" pitchFamily="34" charset="0"/>
              </a:rPr>
              <a:t>SPESIFIKASI PROSES </a:t>
            </a:r>
          </a:p>
          <a:p>
            <a:pPr marL="457200" indent="-457200" defTabSz="962025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1" dirty="0" smtClean="0">
                <a:latin typeface="Cambria" pitchFamily="18" charset="0"/>
                <a:cs typeface="Calibri" pitchFamily="34" charset="0"/>
              </a:rPr>
              <a:t>KAMUS DATA / </a:t>
            </a:r>
            <a:r>
              <a:rPr lang="en-GB" b="1" i="1" dirty="0" smtClean="0">
                <a:latin typeface="Cambria" pitchFamily="18" charset="0"/>
                <a:cs typeface="Calibri" pitchFamily="34" charset="0"/>
              </a:rPr>
              <a:t>DATA</a:t>
            </a:r>
            <a:r>
              <a:rPr lang="en-GB" b="1" dirty="0" smtClean="0">
                <a:latin typeface="Cambria" pitchFamily="18" charset="0"/>
                <a:cs typeface="Calibri" pitchFamily="34" charset="0"/>
              </a:rPr>
              <a:t> </a:t>
            </a:r>
            <a:r>
              <a:rPr lang="en-GB" b="1" i="1" dirty="0" smtClean="0">
                <a:latin typeface="Cambria" pitchFamily="18" charset="0"/>
                <a:cs typeface="Calibri" pitchFamily="34" charset="0"/>
              </a:rPr>
              <a:t>DICTIONARY</a:t>
            </a:r>
            <a:endParaRPr lang="en-GB" dirty="0" smtClean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99882" y="838201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ANALISIS KEBUTUHAN FUNGSIONAL TERSTRUKTUR</a:t>
            </a:r>
          </a:p>
        </p:txBody>
      </p:sp>
    </p:spTree>
    <p:extLst>
      <p:ext uri="{BB962C8B-B14F-4D97-AF65-F5344CB8AC3E}">
        <p14:creationId xmlns:p14="http://schemas.microsoft.com/office/powerpoint/2010/main" val="5393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4" y="1927412"/>
            <a:ext cx="9843247" cy="4571999"/>
          </a:xfrm>
        </p:spPr>
        <p:txBody>
          <a:bodyPr>
            <a:normAutofit fontScale="85000" lnSpcReduction="20000"/>
          </a:bodyPr>
          <a:lstStyle/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d-ID" dirty="0" smtClean="0">
                <a:latin typeface="Cambria" pitchFamily="18" charset="0"/>
              </a:rPr>
              <a:t>Analisis sistem </a:t>
            </a:r>
            <a:r>
              <a:rPr lang="id-ID" dirty="0" smtClean="0">
                <a:latin typeface="Cambria" pitchFamily="18" charset="0"/>
              </a:rPr>
              <a:t>adalah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id-ID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proses </a:t>
            </a:r>
            <a:r>
              <a:rPr lang="nn-NO" dirty="0" smtClean="0">
                <a:latin typeface="Cambria" pitchFamily="18" charset="0"/>
              </a:rPr>
              <a:t>mendefinisikan </a:t>
            </a:r>
            <a:r>
              <a:rPr lang="nn-NO" dirty="0" smtClean="0">
                <a:latin typeface="Cambria" pitchFamily="18" charset="0"/>
              </a:rPr>
              <a:t>kebutuhan terkait sistem yang akan dikembangkan. </a:t>
            </a:r>
            <a:endParaRPr lang="id-ID" dirty="0" smtClean="0">
              <a:latin typeface="Cambria" pitchFamily="18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d-ID" dirty="0" smtClean="0">
                <a:latin typeface="Cambria" pitchFamily="18" charset="0"/>
              </a:rPr>
              <a:t>H</a:t>
            </a:r>
            <a:r>
              <a:rPr lang="nn-NO" dirty="0" smtClean="0">
                <a:latin typeface="Cambria" pitchFamily="18" charset="0"/>
              </a:rPr>
              <a:t>asil</a:t>
            </a:r>
            <a:r>
              <a:rPr lang="id-ID" dirty="0" smtClean="0">
                <a:latin typeface="Cambria" pitchFamily="18" charset="0"/>
              </a:rPr>
              <a:t> </a:t>
            </a:r>
            <a:r>
              <a:rPr lang="sv-SE" dirty="0" smtClean="0">
                <a:latin typeface="Cambria" pitchFamily="18" charset="0"/>
              </a:rPr>
              <a:t>akhir dari tahap analisis di sini adalah sebuah dokumen yang menjelaskan</a:t>
            </a:r>
            <a:r>
              <a:rPr lang="id-ID" dirty="0" smtClean="0">
                <a:latin typeface="Cambria" pitchFamily="18" charset="0"/>
              </a:rPr>
              <a:t> mengenai spesifikasi persyaratan sistem informasi atau SRS (</a:t>
            </a:r>
            <a:r>
              <a:rPr lang="id-ID" i="1" dirty="0" smtClean="0">
                <a:latin typeface="Cambria" pitchFamily="18" charset="0"/>
              </a:rPr>
              <a:t>System Requirement Specification</a:t>
            </a:r>
            <a:r>
              <a:rPr lang="id-ID" i="1" dirty="0" smtClean="0">
                <a:latin typeface="Cambria" pitchFamily="18" charset="0"/>
              </a:rPr>
              <a:t>)</a:t>
            </a:r>
            <a:endParaRPr lang="en-US" i="1" dirty="0" smtClean="0">
              <a:latin typeface="Cambria" pitchFamily="18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d-ID" dirty="0">
                <a:latin typeface="Cambria" pitchFamily="18" charset="0"/>
              </a:rPr>
              <a:t>Kegiatan analisis sistem adalah kegiatan untuk melihat sistem yang sudah </a:t>
            </a:r>
            <a:r>
              <a:rPr lang="nl-NL" dirty="0">
                <a:latin typeface="Cambria" pitchFamily="18" charset="0"/>
              </a:rPr>
              <a:t>berjalan, melihat bagian mana yang bagus dan tidak bagus, dan kemudian</a:t>
            </a:r>
            <a:r>
              <a:rPr lang="id-ID" dirty="0">
                <a:latin typeface="Cambria" pitchFamily="18" charset="0"/>
              </a:rPr>
              <a:t> mendokumentasikan kebutuhan yang akan dipenuhi dalam sistem yang baru.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d-ID" dirty="0">
                <a:latin typeface="Cambria" pitchFamily="18" charset="0"/>
              </a:rPr>
              <a:t>Hal tersebut terlihat sederhana, namun sebenarnya tidak. Banyak hambatan yang akan ditemui dalam proses tersebut</a:t>
            </a:r>
            <a:r>
              <a:rPr lang="id-ID" dirty="0" smtClean="0">
                <a:latin typeface="Cambria" pitchFamily="18" charset="0"/>
              </a:rPr>
              <a:t>.</a:t>
            </a:r>
            <a:endParaRPr lang="en-US" dirty="0" smtClean="0">
              <a:latin typeface="Cambria" pitchFamily="18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d-ID" dirty="0">
                <a:latin typeface="Cambria" pitchFamily="18" charset="0"/>
              </a:rPr>
              <a:t>Pada banyak proyek sistem informasi, proses analisis dan desain sering kali berjalan bersama-sama. </a:t>
            </a:r>
            <a:r>
              <a:rPr lang="sv-SE" dirty="0">
                <a:latin typeface="Cambria" pitchFamily="18" charset="0"/>
              </a:rPr>
              <a:t>Hal ini dilakukan karena pada banyak kasus, </a:t>
            </a:r>
            <a:r>
              <a:rPr lang="sv-SE" i="1" dirty="0">
                <a:latin typeface="Cambria" pitchFamily="18" charset="0"/>
              </a:rPr>
              <a:t>user sering kesulitan</a:t>
            </a:r>
            <a:r>
              <a:rPr lang="id-ID" i="1" dirty="0">
                <a:latin typeface="Cambria" pitchFamily="18" charset="0"/>
              </a:rPr>
              <a:t> </a:t>
            </a:r>
            <a:r>
              <a:rPr lang="id-ID" dirty="0">
                <a:latin typeface="Cambria" pitchFamily="18" charset="0"/>
              </a:rPr>
              <a:t>untuk mendefinisikan kebutuhan mereka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endParaRPr lang="id-ID" dirty="0">
              <a:latin typeface="Cambria" pitchFamily="18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endParaRPr lang="id-ID" dirty="0">
              <a:latin typeface="Cambria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6824" y="950259"/>
            <a:ext cx="497989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ANALISIS SISTEM</a:t>
            </a:r>
          </a:p>
        </p:txBody>
      </p:sp>
    </p:spTree>
    <p:extLst>
      <p:ext uri="{BB962C8B-B14F-4D97-AF65-F5344CB8AC3E}">
        <p14:creationId xmlns:p14="http://schemas.microsoft.com/office/powerpoint/2010/main" val="122755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753" y="1881279"/>
            <a:ext cx="9874623" cy="4290921"/>
          </a:xfrm>
        </p:spPr>
        <p:txBody>
          <a:bodyPr>
            <a:normAutofit/>
          </a:bodyPr>
          <a:lstStyle/>
          <a:p>
            <a:pPr marL="582613" indent="-514350">
              <a:lnSpc>
                <a:spcPct val="200000"/>
              </a:lnSpc>
              <a:buClrTx/>
              <a:buFont typeface="Century Gothic" pitchFamily="34" charset="0"/>
              <a:buAutoNum type="arabicPeriod"/>
            </a:pPr>
            <a:r>
              <a:rPr lang="id-ID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Memodelkan aliran dokumen pada sistem yang sedang berjalan.</a:t>
            </a:r>
          </a:p>
          <a:p>
            <a:pPr marL="582613" indent="-514350">
              <a:lnSpc>
                <a:spcPct val="200000"/>
              </a:lnSpc>
              <a:buClrTx/>
              <a:buFont typeface="Century Gothic" pitchFamily="34" charset="0"/>
              <a:buAutoNum type="arabicPeriod"/>
            </a:pPr>
            <a:r>
              <a:rPr lang="id-ID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Bentuk dokumen bisa manual atau berupa file komputer.</a:t>
            </a:r>
          </a:p>
          <a:p>
            <a:pPr marL="582613" indent="-514350">
              <a:lnSpc>
                <a:spcPct val="200000"/>
              </a:lnSpc>
              <a:buClrTx/>
              <a:buFont typeface="Century Gothic" pitchFamily="34" charset="0"/>
              <a:buAutoNum type="arabicPeriod"/>
            </a:pPr>
            <a:r>
              <a:rPr lang="id-ID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Satu alur aliran dokumen terdiri dari input </a:t>
            </a:r>
            <a:r>
              <a:rPr lang="id-ID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 proses  output.</a:t>
            </a:r>
          </a:p>
          <a:p>
            <a:pPr marL="582613" indent="-514350">
              <a:lnSpc>
                <a:spcPct val="200000"/>
              </a:lnSpc>
              <a:buClrTx/>
              <a:buFont typeface="Century Gothic" pitchFamily="34" charset="0"/>
              <a:buAutoNum type="arabicPeriod"/>
            </a:pPr>
            <a:r>
              <a:rPr lang="id-ID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Apabila ada kondisi yang dikenakan alur pada poin 3 tetap diperhatikan.</a:t>
            </a:r>
          </a:p>
          <a:p>
            <a:pPr marL="582613" indent="-514350">
              <a:lnSpc>
                <a:spcPct val="200000"/>
              </a:lnSpc>
              <a:buClrTx/>
              <a:buFont typeface="Century Gothic" pitchFamily="34" charset="0"/>
              <a:buAutoNum type="arabicPeriod"/>
            </a:pPr>
            <a:r>
              <a:rPr lang="id-ID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Tidak boleh ada dokumen yang hilang dalam runtunan prosesnya.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5753" y="101648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FLOWMAP – RULES OF THUMB</a:t>
            </a:r>
          </a:p>
        </p:txBody>
      </p:sp>
    </p:spTree>
    <p:extLst>
      <p:ext uri="{BB962C8B-B14F-4D97-AF65-F5344CB8AC3E}">
        <p14:creationId xmlns:p14="http://schemas.microsoft.com/office/powerpoint/2010/main" val="38712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72988" y="918789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FLOWMAP – SIMBOL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49476"/>
              </p:ext>
            </p:extLst>
          </p:nvPr>
        </p:nvGraphicFramePr>
        <p:xfrm>
          <a:off x="2160495" y="1860176"/>
          <a:ext cx="7632847" cy="44644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SIMBOL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NAMA SIMBOL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FUNGSI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Dokumen Manual</a:t>
                      </a:r>
                      <a:endParaRPr lang="id-ID" sz="1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Menunjukkan dokumen sebagai masukan dan keluaran dalam proses manual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 </a:t>
                      </a:r>
                      <a:endParaRPr lang="id-ID" sz="1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Proses Manual</a:t>
                      </a:r>
                      <a:endParaRPr lang="id-ID" sz="1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Menunjukkan proses yang dilakukan tanpa bantuan komputer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 </a:t>
                      </a:r>
                      <a:endParaRPr lang="id-ID" sz="1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Kondisi</a:t>
                      </a:r>
                      <a:endParaRPr lang="id-ID" sz="1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Menunjukkan ada suatu kondisi yang harus diperiksa untuk melihat hasil keluaran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 </a:t>
                      </a:r>
                      <a:endParaRPr lang="id-ID" sz="1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Cambria" pitchFamily="18" charset="0"/>
                        </a:rPr>
                        <a:t>Arsip</a:t>
                      </a:r>
                      <a:endParaRPr lang="id-ID" sz="1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Cambria" pitchFamily="18" charset="0"/>
                        </a:rPr>
                        <a:t>Menggambarkan kumpulan </a:t>
                      </a: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dokumen-dokumen sejenis yang disimpan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584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631237"/>
              </p:ext>
            </p:extLst>
          </p:nvPr>
        </p:nvGraphicFramePr>
        <p:xfrm>
          <a:off x="2998694" y="2393576"/>
          <a:ext cx="9525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3" imgW="953161" imgH="593314" progId="Visio.Drawing.11">
                  <p:embed/>
                </p:oleObj>
              </mc:Choice>
              <mc:Fallback>
                <p:oleObj name="Visio" r:id="rId3" imgW="953161" imgH="5933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694" y="2393576"/>
                        <a:ext cx="9525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672255"/>
              </p:ext>
            </p:extLst>
          </p:nvPr>
        </p:nvGraphicFramePr>
        <p:xfrm>
          <a:off x="2998694" y="3460376"/>
          <a:ext cx="9525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Visio" r:id="rId5" imgW="953161" imgH="593314" progId="Visio.Drawing.11">
                  <p:embed/>
                </p:oleObj>
              </mc:Choice>
              <mc:Fallback>
                <p:oleObj name="Visio" r:id="rId5" imgW="953161" imgH="5933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694" y="3460376"/>
                        <a:ext cx="9525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5947"/>
              </p:ext>
            </p:extLst>
          </p:nvPr>
        </p:nvGraphicFramePr>
        <p:xfrm>
          <a:off x="3027269" y="4409701"/>
          <a:ext cx="9525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7" imgW="953161" imgH="593314" progId="Visio.Drawing.11">
                  <p:embed/>
                </p:oleObj>
              </mc:Choice>
              <mc:Fallback>
                <p:oleObj name="Visio" r:id="rId7" imgW="953161" imgH="5933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269" y="4409701"/>
                        <a:ext cx="9525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248477"/>
              </p:ext>
            </p:extLst>
          </p:nvPr>
        </p:nvGraphicFramePr>
        <p:xfrm>
          <a:off x="3170144" y="5489201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9" imgW="606287" imgH="606271" progId="Visio.Drawing.11">
                  <p:embed/>
                </p:oleObj>
              </mc:Choice>
              <mc:Fallback>
                <p:oleObj name="Visio" r:id="rId9" imgW="606287" imgH="6062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144" y="5489201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32646" y="87644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FLOWMAP – SIMBOL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64135"/>
              </p:ext>
            </p:extLst>
          </p:nvPr>
        </p:nvGraphicFramePr>
        <p:xfrm>
          <a:off x="2246260" y="1864659"/>
          <a:ext cx="7632847" cy="44644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SIMBOL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NAMA SIMBOL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FUNGSI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Cambria" pitchFamily="18" charset="0"/>
                        </a:rPr>
                        <a:t>Aliran Dokumen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Cambria" pitchFamily="18" charset="0"/>
                        </a:rPr>
                        <a:t>Menunjukkan</a:t>
                      </a:r>
                      <a:r>
                        <a:rPr lang="id-ID" sz="1600" baseline="0" dirty="0" smtClean="0">
                          <a:effectLst/>
                          <a:latin typeface="Cambria" pitchFamily="18" charset="0"/>
                        </a:rPr>
                        <a:t> aliran dokumen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1600" baseline="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Data Manual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Menunjukkan </a:t>
                      </a:r>
                      <a:r>
                        <a:rPr lang="id-ID" sz="1600" dirty="0" smtClean="0">
                          <a:effectLst/>
                          <a:latin typeface="Cambria" pitchFamily="18" charset="0"/>
                        </a:rPr>
                        <a:t>data untuk</a:t>
                      </a:r>
                      <a:r>
                        <a:rPr lang="id-ID" sz="1600" baseline="0" dirty="0" smtClean="0">
                          <a:effectLst/>
                          <a:latin typeface="Cambria" pitchFamily="18" charset="0"/>
                        </a:rPr>
                        <a:t> membentuk dokumen komputerisasi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Cambria" pitchFamily="18" charset="0"/>
                        </a:rPr>
                        <a:t>Proses terkomputerisasi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Cambria" pitchFamily="18" charset="0"/>
                        </a:rPr>
                        <a:t>Menggambarkan prose yang dilakukan dengan bantuan komputer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File/Database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Cambria" pitchFamily="18" charset="0"/>
                        </a:rPr>
                        <a:t>Menggambarkan penyimpanan</a:t>
                      </a:r>
                      <a:r>
                        <a:rPr lang="id-ID" sz="1600" baseline="0" dirty="0" smtClean="0">
                          <a:effectLst/>
                          <a:latin typeface="Cambria" pitchFamily="18" charset="0"/>
                        </a:rPr>
                        <a:t> jika menggunakan prose terkomputerisasi</a:t>
                      </a:r>
                      <a:endParaRPr lang="id-ID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8059" y="2369484"/>
            <a:ext cx="1638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248" y="4457047"/>
            <a:ext cx="923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247" y="5536547"/>
            <a:ext cx="990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lowchart: Manual Input 24"/>
          <p:cNvSpPr/>
          <p:nvPr/>
        </p:nvSpPr>
        <p:spPr>
          <a:xfrm>
            <a:off x="3021106" y="3464859"/>
            <a:ext cx="990600" cy="609600"/>
          </a:xfrm>
          <a:prstGeom prst="flowChartManualInpu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87" y="1788459"/>
            <a:ext cx="9870141" cy="4383741"/>
          </a:xfrm>
        </p:spPr>
        <p:txBody>
          <a:bodyPr>
            <a:normAutofit/>
          </a:bodyPr>
          <a:lstStyle/>
          <a:p>
            <a:pPr marL="582613" indent="-514350" algn="just">
              <a:lnSpc>
                <a:spcPct val="150000"/>
              </a:lnSpc>
              <a:buClrTx/>
              <a:buFont typeface="Century Gothic" pitchFamily="34" charset="0"/>
              <a:buAutoNum type="arabicPeriod"/>
            </a:pPr>
            <a:r>
              <a:rPr lang="id-ID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Memodelkan data dalam bentuk entitas beserta relasi.</a:t>
            </a:r>
          </a:p>
          <a:p>
            <a:pPr marL="582613" indent="-514350" algn="just">
              <a:lnSpc>
                <a:spcPct val="150000"/>
              </a:lnSpc>
              <a:buClrTx/>
              <a:buFont typeface="Century Gothic" pitchFamily="34" charset="0"/>
              <a:buAutoNum type="arabicPeriod"/>
            </a:pPr>
            <a:r>
              <a:rPr lang="id-ID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Kardinalitas/Modalitas yang diberikan akan mempengaruhi peletakkan dan pemberian atribut kunci untuk setiap relasi.</a:t>
            </a:r>
          </a:p>
          <a:p>
            <a:pPr marL="582613" indent="-514350" algn="just">
              <a:lnSpc>
                <a:spcPct val="150000"/>
              </a:lnSpc>
              <a:buClrTx/>
              <a:buFont typeface="Century Gothic" pitchFamily="34" charset="0"/>
              <a:buAutoNum type="arabicPeriod"/>
            </a:pPr>
            <a:r>
              <a:rPr lang="id-ID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Entitas dan relasi yang memiliki kardinalitas many to many akan menggambarkan data store yang akan digunakan pada DFD.</a:t>
            </a:r>
          </a:p>
          <a:p>
            <a:pPr marL="582613" indent="-514350" algn="just">
              <a:lnSpc>
                <a:spcPct val="150000"/>
              </a:lnSpc>
              <a:buClrTx/>
              <a:buFont typeface="Century Gothic" pitchFamily="34" charset="0"/>
              <a:buAutoNum type="arabicPeriod"/>
            </a:pPr>
            <a:r>
              <a:rPr lang="id-ID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Jangan mempergunakan agregasi dan genspec dengan tidak bijaksana.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96787" y="815789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ERD – RULES OF THUMB</a:t>
            </a:r>
          </a:p>
        </p:txBody>
      </p:sp>
    </p:spTree>
    <p:extLst>
      <p:ext uri="{BB962C8B-B14F-4D97-AF65-F5344CB8AC3E}">
        <p14:creationId xmlns:p14="http://schemas.microsoft.com/office/powerpoint/2010/main" val="74877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65412" y="89857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ERD – SIMBOL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52796"/>
              </p:ext>
            </p:extLst>
          </p:nvPr>
        </p:nvGraphicFramePr>
        <p:xfrm>
          <a:off x="2279651" y="1855623"/>
          <a:ext cx="7632847" cy="446449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43732"/>
                <a:gridCol w="1877241"/>
                <a:gridCol w="3211874"/>
              </a:tblGrid>
              <a:tr h="3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NAMA SIMBOL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FUNGSI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Entitas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keberadaan sebuah entitas (entitas</a:t>
                      </a:r>
                      <a:r>
                        <a:rPr lang="id-ID" sz="1600" baseline="0" dirty="0" smtClean="0">
                          <a:effectLst/>
                        </a:rPr>
                        <a:t> kuat)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Atribut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atribut yang dimiliki oleh suatu entitas atau 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keterhubungan</a:t>
                      </a:r>
                      <a:r>
                        <a:rPr lang="id-ID" sz="1600" baseline="0" dirty="0" smtClean="0">
                          <a:effectLst/>
                        </a:rPr>
                        <a:t> antar 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6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 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Garis Relasi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Menggambarkan hubungan</a:t>
                      </a:r>
                      <a:r>
                        <a:rPr lang="id-ID" sz="1600" baseline="0" dirty="0" smtClean="0">
                          <a:effectLst/>
                        </a:rPr>
                        <a:t> entitas dan relasi atau entitas dengan atribut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4" y="2431886"/>
            <a:ext cx="923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4" y="3533611"/>
            <a:ext cx="9239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4" y="4519449"/>
            <a:ext cx="923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5810647"/>
            <a:ext cx="20669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03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19200" y="936812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ERD – KARDINALITAS DAN MODALITAS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7546"/>
              </p:ext>
            </p:extLst>
          </p:nvPr>
        </p:nvGraphicFramePr>
        <p:xfrm>
          <a:off x="2293097" y="1832920"/>
          <a:ext cx="7632848" cy="453650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672408"/>
                <a:gridCol w="3960440"/>
              </a:tblGrid>
              <a:tr h="362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KARDINALITAS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</a:rPr>
                        <a:t>MODALITAS</a:t>
                      </a:r>
                      <a:endParaRPr lang="id-ID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1-1</a:t>
                      </a:r>
                      <a:r>
                        <a:rPr lang="id-ID" sz="1600" b="1" baseline="0" dirty="0" smtClean="0">
                          <a:effectLst/>
                        </a:rPr>
                        <a:t> (</a:t>
                      </a:r>
                      <a:r>
                        <a:rPr lang="id-ID" sz="1600" b="1" dirty="0" smtClean="0">
                          <a:effectLst/>
                        </a:rPr>
                        <a:t>ONE</a:t>
                      </a:r>
                      <a:r>
                        <a:rPr lang="id-ID" sz="1600" b="1" baseline="0" dirty="0" smtClean="0">
                          <a:effectLst/>
                        </a:rPr>
                        <a:t> TO ONE)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0..1 (OPTIONAL ONE)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 </a:t>
                      </a:r>
                      <a:endParaRPr lang="id-ID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1-N (ONE TO MANY)</a:t>
                      </a:r>
                      <a:endParaRPr lang="id-ID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</a:rPr>
                        <a:t> 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0..N ATAU 1..N</a:t>
                      </a:r>
                      <a:r>
                        <a:rPr lang="id-ID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(OPTIONAL  MANY)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N-1 (MANY TO ONE)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id-ID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(MANDATORY ONE)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3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N-N (MANY TO MANY)</a:t>
                      </a:r>
                      <a:endParaRPr lang="id-ID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</a:rPr>
                        <a:t> </a:t>
                      </a:r>
                      <a:r>
                        <a:rPr lang="id-ID" sz="1600" b="1" dirty="0">
                          <a:effectLst/>
                        </a:rPr>
                        <a:t> </a:t>
                      </a:r>
                      <a:endParaRPr lang="id-ID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id-ID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(MANDATORY MANY)</a:t>
                      </a:r>
                      <a:endParaRPr lang="id-ID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4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777" y="1801907"/>
            <a:ext cx="9914964" cy="4571999"/>
          </a:xfrm>
        </p:spPr>
        <p:txBody>
          <a:bodyPr>
            <a:normAutofit fontScale="62500" lnSpcReduction="20000"/>
          </a:bodyPr>
          <a:lstStyle/>
          <a:p>
            <a:pPr marL="582613" indent="-514350">
              <a:lnSpc>
                <a:spcPct val="170000"/>
              </a:lnSpc>
              <a:spcBef>
                <a:spcPts val="0"/>
              </a:spcBef>
              <a:buClrTx/>
              <a:buNone/>
            </a:pPr>
            <a:r>
              <a:rPr lang="en-US" b="1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PENJUALAN BARANG TUNAI TOKO “RATU ATUT DINASTY”</a:t>
            </a:r>
          </a:p>
          <a:p>
            <a:pPr marL="582613" indent="-514350">
              <a:lnSpc>
                <a:spcPct val="170000"/>
              </a:lnSpc>
              <a:spcBef>
                <a:spcPts val="0"/>
              </a:spcBef>
              <a:buClrTx/>
              <a:buFont typeface="Century Gothic" pitchFamily="34" charset="0"/>
              <a:buAutoNum type="arabicPeriod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Pembeli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masuk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toko</a:t>
            </a:r>
            <a:endParaRPr lang="en-US" dirty="0" smtClean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582613" indent="-514350">
              <a:lnSpc>
                <a:spcPct val="170000"/>
              </a:lnSpc>
              <a:spcBef>
                <a:spcPts val="0"/>
              </a:spcBef>
              <a:buClrTx/>
              <a:buFont typeface="Century Gothic" pitchFamily="34" charset="0"/>
              <a:buAutoNum type="arabicPeriod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Pembeli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memilih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barang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akan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dibeli</a:t>
            </a:r>
            <a:endParaRPr lang="en-US" dirty="0" smtClean="0">
              <a:latin typeface="Cambria" pitchFamily="18" charset="0"/>
              <a:ea typeface="Calibri" pitchFamily="34" charset="0"/>
              <a:cs typeface="Calibri" pitchFamily="34" charset="0"/>
            </a:endParaRPr>
          </a:p>
          <a:p>
            <a:pPr marL="582613" indent="-514350">
              <a:lnSpc>
                <a:spcPct val="170000"/>
              </a:lnSpc>
              <a:spcBef>
                <a:spcPts val="0"/>
              </a:spcBef>
              <a:buClrTx/>
              <a:buFont typeface="Century Gothic" pitchFamily="34" charset="0"/>
              <a:buAutoNum type="arabicPeriod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Pembeli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membawa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barang-barang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dibeli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ke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bagian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kasir</a:t>
            </a:r>
            <a:r>
              <a:rPr lang="id-ID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582613" indent="-514350">
              <a:lnSpc>
                <a:spcPct val="170000"/>
              </a:lnSpc>
              <a:spcBef>
                <a:spcPts val="0"/>
              </a:spcBef>
              <a:buClrTx/>
              <a:buFont typeface="Century Gothic" pitchFamily="34" charset="0"/>
              <a:buAutoNum type="arabicPeriod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Petugas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kasir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menghitung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jumlah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barang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yang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dibeli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membuat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bon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penjualan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sebagai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bukti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transaksi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penjualan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barang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untuk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pembeli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setelah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menyerahkan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</a:rPr>
              <a:t>pembayaran</a:t>
            </a:r>
            <a:r>
              <a:rPr lang="id-ID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582613" indent="-514350">
              <a:lnSpc>
                <a:spcPct val="170000"/>
              </a:lnSpc>
              <a:spcBef>
                <a:spcPts val="0"/>
              </a:spcBef>
              <a:buClrTx/>
              <a:buFont typeface="Century Gothic" pitchFamily="34" charset="0"/>
              <a:buAutoNum type="arabicPeriod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Setelah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jam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kerja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selesai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petugas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kasir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menghitung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jumlah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uang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diterima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dari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seluruh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transaksi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barang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membuat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laporan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endParaRPr lang="id-ID" dirty="0" smtClean="0">
              <a:latin typeface="Cambria" pitchFamily="18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82613" indent="-514350">
              <a:lnSpc>
                <a:spcPct val="170000"/>
              </a:lnSpc>
              <a:spcBef>
                <a:spcPts val="0"/>
              </a:spcBef>
              <a:buClrTx/>
              <a:buFont typeface="Century Gothic" pitchFamily="34" charset="0"/>
              <a:buAutoNum type="arabicPeriod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Salinan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bon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laporan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diserahkan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ke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supervisor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administrasi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r>
              <a:rPr lang="id-ID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.</a:t>
            </a:r>
            <a:endParaRPr lang="en-US" dirty="0" smtClean="0">
              <a:latin typeface="Cambria" pitchFamily="18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82613" indent="-514350">
              <a:lnSpc>
                <a:spcPct val="170000"/>
              </a:lnSpc>
              <a:spcBef>
                <a:spcPts val="0"/>
              </a:spcBef>
              <a:buClrTx/>
              <a:buFont typeface="Century Gothic" pitchFamily="34" charset="0"/>
              <a:buAutoNum type="arabicPeriod"/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Supervisor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administrasi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memeriksa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apakah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jumlah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uang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diterima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sesuai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dengan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laporan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bon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penjualannya</a:t>
            </a:r>
            <a:endParaRPr lang="id-ID" dirty="0" smtClean="0">
              <a:latin typeface="Cambria" pitchFamily="18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82613" indent="-514350">
              <a:lnSpc>
                <a:spcPct val="170000"/>
              </a:lnSpc>
              <a:spcBef>
                <a:spcPts val="0"/>
              </a:spcBef>
              <a:buClrTx/>
              <a:buFont typeface="Century Gothic" pitchFamily="34" charset="0"/>
              <a:buAutoNum type="arabicPeriod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Jika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sudah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sesuai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maka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supervisor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akan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memberi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paraf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mengarsipkan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laporan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bon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tersebut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.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Jika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tidak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sesuai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, supervisor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administrasi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akan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mengkoreksinya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sebelum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memberi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paraf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mengarsipkannya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.</a:t>
            </a:r>
          </a:p>
          <a:p>
            <a:pPr marL="582613" indent="-514350">
              <a:lnSpc>
                <a:spcPct val="170000"/>
              </a:lnSpc>
              <a:spcBef>
                <a:spcPts val="0"/>
              </a:spcBef>
              <a:buClrTx/>
              <a:buFont typeface="Century Gothic" pitchFamily="34" charset="0"/>
              <a:buAutoNum type="arabicPeriod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Laporan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diarsipkan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oleh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supervisor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bagian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administrasi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endParaRPr lang="id-ID" dirty="0" smtClean="0">
              <a:latin typeface="Cambria" pitchFamily="18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1270" y="9144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FLOWMAP – STUDI KASUS</a:t>
            </a:r>
          </a:p>
        </p:txBody>
      </p:sp>
    </p:spTree>
    <p:extLst>
      <p:ext uri="{BB962C8B-B14F-4D97-AF65-F5344CB8AC3E}">
        <p14:creationId xmlns:p14="http://schemas.microsoft.com/office/powerpoint/2010/main" val="13411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1" y="1734671"/>
            <a:ext cx="9991165" cy="4571999"/>
          </a:xfrm>
        </p:spPr>
        <p:txBody>
          <a:bodyPr>
            <a:normAutofit lnSpcReduction="10000"/>
          </a:bodyPr>
          <a:lstStyle/>
          <a:p>
            <a:pPr marL="582613" indent="-514350">
              <a:lnSpc>
                <a:spcPct val="160000"/>
              </a:lnSpc>
              <a:spcBef>
                <a:spcPts val="0"/>
              </a:spcBef>
              <a:buClrTx/>
              <a:buNone/>
            </a:pPr>
            <a:r>
              <a:rPr lang="en-US" b="1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DAFTAR ENTITAS:</a:t>
            </a:r>
          </a:p>
          <a:p>
            <a:pPr marL="582613" indent="-514350">
              <a:lnSpc>
                <a:spcPct val="16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Pembeli</a:t>
            </a:r>
            <a:endParaRPr lang="en-US" dirty="0" smtClean="0">
              <a:latin typeface="Cambria" pitchFamily="18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82613" indent="-514350">
              <a:lnSpc>
                <a:spcPct val="16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Kasir</a:t>
            </a:r>
            <a:endParaRPr lang="en-US" dirty="0" smtClean="0">
              <a:latin typeface="Cambria" pitchFamily="18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82613" indent="-514350">
              <a:lnSpc>
                <a:spcPct val="16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Supervisor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administrasi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endParaRPr lang="en-US" dirty="0" smtClean="0">
              <a:latin typeface="Cambria" pitchFamily="18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82613" indent="-514350">
              <a:lnSpc>
                <a:spcPct val="160000"/>
              </a:lnSpc>
              <a:spcBef>
                <a:spcPts val="0"/>
              </a:spcBef>
              <a:buClrTx/>
              <a:buNone/>
            </a:pPr>
            <a:r>
              <a:rPr lang="en-US" b="1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DOKUMEN:</a:t>
            </a:r>
          </a:p>
          <a:p>
            <a:pPr marL="582613" indent="-514350">
              <a:lnSpc>
                <a:spcPct val="16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Bon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endParaRPr lang="en-US" dirty="0" smtClean="0">
              <a:latin typeface="Cambria" pitchFamily="18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82613" indent="-514350">
              <a:lnSpc>
                <a:spcPct val="16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Laporan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endParaRPr lang="en-US" dirty="0" smtClean="0">
              <a:latin typeface="Cambria" pitchFamily="18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582613" indent="-514350">
              <a:lnSpc>
                <a:spcPct val="160000"/>
              </a:lnSpc>
              <a:spcBef>
                <a:spcPts val="0"/>
              </a:spcBef>
              <a:buClrTx/>
              <a:buNone/>
            </a:pPr>
            <a:r>
              <a:rPr lang="en-US" b="1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FILE:</a:t>
            </a:r>
          </a:p>
          <a:p>
            <a:pPr marL="582613" indent="-514350">
              <a:lnSpc>
                <a:spcPct val="160000"/>
              </a:lnSpc>
              <a:spcBef>
                <a:spcPts val="0"/>
              </a:spcBef>
              <a:buClrTx/>
              <a:buFont typeface="Wingdings" pitchFamily="2" charset="2"/>
              <a:buChar char="v"/>
            </a:pP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Laporan</a:t>
            </a:r>
            <a:r>
              <a:rPr lang="en-US" dirty="0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ea typeface="Calibri" pitchFamily="34" charset="0"/>
                <a:cs typeface="Calibri" pitchFamily="34" charset="0"/>
                <a:sym typeface="Wingdings" pitchFamily="2" charset="2"/>
              </a:rPr>
              <a:t>penjualan</a:t>
            </a:r>
            <a:endParaRPr lang="id-ID" dirty="0" smtClean="0">
              <a:latin typeface="Cambria" pitchFamily="18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341" y="972671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FLOWMAP – SOLUSI</a:t>
            </a:r>
          </a:p>
        </p:txBody>
      </p:sp>
    </p:spTree>
    <p:extLst>
      <p:ext uri="{BB962C8B-B14F-4D97-AF65-F5344CB8AC3E}">
        <p14:creationId xmlns:p14="http://schemas.microsoft.com/office/powerpoint/2010/main" val="336204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99882" y="950259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FLOWMAP – SOLUSI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0031" t="29167" r="16745" b="10417"/>
          <a:stretch>
            <a:fillRect/>
          </a:stretch>
        </p:blipFill>
        <p:spPr bwMode="auto">
          <a:xfrm>
            <a:off x="2209800" y="1806388"/>
            <a:ext cx="769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6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65412" y="869577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  <a:ea typeface="+mj-ea"/>
                <a:cs typeface="+mj-cs"/>
              </a:rPr>
              <a:t>FLOWMAP – SOLUSI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6291" t="27083" r="28638" b="7292"/>
          <a:stretch>
            <a:fillRect/>
          </a:stretch>
        </p:blipFill>
        <p:spPr bwMode="auto">
          <a:xfrm>
            <a:off x="3487271" y="1842247"/>
            <a:ext cx="548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3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4" y="1927412"/>
            <a:ext cx="9843247" cy="4571999"/>
          </a:xfrm>
        </p:spPr>
        <p:txBody>
          <a:bodyPr>
            <a:normAutofit/>
          </a:bodyPr>
          <a:lstStyle/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latin typeface="Cambria" pitchFamily="18" charset="0"/>
              </a:rPr>
              <a:t>Studi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Kelayakan</a:t>
            </a:r>
            <a:endParaRPr lang="en-US" dirty="0" smtClean="0">
              <a:latin typeface="Cambria" pitchFamily="18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latin typeface="Cambria" pitchFamily="18" charset="0"/>
              </a:rPr>
              <a:t>Analisa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Kebutuhan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pada</a:t>
            </a:r>
            <a:r>
              <a:rPr lang="en-US" dirty="0" smtClean="0">
                <a:latin typeface="Cambria" pitchFamily="18" charset="0"/>
              </a:rPr>
              <a:t> Proses yang </a:t>
            </a:r>
            <a:r>
              <a:rPr lang="en-US" dirty="0" err="1" smtClean="0">
                <a:latin typeface="Cambria" pitchFamily="18" charset="0"/>
              </a:rPr>
              <a:t>Sedang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Berjalan</a:t>
            </a:r>
            <a:endParaRPr lang="en-US" dirty="0" smtClean="0">
              <a:latin typeface="Cambria" pitchFamily="18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latin typeface="Cambria" pitchFamily="18" charset="0"/>
              </a:rPr>
              <a:t>Analisis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Kebutuhan</a:t>
            </a:r>
            <a:r>
              <a:rPr lang="en-US" dirty="0" smtClean="0">
                <a:latin typeface="Cambria" pitchFamily="18" charset="0"/>
              </a:rPr>
              <a:t> Non </a:t>
            </a:r>
            <a:r>
              <a:rPr lang="en-US" dirty="0" err="1" smtClean="0">
                <a:latin typeface="Cambria" pitchFamily="18" charset="0"/>
              </a:rPr>
              <a:t>Fungsional</a:t>
            </a:r>
            <a:endParaRPr lang="en-US" dirty="0" smtClean="0">
              <a:latin typeface="Cambria" pitchFamily="18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latin typeface="Cambria" pitchFamily="18" charset="0"/>
              </a:rPr>
              <a:t>Analisi</a:t>
            </a:r>
            <a:r>
              <a:rPr lang="en-US" dirty="0" err="1" smtClean="0">
                <a:latin typeface="Cambria" pitchFamily="18" charset="0"/>
              </a:rPr>
              <a:t>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kebutuhan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Fungsional</a:t>
            </a:r>
            <a:endParaRPr lang="en-US" dirty="0" smtClean="0">
              <a:latin typeface="Cambria" pitchFamily="18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endParaRPr lang="id-ID" dirty="0">
              <a:latin typeface="Cambria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46093" y="899459"/>
            <a:ext cx="497989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Cambria" pitchFamily="18" charset="0"/>
                <a:ea typeface="+mj-ea"/>
                <a:cs typeface="+mj-cs"/>
              </a:rPr>
              <a:t>TAHAPAN ANALISIS </a:t>
            </a:r>
            <a:r>
              <a:rPr lang="en-US" sz="4000" dirty="0">
                <a:latin typeface="Cambria" pitchFamily="18" charset="0"/>
                <a:ea typeface="+mj-ea"/>
                <a:cs typeface="+mj-cs"/>
              </a:rPr>
              <a:t>SISTEM</a:t>
            </a:r>
          </a:p>
        </p:txBody>
      </p:sp>
    </p:spTree>
    <p:extLst>
      <p:ext uri="{BB962C8B-B14F-4D97-AF65-F5344CB8AC3E}">
        <p14:creationId xmlns:p14="http://schemas.microsoft.com/office/powerpoint/2010/main" val="19731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60" y="882652"/>
            <a:ext cx="8246970" cy="8175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Diagram Konteks: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331259" y="1700214"/>
            <a:ext cx="9547411" cy="4681537"/>
          </a:xfrm>
        </p:spPr>
        <p:txBody>
          <a:bodyPr>
            <a:normAutofit/>
          </a:bodyPr>
          <a:lstStyle/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Memodelkan aliran data dari entitas luar ke dalam sistem.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 masih dianggap kesatuan yang utuh.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Entitas luar bisa berupa </a:t>
            </a:r>
            <a:r>
              <a:rPr lang="id-ID" sz="2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pengguna</a:t>
            </a: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d-ID" sz="2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mesin</a:t>
            </a: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ataupun </a:t>
            </a:r>
            <a:r>
              <a:rPr lang="id-ID" sz="2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database</a:t>
            </a: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berada di luar sistem tapi berhubungan dengan sistem.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Garis masuk dari entitas luar ke dalam sistem menggambarkan </a:t>
            </a:r>
            <a:r>
              <a:rPr lang="id-ID" sz="2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sedangkan garis keluar dari sistem ke entitas luar menggambarkan </a:t>
            </a:r>
            <a:r>
              <a:rPr lang="id-ID" sz="2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22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542" y="882652"/>
            <a:ext cx="7024687" cy="8175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410542" y="1700214"/>
            <a:ext cx="9158846" cy="4681537"/>
          </a:xfrm>
        </p:spPr>
        <p:txBody>
          <a:bodyPr/>
          <a:lstStyle/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Memodelkan proses beserta aliran data setiap prosesnya.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DFD merupakan breakdown dari diagram konteks.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Peletakan entitas luar harus konsisten supaya mudah dibaca.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store yang ada pada sistem dimunculkan.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Garis aliran data dari entitas luar ke dalam proses harus konsisten baik secara jumlah maupun penamaan.</a:t>
            </a:r>
          </a:p>
        </p:txBody>
      </p:sp>
    </p:spTree>
    <p:extLst>
      <p:ext uri="{BB962C8B-B14F-4D97-AF65-F5344CB8AC3E}">
        <p14:creationId xmlns:p14="http://schemas.microsoft.com/office/powerpoint/2010/main" val="342435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518" y="715589"/>
            <a:ext cx="7024687" cy="8175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289517" y="1700214"/>
            <a:ext cx="9642941" cy="4681537"/>
          </a:xfrm>
        </p:spPr>
        <p:txBody>
          <a:bodyPr>
            <a:normAutofit/>
          </a:bodyPr>
          <a:lstStyle/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 startAt="6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Proses di dalam DFD harus diberi penomoran yang jelas.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 startAt="6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DFD dimulai dari level 0 atau 1 (level 1 disarankan).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 startAt="6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Entitas luar tidak boleh berhubungan langsung dengan data store (harus melewati proses) begitu pun sebaliknya.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 startAt="6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Hubungan antara proses dan data store dan sebaliknya berupa data bukan informasi.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 startAt="6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DFD bisa dibreakdown sampai level yang “</a:t>
            </a:r>
            <a:r>
              <a:rPr lang="id-ID" sz="2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cukup</a:t>
            </a: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69463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624" y="882652"/>
            <a:ext cx="7024687" cy="8175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262623" y="1700214"/>
            <a:ext cx="9548811" cy="4681537"/>
          </a:xfrm>
        </p:spPr>
        <p:txBody>
          <a:bodyPr>
            <a:normAutofit/>
          </a:bodyPr>
          <a:lstStyle/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 startAt="11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DFD yang mempunyai level besar merupaka turunan dari DFD dengan level yang lebih kecil.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 startAt="11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Penomoran proses pada DFD level kecil akan mempengaruhi penomoran pada DFD level berikutnya.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 startAt="11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Konsistensi jumlah dan penamaan aliran data harap diperhatikan dari DFD level sebelumnya.</a:t>
            </a:r>
          </a:p>
          <a:p>
            <a:pPr marL="582613" indent="-514350">
              <a:lnSpc>
                <a:spcPct val="150000"/>
              </a:lnSpc>
              <a:buClrTx/>
              <a:buFont typeface="Century Gothic" panose="020B0502020202020204" pitchFamily="34" charset="0"/>
              <a:buAutoNum type="arabicPeriod" startAt="11"/>
            </a:pPr>
            <a:r>
              <a:rPr lang="id-ID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 boleh membreakdown jika turunannya hanya satu proses.</a:t>
            </a:r>
          </a:p>
        </p:txBody>
      </p:sp>
    </p:spTree>
    <p:extLst>
      <p:ext uri="{BB962C8B-B14F-4D97-AF65-F5344CB8AC3E}">
        <p14:creationId xmlns:p14="http://schemas.microsoft.com/office/powerpoint/2010/main" val="219856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989" y="836613"/>
            <a:ext cx="7024687" cy="8175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79638" y="2205039"/>
            <a:ext cx="7848600" cy="3024187"/>
          </a:xfrm>
        </p:spPr>
        <p:txBody>
          <a:bodyPr rtlCol="0">
            <a:noAutofit/>
          </a:bodyPr>
          <a:lstStyle/>
          <a:p>
            <a:pPr marL="68580" indent="0" algn="ctr">
              <a:lnSpc>
                <a:spcPct val="200000"/>
              </a:lnSpc>
              <a:spcAft>
                <a:spcPts val="0"/>
              </a:spcAft>
              <a:buClrTx/>
              <a:buNone/>
              <a:defRPr/>
            </a:pPr>
            <a: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CARI LAGI ATURAN PADA DFD!</a:t>
            </a:r>
          </a:p>
        </p:txBody>
      </p:sp>
    </p:spTree>
    <p:extLst>
      <p:ext uri="{BB962C8B-B14F-4D97-AF65-F5344CB8AC3E}">
        <p14:creationId xmlns:p14="http://schemas.microsoft.com/office/powerpoint/2010/main" val="378894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989" y="836613"/>
            <a:ext cx="7024687" cy="8175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DFD dan Konteks: Simbol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79650" y="1773238"/>
          <a:ext cx="7632700" cy="4465640"/>
        </p:xfrm>
        <a:graphic>
          <a:graphicData uri="http://schemas.openxmlformats.org/drawingml/2006/table">
            <a:tbl>
              <a:tblPr/>
              <a:tblGrid>
                <a:gridCol w="2543175"/>
                <a:gridCol w="1878013"/>
                <a:gridCol w="3211512"/>
              </a:tblGrid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SIMBOL</a:t>
                      </a: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NAMA SIMBOL</a:t>
                      </a: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FUNGSI</a:t>
                      </a: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Entitas Luar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Menggambarkan entitas eksternal yang berhubungan dengan sistem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1027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Sistem(konteks)/ Proses(DFD)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Menggambarkan proses yang ada dalam suatu sistem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Aliran Data/Informasi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Menggambarkan aliran data antar proses, data store dan entitas luar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1027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kumimoji="0" lang="id-ID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Data Store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Menggambarkan tempat penyimpanan data di dalam sistem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49501"/>
            <a:ext cx="923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9" y="3279775"/>
            <a:ext cx="8207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365625"/>
            <a:ext cx="1638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9" y="5516564"/>
            <a:ext cx="10493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2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989" y="836613"/>
            <a:ext cx="7024687" cy="8175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Spesifikasi Proses: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135188" y="1700214"/>
            <a:ext cx="7848600" cy="4681537"/>
          </a:xfrm>
        </p:spPr>
        <p:txBody>
          <a:bodyPr/>
          <a:lstStyle/>
          <a:p>
            <a:pPr marL="582613" indent="-514350">
              <a:lnSpc>
                <a:spcPct val="20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 yang berisi keterangan atau deskripsi dari semua proses yang terdapat di DFD.</a:t>
            </a:r>
          </a:p>
          <a:p>
            <a:pPr marL="582613" indent="-514350">
              <a:lnSpc>
                <a:spcPct val="20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Logika proses harus dituliskan secara jelas baik menggunakan </a:t>
            </a:r>
            <a:r>
              <a:rPr lang="id-ID" sz="2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bahasa deskriptif </a:t>
            </a:r>
            <a:r>
              <a:rPr lang="id-ID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 </a:t>
            </a:r>
            <a:r>
              <a:rPr lang="id-ID" sz="2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pseudo code </a:t>
            </a:r>
            <a:r>
              <a:rPr lang="id-ID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(tidak boleh campuran).</a:t>
            </a:r>
          </a:p>
          <a:p>
            <a:pPr marL="582613" indent="-514350">
              <a:lnSpc>
                <a:spcPct val="20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Perhatikan aksi dan reaksi sitem terhadap input dari pengguna.</a:t>
            </a:r>
          </a:p>
        </p:txBody>
      </p:sp>
    </p:spTree>
    <p:extLst>
      <p:ext uri="{BB962C8B-B14F-4D97-AF65-F5344CB8AC3E}">
        <p14:creationId xmlns:p14="http://schemas.microsoft.com/office/powerpoint/2010/main" val="316802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989" y="836613"/>
            <a:ext cx="7024687" cy="8175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Spesifikasi Proses: Format Tabel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82889" y="1836738"/>
          <a:ext cx="6777037" cy="4353878"/>
        </p:xfrm>
        <a:graphic>
          <a:graphicData uri="http://schemas.openxmlformats.org/drawingml/2006/table">
            <a:tbl>
              <a:tblPr/>
              <a:tblGrid>
                <a:gridCol w="1257300"/>
                <a:gridCol w="2760662"/>
                <a:gridCol w="2759075"/>
              </a:tblGrid>
              <a:tr h="146050">
                <a:tc>
                  <a:txBody>
                    <a:bodyPr/>
                    <a:lstStyle>
                      <a:lvl1pPr marL="1762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176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Urut.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Proses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Keterangan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146050">
                <a:tc rowSpan="7"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No. Proses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Nama Proses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Source (sumber)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entury Gothic" panose="020B0502020202020204" pitchFamily="34" charset="0"/>
                        <a:buAutoNum type="arabicPeriod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Input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entury Gothic" panose="020B0502020202020204" pitchFamily="34" charset="0"/>
                        <a:buAutoNum type="arabicPeriod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Output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Destination (tujuan)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4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Logika Proses</a:t>
                      </a:r>
                      <a:endParaRPr kumimoji="0" lang="id-ID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02" marR="5720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63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989" y="836613"/>
            <a:ext cx="7024687" cy="8175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Kamus Data: Rules of Thumb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135188" y="1700214"/>
            <a:ext cx="7848600" cy="4681537"/>
          </a:xfrm>
        </p:spPr>
        <p:txBody>
          <a:bodyPr>
            <a:normAutofit/>
          </a:bodyPr>
          <a:lstStyle/>
          <a:p>
            <a:pPr marL="582613" indent="-514350">
              <a:lnSpc>
                <a:spcPct val="20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Tabel yang berisi deskripsi dari data yang mengalir pada DFD.</a:t>
            </a:r>
          </a:p>
          <a:p>
            <a:pPr marL="582613" indent="-514350">
              <a:lnSpc>
                <a:spcPct val="20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Penjelasan struktur data (berupa field) tiap data harus sama dengan yang sudah dimodelkan di ERD.</a:t>
            </a:r>
          </a:p>
          <a:p>
            <a:pPr marL="582613" indent="-514350">
              <a:lnSpc>
                <a:spcPct val="200000"/>
              </a:lnSpc>
              <a:buClrTx/>
              <a:buFont typeface="Century Gothic" panose="020B0502020202020204" pitchFamily="34" charset="0"/>
              <a:buAutoNum type="arabicPeriod"/>
            </a:pPr>
            <a:r>
              <a:rPr lang="id-ID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Tipe data tiap struktur data harus digambarkan dengan sejelas mungkin agar input yang diberikan sesuai.</a:t>
            </a:r>
          </a:p>
          <a:p>
            <a:pPr marL="582613" indent="-514350">
              <a:lnSpc>
                <a:spcPct val="200000"/>
              </a:lnSpc>
              <a:buClrTx/>
              <a:buFont typeface="Century Gothic" panose="020B0502020202020204" pitchFamily="34" charset="0"/>
              <a:buAutoNum type="arabicPeriod"/>
            </a:pPr>
            <a:endParaRPr lang="id-ID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3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989" y="836613"/>
            <a:ext cx="7024687" cy="8175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Kamus Data: Format Tabel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95550" y="2133601"/>
          <a:ext cx="7272338" cy="3426779"/>
        </p:xfrm>
        <a:graphic>
          <a:graphicData uri="http://schemas.openxmlformats.org/drawingml/2006/table">
            <a:tbl>
              <a:tblPr/>
              <a:tblGrid>
                <a:gridCol w="2736850"/>
                <a:gridCol w="4535488"/>
              </a:tblGrid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Nama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Where used / how used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Deskripsi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Struktur Data</a:t>
                      </a:r>
                      <a:endParaRPr kumimoji="0" lang="id-ID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[Penjelasan per struktur data]</a:t>
                      </a:r>
                    </a:p>
                  </a:txBody>
                  <a:tcPr marL="50846" marR="508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3" name="Rectangle 1"/>
          <p:cNvSpPr>
            <a:spLocks noChangeArrowheads="1"/>
          </p:cNvSpPr>
          <p:nvPr/>
        </p:nvSpPr>
        <p:spPr bwMode="auto">
          <a:xfrm>
            <a:off x="4035426" y="2368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0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4" y="1927412"/>
            <a:ext cx="9843247" cy="4571999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>
                <a:latin typeface="Cambria" pitchFamily="18" charset="0"/>
                <a:ea typeface="BatangChe" pitchFamily="49" charset="-127"/>
              </a:rPr>
              <a:t>Menentukan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kemungkinan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keberhasilan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solusi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yang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diusulkan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.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Berguna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untuk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memastikan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bahwa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solusi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yang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diusulkan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tersebut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benar-benar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dapat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dicapai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dengan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sumber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daya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dengan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memperhatikan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kendala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yang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terdapat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serta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dampak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terhadap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organisasi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/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perusahaan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lingkungan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yang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berada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 smtClean="0">
                <a:latin typeface="Cambria" pitchFamily="18" charset="0"/>
                <a:ea typeface="BatangChe" pitchFamily="49" charset="-127"/>
              </a:rPr>
              <a:t>sekelilingnya</a:t>
            </a:r>
            <a:endParaRPr lang="en-US" dirty="0" smtClean="0">
              <a:latin typeface="Cambria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  <a:ea typeface="BatangChe" pitchFamily="49" charset="-127"/>
              </a:rPr>
              <a:t>Analisis</a:t>
            </a:r>
            <a:r>
              <a:rPr lang="en-US" dirty="0" smtClean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sistem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melaksanakan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penyelidikan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awal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terhadap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masalah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peluang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bisnis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yang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disajikan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dalam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usulan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proyek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pengembangan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sistem</a:t>
            </a:r>
            <a:endParaRPr lang="en-US" dirty="0">
              <a:latin typeface="Cambria" pitchFamily="18" charset="0"/>
              <a:ea typeface="BatangChe" pitchFamily="49" charset="-127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endParaRPr lang="en-US" dirty="0"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46093" y="899459"/>
            <a:ext cx="497989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Cambria" pitchFamily="18" charset="0"/>
                <a:ea typeface="+mj-ea"/>
                <a:cs typeface="+mj-cs"/>
              </a:rPr>
              <a:t>STUDI KELAYAKAN</a:t>
            </a:r>
            <a:endParaRPr lang="en-US" sz="4000" dirty="0"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527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19514" y="765176"/>
            <a:ext cx="6264275" cy="5400675"/>
          </a:xfrm>
        </p:spPr>
        <p:txBody>
          <a:bodyPr>
            <a:noAutofit/>
          </a:bodyPr>
          <a:lstStyle/>
          <a:p>
            <a:pPr marL="68263" indent="0">
              <a:lnSpc>
                <a:spcPct val="200000"/>
              </a:lnSpc>
              <a:buClrTx/>
              <a:buNone/>
            </a:pPr>
            <a:r>
              <a:rPr lang="id-ID" sz="22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MODELS ARE JUST TOOLS TO GIVE SIMPLE PICTURE OF SYSTEM. SO, THINK SIMPLE!!!</a:t>
            </a:r>
          </a:p>
          <a:p>
            <a:pPr marL="68263" indent="0">
              <a:lnSpc>
                <a:spcPct val="200000"/>
              </a:lnSpc>
              <a:buClrTx/>
              <a:buNone/>
            </a:pPr>
            <a:endParaRPr lang="id-ID" sz="220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263" indent="0">
              <a:lnSpc>
                <a:spcPct val="200000"/>
              </a:lnSpc>
              <a:buClrTx/>
              <a:buNone/>
            </a:pPr>
            <a:r>
              <a:rPr lang="id-ID" sz="22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SIMBOL PADA MODEL BOLEH BERBEDA ASALKAN KONSISTEN DAN ADA REFERENSINYA!</a:t>
            </a:r>
          </a:p>
          <a:p>
            <a:pPr marL="68263" indent="0">
              <a:lnSpc>
                <a:spcPct val="200000"/>
              </a:lnSpc>
              <a:buClrTx/>
              <a:buNone/>
            </a:pPr>
            <a:endParaRPr lang="id-ID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1" name="Picture 2" descr="D:\Gambar\buat slide\1NumberOneIn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0525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 descr="D:\Gambar\buat slide\2NumberTwoInCirc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860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70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76400" y="26670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Cambria" pitchFamily="18" charset="0"/>
                <a:ea typeface="+mj-ea"/>
                <a:cs typeface="+mj-cs"/>
                <a:sym typeface="Wingdings" panose="05000000000000000000" pitchFamily="2" charset="2"/>
              </a:rPr>
              <a:t> </a:t>
            </a:r>
            <a:r>
              <a:rPr lang="en-US" sz="4000" dirty="0" err="1" smtClean="0">
                <a:latin typeface="Cambria" pitchFamily="18" charset="0"/>
                <a:ea typeface="+mj-ea"/>
                <a:cs typeface="+mj-cs"/>
              </a:rPr>
              <a:t>Terima</a:t>
            </a:r>
            <a:r>
              <a:rPr lang="en-US" sz="4000" dirty="0" smtClean="0"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Cambria" pitchFamily="18" charset="0"/>
                <a:ea typeface="+mj-ea"/>
                <a:cs typeface="+mj-cs"/>
              </a:rPr>
              <a:t>Kasih</a:t>
            </a:r>
            <a:r>
              <a:rPr lang="en-US" sz="4000" dirty="0" smtClean="0"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4000" dirty="0" smtClean="0">
                <a:latin typeface="Cambria" pitchFamily="18" charset="0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0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3375312"/>
            <a:ext cx="8001000" cy="536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02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4" y="1927412"/>
            <a:ext cx="9843247" cy="4571999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  <a:ea typeface="BatangChe" pitchFamily="49" charset="-127"/>
              </a:rPr>
              <a:t>Tugas</a:t>
            </a:r>
            <a:r>
              <a:rPr lang="en-US" dirty="0" smtClean="0">
                <a:latin typeface="Cambria" pitchFamily="18" charset="0"/>
                <a:ea typeface="BatangChe" pitchFamily="49" charset="-127"/>
              </a:rPr>
              <a:t> –</a:t>
            </a:r>
            <a:r>
              <a:rPr lang="en-US" dirty="0" err="1" smtClean="0">
                <a:latin typeface="Cambria" pitchFamily="18" charset="0"/>
                <a:ea typeface="BatangChe" pitchFamily="49" charset="-127"/>
              </a:rPr>
              <a:t>tugas</a:t>
            </a:r>
            <a:r>
              <a:rPr lang="en-US" dirty="0" smtClean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 smtClean="0">
                <a:latin typeface="Cambria" pitchFamily="18" charset="0"/>
                <a:ea typeface="BatangChe" pitchFamily="49" charset="-127"/>
              </a:rPr>
              <a:t>studi</a:t>
            </a:r>
            <a:r>
              <a:rPr lang="en-US" dirty="0" smtClean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 smtClean="0">
                <a:latin typeface="Cambria" pitchFamily="18" charset="0"/>
                <a:ea typeface="BatangChe" pitchFamily="49" charset="-127"/>
              </a:rPr>
              <a:t>kelayakan</a:t>
            </a:r>
            <a:r>
              <a:rPr lang="en-US" dirty="0" smtClean="0">
                <a:latin typeface="Cambria" pitchFamily="18" charset="0"/>
                <a:ea typeface="BatangChe" pitchFamily="49" charset="-127"/>
              </a:rPr>
              <a:t> :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itchFamily="18" charset="0"/>
                <a:ea typeface="BatangChe" pitchFamily="49" charset="-127"/>
              </a:rPr>
              <a:t>Penentuan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masalah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sistem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peluang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dari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tujuan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sistem</a:t>
            </a:r>
            <a:endParaRPr lang="en-US" dirty="0">
              <a:latin typeface="Cambria" pitchFamily="18" charset="0"/>
              <a:ea typeface="BatangChe" pitchFamily="49" charset="-127"/>
            </a:endParaRP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itchFamily="18" charset="0"/>
                <a:ea typeface="BatangChe" pitchFamily="49" charset="-127"/>
              </a:rPr>
              <a:t>Pembentukan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sasaran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sistem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baru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secara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keseluruhan</a:t>
            </a:r>
            <a:endParaRPr lang="en-US" dirty="0">
              <a:latin typeface="Cambria" pitchFamily="18" charset="0"/>
              <a:ea typeface="BatangChe" pitchFamily="49" charset="-127"/>
            </a:endParaRP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itchFamily="18" charset="0"/>
                <a:ea typeface="BatangChe" pitchFamily="49" charset="-127"/>
              </a:rPr>
              <a:t>Pengidentifikasian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pemakai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sistem</a:t>
            </a:r>
            <a:endParaRPr lang="en-US" dirty="0">
              <a:latin typeface="Cambria" pitchFamily="18" charset="0"/>
              <a:ea typeface="BatangChe" pitchFamily="49" charset="-127"/>
            </a:endParaRP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itchFamily="18" charset="0"/>
                <a:ea typeface="BatangChe" pitchFamily="49" charset="-127"/>
              </a:rPr>
              <a:t>Pembentukan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lingkungan</a:t>
            </a:r>
            <a:r>
              <a:rPr lang="en-US" dirty="0">
                <a:latin typeface="Cambria" pitchFamily="18" charset="0"/>
                <a:ea typeface="BatangChe" pitchFamily="49" charset="-127"/>
              </a:rPr>
              <a:t> </a:t>
            </a:r>
            <a:r>
              <a:rPr lang="en-US" dirty="0" err="1">
                <a:latin typeface="Cambria" pitchFamily="18" charset="0"/>
                <a:ea typeface="BatangChe" pitchFamily="49" charset="-127"/>
              </a:rPr>
              <a:t>sistem</a:t>
            </a:r>
            <a:endParaRPr lang="en-US" dirty="0">
              <a:latin typeface="Cambria" pitchFamily="18" charset="0"/>
              <a:ea typeface="BatangChe" pitchFamily="49" charset="-127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endParaRPr lang="en-US" dirty="0"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46093" y="899459"/>
            <a:ext cx="990151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latin typeface="Cambria" pitchFamily="18" charset="0"/>
                <a:ea typeface="+mj-ea"/>
                <a:cs typeface="+mj-cs"/>
              </a:rPr>
              <a:t>STUDI KELAYAKAN </a:t>
            </a:r>
            <a:r>
              <a:rPr lang="en-US" dirty="0" smtClean="0">
                <a:latin typeface="Cambria" pitchFamily="18" charset="0"/>
                <a:ea typeface="+mj-ea"/>
                <a:cs typeface="+mj-cs"/>
              </a:rPr>
              <a:t>(</a:t>
            </a:r>
            <a:r>
              <a:rPr lang="en-US" dirty="0" err="1" smtClean="0">
                <a:latin typeface="Cambria" pitchFamily="18" charset="0"/>
                <a:ea typeface="+mj-ea"/>
                <a:cs typeface="+mj-cs"/>
              </a:rPr>
              <a:t>Lanjutan</a:t>
            </a:r>
            <a:r>
              <a:rPr lang="en-US" dirty="0" smtClean="0">
                <a:latin typeface="Cambria" pitchFamily="18" charset="0"/>
                <a:ea typeface="+mj-ea"/>
                <a:cs typeface="+mj-cs"/>
              </a:rPr>
              <a:t>)</a:t>
            </a:r>
            <a:endParaRPr lang="en-US" dirty="0"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34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4" y="1927412"/>
            <a:ext cx="9843247" cy="4571999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  <a:ea typeface="BatangChe" pitchFamily="49" charset="-127"/>
              </a:rPr>
              <a:t>Ukuran</a:t>
            </a:r>
            <a:r>
              <a:rPr lang="en-US" dirty="0" smtClean="0">
                <a:latin typeface="Cambria" pitchFamily="18" charset="0"/>
                <a:ea typeface="BatangChe" pitchFamily="49" charset="-127"/>
              </a:rPr>
              <a:t> yang </a:t>
            </a:r>
            <a:r>
              <a:rPr lang="en-US" dirty="0" err="1" smtClean="0">
                <a:latin typeface="Cambria" pitchFamily="18" charset="0"/>
                <a:ea typeface="BatangChe" pitchFamily="49" charset="-127"/>
              </a:rPr>
              <a:t>dipakai</a:t>
            </a:r>
            <a:r>
              <a:rPr lang="en-US" dirty="0" smtClean="0">
                <a:latin typeface="Cambria" pitchFamily="18" charset="0"/>
                <a:ea typeface="BatangChe" pitchFamily="49" charset="-127"/>
              </a:rPr>
              <a:t> </a:t>
            </a:r>
            <a:endParaRPr lang="en-US" dirty="0">
              <a:latin typeface="Cambria" pitchFamily="18" charset="0"/>
              <a:ea typeface="BatangChe" pitchFamily="49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46093" y="899459"/>
            <a:ext cx="990151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latin typeface="Cambria" pitchFamily="18" charset="0"/>
                <a:ea typeface="+mj-ea"/>
                <a:cs typeface="+mj-cs"/>
              </a:rPr>
              <a:t>STUDI KELAYAKAN </a:t>
            </a:r>
            <a:r>
              <a:rPr lang="en-US" dirty="0" smtClean="0">
                <a:latin typeface="Cambria" pitchFamily="18" charset="0"/>
                <a:ea typeface="+mj-ea"/>
                <a:cs typeface="+mj-cs"/>
              </a:rPr>
              <a:t>(</a:t>
            </a:r>
            <a:r>
              <a:rPr lang="en-US" dirty="0" err="1" smtClean="0">
                <a:latin typeface="Cambria" pitchFamily="18" charset="0"/>
                <a:ea typeface="+mj-ea"/>
                <a:cs typeface="+mj-cs"/>
              </a:rPr>
              <a:t>Lanjutan</a:t>
            </a:r>
            <a:r>
              <a:rPr lang="en-US" dirty="0" smtClean="0">
                <a:latin typeface="Cambria" pitchFamily="18" charset="0"/>
                <a:ea typeface="+mj-ea"/>
                <a:cs typeface="+mj-cs"/>
              </a:rPr>
              <a:t>)</a:t>
            </a:r>
            <a:endParaRPr lang="en-US" dirty="0"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13111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0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46093" y="899459"/>
            <a:ext cx="990151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latin typeface="Cambria" pitchFamily="18" charset="0"/>
                <a:ea typeface="+mj-ea"/>
                <a:cs typeface="+mj-cs"/>
              </a:rPr>
              <a:t>LANGKAH –LANGKAH ANALISIS KEBUTUHAN</a:t>
            </a:r>
            <a:endParaRPr lang="en-US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en-US" b="1" dirty="0">
                <a:latin typeface="Cambria" pitchFamily="18" charset="0"/>
              </a:rPr>
              <a:t>IDENTIFIKASI 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Kegiatan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yang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bertujuan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untuk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memilah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masalah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mana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yang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akan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dipecahkan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dari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kebutuhan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Cambria" pitchFamily="18" charset="0"/>
                <a:sym typeface="Wingdings" pitchFamily="2" charset="2"/>
              </a:rPr>
              <a:t>didapat</a:t>
            </a:r>
            <a:endParaRPr lang="en-US" b="1" dirty="0">
              <a:latin typeface="Cambria" pitchFamily="18" charset="0"/>
            </a:endParaRP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en-US" b="1" dirty="0">
                <a:latin typeface="Cambria" pitchFamily="18" charset="0"/>
              </a:rPr>
              <a:t>PEMAHAMAN 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Mempelajari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prosedur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manual yang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akan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digunakan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sebagai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dasar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dalam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pemodelan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sym typeface="Wingdings" pitchFamily="2" charset="2"/>
              </a:rPr>
              <a:t>sistem</a:t>
            </a:r>
            <a:endParaRPr lang="en-US" b="1" dirty="0">
              <a:latin typeface="Cambria" pitchFamily="18" charset="0"/>
            </a:endParaRP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en-US" b="1" dirty="0">
                <a:latin typeface="Cambria" pitchFamily="18" charset="0"/>
              </a:rPr>
              <a:t>PEMODELAN (CORE) 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Membentuk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hasil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pemahaman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kebutuhan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menjadi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model-model (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alat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bantu)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analisis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kebutuhan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perangkat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lunak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yang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nantinya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akan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digunakan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sebagai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dasar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perancangan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perangkat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mbria" pitchFamily="18" charset="0"/>
                <a:sym typeface="Wingdings" pitchFamily="2" charset="2"/>
              </a:rPr>
              <a:t>lunak</a:t>
            </a:r>
            <a:endParaRPr lang="en-US" b="1" dirty="0">
              <a:latin typeface="Cambria" pitchFamily="18" charset="0"/>
            </a:endParaRP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en-US" b="1" dirty="0">
                <a:latin typeface="Cambria" pitchFamily="18" charset="0"/>
              </a:rPr>
              <a:t>PELAPORAN 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Pembuatan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laporan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dengan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format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standar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yang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berisi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dari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hasil-hasil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dari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setiap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langkah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analisis</a:t>
            </a:r>
            <a:r>
              <a:rPr lang="en-US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Cambria" pitchFamily="18" charset="0"/>
                <a:sym typeface="Wingdings" pitchFamily="2" charset="2"/>
              </a:rPr>
              <a:t>kebutuhan</a:t>
            </a:r>
            <a:endParaRPr lang="en-US" b="1" dirty="0">
              <a:latin typeface="Cambria" pitchFamily="18" charset="0"/>
            </a:endParaRPr>
          </a:p>
          <a:p>
            <a:pPr algn="just">
              <a:lnSpc>
                <a:spcPct val="16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46093" y="899459"/>
            <a:ext cx="990151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>
                <a:latin typeface="Cambria" pitchFamily="18" charset="0"/>
              </a:rPr>
              <a:t>PENDEKATAN ANALISIS KEBUTUHAN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72241" y="1831788"/>
            <a:ext cx="9901518" cy="4571999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err="1" smtClean="0">
                <a:latin typeface="Cambria" pitchFamily="18" charset="0"/>
                <a:sym typeface="Wingdings" pitchFamily="2" charset="2"/>
              </a:rPr>
              <a:t>Pendekatan</a:t>
            </a:r>
            <a:r>
              <a:rPr lang="en-US" sz="2400" b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Cambria" pitchFamily="18" charset="0"/>
                <a:sym typeface="Wingdings" pitchFamily="2" charset="2"/>
              </a:rPr>
              <a:t>Analisis</a:t>
            </a:r>
            <a:r>
              <a:rPr lang="en-US" sz="2400" b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Cambria" pitchFamily="18" charset="0"/>
                <a:sym typeface="Wingdings" pitchFamily="2" charset="2"/>
              </a:rPr>
              <a:t>Terstruktur</a:t>
            </a:r>
            <a:r>
              <a:rPr lang="en-US" sz="2400" b="1" dirty="0" smtClean="0">
                <a:latin typeface="Cambria" pitchFamily="18" charset="0"/>
                <a:sym typeface="Wingdings" pitchFamily="2" charset="2"/>
              </a:rPr>
              <a:t>/ Process Oriented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	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Pendekatan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analisis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berfokus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pada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rekayasa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proses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dan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data</a:t>
            </a:r>
          </a:p>
          <a:p>
            <a:pPr marL="514350" indent="-514350" algn="just">
              <a:lnSpc>
                <a:spcPct val="150000"/>
              </a:lnSpc>
              <a:buNone/>
            </a:pPr>
            <a:endParaRPr lang="en-US" sz="2000" dirty="0" smtClean="0">
              <a:latin typeface="Cambria" pitchFamily="18" charset="0"/>
              <a:sym typeface="Wingdings" pitchFamily="2" charset="2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US" sz="2400" b="1" dirty="0" err="1" smtClean="0">
                <a:latin typeface="Cambria" pitchFamily="18" charset="0"/>
                <a:sym typeface="Wingdings" pitchFamily="2" charset="2"/>
              </a:rPr>
              <a:t>Pendekatan</a:t>
            </a:r>
            <a:r>
              <a:rPr lang="en-US" sz="2400" b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Cambria" pitchFamily="18" charset="0"/>
                <a:sym typeface="Wingdings" pitchFamily="2" charset="2"/>
              </a:rPr>
              <a:t>Analisis</a:t>
            </a:r>
            <a:r>
              <a:rPr lang="en-US" sz="2400" b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Cambria" pitchFamily="18" charset="0"/>
                <a:sym typeface="Wingdings" pitchFamily="2" charset="2"/>
              </a:rPr>
              <a:t>Berorientasi</a:t>
            </a:r>
            <a:r>
              <a:rPr lang="en-US" sz="2400" b="1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latin typeface="Cambria" pitchFamily="18" charset="0"/>
                <a:sym typeface="Wingdings" pitchFamily="2" charset="2"/>
              </a:rPr>
              <a:t>Obyek</a:t>
            </a:r>
            <a:endParaRPr lang="en-US" sz="2400" b="1" dirty="0" smtClean="0">
              <a:latin typeface="Cambria" pitchFamily="18" charset="0"/>
              <a:sym typeface="Wingdings" pitchFamily="2" charset="2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Cambria" pitchFamily="18" charset="0"/>
                <a:sym typeface="Wingdings" pitchFamily="2" charset="2"/>
              </a:rPr>
              <a:t>	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Pendekatan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analisis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berfokus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pada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rekayasa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obyek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(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atribut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dan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metode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)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beserta</a:t>
            </a:r>
            <a:r>
              <a:rPr lang="en-US" sz="2000" dirty="0" smtClean="0">
                <a:latin typeface="Cambria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ambria" pitchFamily="18" charset="0"/>
                <a:sym typeface="Wingdings" pitchFamily="2" charset="2"/>
              </a:rPr>
              <a:t>relasinya</a:t>
            </a:r>
            <a:endParaRPr lang="en-US" dirty="0" smtClean="0">
              <a:latin typeface="Cambria" pitchFamily="18" charset="0"/>
              <a:sym typeface="Wingdings" pitchFamily="2" charset="2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196852" y="3290794"/>
            <a:ext cx="2819400" cy="685800"/>
          </a:xfrm>
          <a:prstGeom prst="wedgeRoundRectCallout">
            <a:avLst>
              <a:gd name="adj1" fmla="val -21283"/>
              <a:gd name="adj2" fmla="val -91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itchFamily="18" charset="0"/>
              </a:rPr>
              <a:t>RPL 1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223000" y="5435600"/>
            <a:ext cx="2819400" cy="685800"/>
          </a:xfrm>
          <a:prstGeom prst="wedgeRoundRectCallout">
            <a:avLst>
              <a:gd name="adj1" fmla="val -21283"/>
              <a:gd name="adj2" fmla="val -9120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itchFamily="18" charset="0"/>
              </a:rPr>
              <a:t>RPL 2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46093" y="899459"/>
            <a:ext cx="990151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latin typeface="Cambria" pitchFamily="18" charset="0"/>
                <a:ea typeface="+mj-ea"/>
                <a:cs typeface="+mj-cs"/>
              </a:rPr>
              <a:t>ANALISIS KEBUTUHAN YANG SEDANG BERJALAN</a:t>
            </a:r>
            <a:endParaRPr lang="en-US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 defTabSz="962025" fontAlgn="auto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>
                <a:latin typeface="Cambria" pitchFamily="18" charset="0"/>
                <a:cs typeface="Calibri" pitchFamily="34" charset="0"/>
              </a:rPr>
              <a:t>Analisis</a:t>
            </a:r>
            <a:r>
              <a:rPr lang="en-GB" dirty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 smtClean="0">
                <a:latin typeface="Cambria" pitchFamily="18" charset="0"/>
                <a:cs typeface="Calibri" pitchFamily="34" charset="0"/>
              </a:rPr>
              <a:t>Masalah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 </a:t>
            </a:r>
            <a:endParaRPr lang="en-GB" dirty="0">
              <a:latin typeface="Cambria" pitchFamily="18" charset="0"/>
              <a:cs typeface="Calibri" pitchFamily="34" charset="0"/>
            </a:endParaRPr>
          </a:p>
          <a:p>
            <a:pPr marL="457200" indent="-457200" algn="just" defTabSz="962025" fontAlgn="auto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>
                <a:latin typeface="Cambria" pitchFamily="18" charset="0"/>
                <a:cs typeface="Calibri" pitchFamily="34" charset="0"/>
              </a:rPr>
              <a:t>Analisis</a:t>
            </a:r>
            <a:r>
              <a:rPr lang="en-GB" dirty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>
                <a:latin typeface="Cambria" pitchFamily="18" charset="0"/>
                <a:cs typeface="Calibri" pitchFamily="34" charset="0"/>
              </a:rPr>
              <a:t>Prosedur</a:t>
            </a:r>
            <a:r>
              <a:rPr lang="en-GB" dirty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smtClean="0">
                <a:latin typeface="Cambria" pitchFamily="18" charset="0"/>
                <a:cs typeface="Calibri" pitchFamily="34" charset="0"/>
              </a:rPr>
              <a:t>Manual</a:t>
            </a:r>
            <a:endParaRPr lang="en-GB" dirty="0">
              <a:latin typeface="Cambria" pitchFamily="18" charset="0"/>
              <a:cs typeface="Calibri" pitchFamily="34" charset="0"/>
            </a:endParaRPr>
          </a:p>
          <a:p>
            <a:pPr marL="457200" indent="-457200" algn="just" defTabSz="962025" fontAlgn="auto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>
                <a:latin typeface="Cambria" pitchFamily="18" charset="0"/>
                <a:cs typeface="Calibri" pitchFamily="34" charset="0"/>
              </a:rPr>
              <a:t>Analisis</a:t>
            </a:r>
            <a:r>
              <a:rPr lang="en-GB" dirty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>
                <a:latin typeface="Cambria" pitchFamily="18" charset="0"/>
                <a:cs typeface="Calibri" pitchFamily="34" charset="0"/>
              </a:rPr>
              <a:t>Aliran</a:t>
            </a:r>
            <a:r>
              <a:rPr lang="en-GB" dirty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>
                <a:latin typeface="Cambria" pitchFamily="18" charset="0"/>
                <a:cs typeface="Calibri" pitchFamily="34" charset="0"/>
              </a:rPr>
              <a:t>Dokumen</a:t>
            </a:r>
            <a:r>
              <a:rPr lang="en-GB" dirty="0">
                <a:latin typeface="Cambria" pitchFamily="18" charset="0"/>
                <a:cs typeface="Calibri" pitchFamily="34" charset="0"/>
              </a:rPr>
              <a:t> Manual</a:t>
            </a:r>
          </a:p>
          <a:p>
            <a:pPr marL="457200" indent="-457200" algn="just" defTabSz="962025" fontAlgn="auto">
              <a:lnSpc>
                <a:spcPct val="150000"/>
              </a:lnSpc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dirty="0" err="1">
                <a:latin typeface="Cambria" pitchFamily="18" charset="0"/>
                <a:cs typeface="Calibri" pitchFamily="34" charset="0"/>
              </a:rPr>
              <a:t>Analisis</a:t>
            </a:r>
            <a:r>
              <a:rPr lang="en-GB" dirty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>
                <a:latin typeface="Cambria" pitchFamily="18" charset="0"/>
                <a:cs typeface="Calibri" pitchFamily="34" charset="0"/>
              </a:rPr>
              <a:t>Aturan</a:t>
            </a:r>
            <a:r>
              <a:rPr lang="en-GB" dirty="0">
                <a:latin typeface="Cambria" pitchFamily="18" charset="0"/>
                <a:cs typeface="Calibri" pitchFamily="34" charset="0"/>
              </a:rPr>
              <a:t> </a:t>
            </a:r>
            <a:r>
              <a:rPr lang="en-GB" dirty="0" err="1">
                <a:latin typeface="Cambria" pitchFamily="18" charset="0"/>
                <a:cs typeface="Calibri" pitchFamily="34" charset="0"/>
              </a:rPr>
              <a:t>Bisnis</a:t>
            </a:r>
            <a:endParaRPr lang="en-GB" dirty="0"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</TotalTime>
  <Words>1637</Words>
  <Application>Microsoft Office PowerPoint</Application>
  <PresentationFormat>Widescreen</PresentationFormat>
  <Paragraphs>292</Paragraphs>
  <Slides>41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BatangChe</vt:lpstr>
      <vt:lpstr>Arial</vt:lpstr>
      <vt:lpstr>Arial Narrow</vt:lpstr>
      <vt:lpstr>Calibri</vt:lpstr>
      <vt:lpstr>Calibri Light</vt:lpstr>
      <vt:lpstr>Cambria</vt:lpstr>
      <vt:lpstr>Century Gothic</vt:lpstr>
      <vt:lpstr>Comic Sans MS</vt:lpstr>
      <vt:lpstr>Times New Roman</vt:lpstr>
      <vt:lpstr>Trebuchet MS</vt:lpstr>
      <vt:lpstr>Wingdings</vt:lpstr>
      <vt:lpstr>Retrospect</vt:lpstr>
      <vt:lpstr>Visio</vt:lpstr>
      <vt:lpstr>VISIO</vt:lpstr>
      <vt:lpstr>Analisis Sistem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Diagram Konteks: Rules of Thumb</vt:lpstr>
      <vt:lpstr>DFD: Rules of Thumb</vt:lpstr>
      <vt:lpstr>DFD: Rules of Thumb</vt:lpstr>
      <vt:lpstr>DFD: Rules of Thumb</vt:lpstr>
      <vt:lpstr>DFD: Rules of Thumb</vt:lpstr>
      <vt:lpstr>DFD dan Konteks: Simbol</vt:lpstr>
      <vt:lpstr>Spesifikasi Proses: Rules of Thumb</vt:lpstr>
      <vt:lpstr>Spesifikasi Proses: Format Tabel</vt:lpstr>
      <vt:lpstr>Kamus Data: Rules of Thumb</vt:lpstr>
      <vt:lpstr>Kamus Data: Format Tabel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Sistem</dc:title>
  <dc:creator>Istiqomah</dc:creator>
  <cp:lastModifiedBy>Istiqomah</cp:lastModifiedBy>
  <cp:revision>7</cp:revision>
  <dcterms:created xsi:type="dcterms:W3CDTF">2013-10-23T16:56:06Z</dcterms:created>
  <dcterms:modified xsi:type="dcterms:W3CDTF">2013-10-23T17:55:46Z</dcterms:modified>
</cp:coreProperties>
</file>