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D270-39C1-42C7-9186-3B4B842A445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AB0-A17F-42C9-8955-E2EB2BD78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D270-39C1-42C7-9186-3B4B842A445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AB0-A17F-42C9-8955-E2EB2BD78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D270-39C1-42C7-9186-3B4B842A445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AB0-A17F-42C9-8955-E2EB2BD78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D270-39C1-42C7-9186-3B4B842A445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AB0-A17F-42C9-8955-E2EB2BD78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D270-39C1-42C7-9186-3B4B842A445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AB0-A17F-42C9-8955-E2EB2BD78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D270-39C1-42C7-9186-3B4B842A445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AB0-A17F-42C9-8955-E2EB2BD78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D270-39C1-42C7-9186-3B4B842A445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AB0-A17F-42C9-8955-E2EB2BD78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D270-39C1-42C7-9186-3B4B842A445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AB0-A17F-42C9-8955-E2EB2BD78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D270-39C1-42C7-9186-3B4B842A445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AB0-A17F-42C9-8955-E2EB2BD78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D270-39C1-42C7-9186-3B4B842A445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AB0-A17F-42C9-8955-E2EB2BD78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D270-39C1-42C7-9186-3B4B842A445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AB0-A17F-42C9-8955-E2EB2BD78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FD270-39C1-42C7-9186-3B4B842A445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9AB0-A17F-42C9-8955-E2EB2BD78F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TURUNAN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838200" y="1493937"/>
          <a:ext cx="6781800" cy="4300438"/>
        </p:xfrm>
        <a:graphic>
          <a:graphicData uri="http://schemas.openxmlformats.org/presentationml/2006/ole">
            <p:oleObj spid="_x0000_s7170" name="Equation" r:id="rId3" imgW="3644640" imgH="23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685800" y="2362200"/>
          <a:ext cx="3771900" cy="4028016"/>
        </p:xfrm>
        <a:graphic>
          <a:graphicData uri="http://schemas.openxmlformats.org/presentationml/2006/ole">
            <p:oleObj spid="_x0000_s8194" name="Equation" r:id="rId3" imgW="1688760" imgH="18032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752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turunan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/>
              <a:t>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singgung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PQ:</a:t>
            </a:r>
          </a:p>
          <a:p>
            <a:endParaRPr lang="en-US" dirty="0"/>
          </a:p>
          <a:p>
            <a:endParaRPr lang="en-US" dirty="0" smtClean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dititik</a:t>
            </a:r>
            <a:r>
              <a:rPr lang="en-US" dirty="0" smtClean="0"/>
              <a:t> P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(c +h) </a:t>
            </a:r>
            <a:r>
              <a:rPr lang="en-US" dirty="0" err="1" smtClean="0"/>
              <a:t>ke</a:t>
            </a:r>
            <a:r>
              <a:rPr lang="en-US" dirty="0" smtClean="0"/>
              <a:t> c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0, </a:t>
            </a:r>
            <a:r>
              <a:rPr lang="en-US" dirty="0" err="1" smtClean="0"/>
              <a:t>sehingga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ChangeAspect="1"/>
          </p:cNvGraphicFramePr>
          <p:nvPr>
            <p:ph sz="quarter" idx="4"/>
          </p:nvPr>
        </p:nvGraphicFramePr>
        <p:xfrm>
          <a:off x="914400" y="2667000"/>
          <a:ext cx="2898775" cy="840258"/>
        </p:xfrm>
        <a:graphic>
          <a:graphicData uri="http://schemas.openxmlformats.org/presentationml/2006/ole">
            <p:oleObj spid="_x0000_s1026" name="Equation" r:id="rId3" imgW="1358640" imgH="393480" progId="Equation.3">
              <p:embed/>
            </p:oleObj>
          </a:graphicData>
        </a:graphic>
      </p:graphicFrame>
      <p:graphicFrame>
        <p:nvGraphicFramePr>
          <p:cNvPr id="1028" name="Content Placeholder 9"/>
          <p:cNvGraphicFramePr>
            <a:graphicFrameLocks noChangeAspect="1"/>
          </p:cNvGraphicFramePr>
          <p:nvPr/>
        </p:nvGraphicFramePr>
        <p:xfrm>
          <a:off x="731838" y="5097463"/>
          <a:ext cx="3414712" cy="922337"/>
        </p:xfrm>
        <a:graphic>
          <a:graphicData uri="http://schemas.openxmlformats.org/presentationml/2006/ole">
            <p:oleObj spid="_x0000_s1028" name="Equation" r:id="rId4" imgW="1600200" imgH="431640" progId="Equation.3">
              <p:embed/>
            </p:oleObj>
          </a:graphicData>
        </a:graphic>
      </p:graphicFrame>
      <p:sp>
        <p:nvSpPr>
          <p:cNvPr id="13" name="Content Placeholder 6"/>
          <p:cNvSpPr txBox="1">
            <a:spLocks/>
          </p:cNvSpPr>
          <p:nvPr/>
        </p:nvSpPr>
        <p:spPr>
          <a:xfrm>
            <a:off x="4646612" y="2179320"/>
            <a:ext cx="4040188" cy="3951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pergerakan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disekitar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koordinat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dimisalkan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= f(t)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endParaRPr lang="en-US" sz="24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t = c </a:t>
            </a:r>
            <a:r>
              <a:rPr lang="en-US" sz="2400" dirty="0" smtClean="0">
                <a:latin typeface="Calibri"/>
              </a:rPr>
              <a:t>→ f(c)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Calibri"/>
              </a:rPr>
              <a:t>t = c + h </a:t>
            </a:r>
            <a:r>
              <a:rPr lang="en-US" sz="2400" dirty="0" smtClean="0"/>
              <a:t>→ f(c + h)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Sehingga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kecepata</a:t>
            </a:r>
            <a:r>
              <a:rPr lang="en-US" sz="2400" dirty="0" smtClean="0"/>
              <a:t>n rata-rata</a:t>
            </a:r>
          </a:p>
          <a:p>
            <a:pPr marL="342900" lvl="0" indent="-342900" algn="just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</a:pPr>
            <a:endParaRPr lang="en-US" sz="2400" dirty="0" smtClean="0"/>
          </a:p>
          <a:p>
            <a:pPr lvl="0" algn="just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→ 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diperoleh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kecepatan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saat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t =c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29" name="Content Placeholder 9"/>
          <p:cNvGraphicFramePr>
            <a:graphicFrameLocks noChangeAspect="1"/>
          </p:cNvGraphicFramePr>
          <p:nvPr/>
        </p:nvGraphicFramePr>
        <p:xfrm>
          <a:off x="4686300" y="4572000"/>
          <a:ext cx="3044825" cy="773113"/>
        </p:xfrm>
        <a:graphic>
          <a:graphicData uri="http://schemas.openxmlformats.org/presentationml/2006/ole">
            <p:oleObj spid="_x0000_s1029" name="Equation" r:id="rId5" imgW="1549080" imgH="393480" progId="Equation.3">
              <p:embed/>
            </p:oleObj>
          </a:graphicData>
        </a:graphic>
      </p:graphicFrame>
      <p:graphicFrame>
        <p:nvGraphicFramePr>
          <p:cNvPr id="1030" name="Content Placeholder 9"/>
          <p:cNvGraphicFramePr>
            <a:graphicFrameLocks noChangeAspect="1"/>
          </p:cNvGraphicFramePr>
          <p:nvPr/>
        </p:nvGraphicFramePr>
        <p:xfrm>
          <a:off x="6099175" y="5715000"/>
          <a:ext cx="2754313" cy="762000"/>
        </p:xfrm>
        <a:graphic>
          <a:graphicData uri="http://schemas.openxmlformats.org/presentationml/2006/ole">
            <p:oleObj spid="_x0000_s1030" name="Equation" r:id="rId6" imgW="15620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f(x) = x</a:t>
            </a:r>
            <a:r>
              <a:rPr lang="en-US" i="1" baseline="30000" dirty="0" smtClean="0"/>
              <a:t>2</a:t>
            </a:r>
            <a:r>
              <a:rPr lang="en-US" i="1" dirty="0" smtClean="0"/>
              <a:t> -1,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smtClean="0"/>
              <a:t>(1,0)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smtClean="0"/>
              <a:t>(2,3)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smtClean="0"/>
              <a:t>(3,8)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i="1" dirty="0" smtClean="0"/>
              <a:t>x =c, 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i="1" dirty="0" smtClean="0"/>
              <a:t>f’(c)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limit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74583" y="2755900"/>
          <a:ext cx="4402417" cy="1054100"/>
        </p:xfrm>
        <a:graphic>
          <a:graphicData uri="http://schemas.openxmlformats.org/presentationml/2006/ole">
            <p:oleObj spid="_x0000_s2050" name="Equation" r:id="rId3" imgW="1803240" imgH="4316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044700" y="4953000"/>
          <a:ext cx="4464050" cy="1054100"/>
        </p:xfrm>
        <a:graphic>
          <a:graphicData uri="http://schemas.openxmlformats.org/presentationml/2006/ole">
            <p:oleObj spid="_x0000_s2051" name="Equation" r:id="rId4" imgW="1828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819400"/>
          <a:ext cx="4504911" cy="2114550"/>
        </p:xfrm>
        <a:graphic>
          <a:graphicData uri="http://schemas.openxmlformats.org/presentationml/2006/ole">
            <p:oleObj spid="_x0000_s3074" name="Equation" r:id="rId3" imgW="1866600" imgH="8762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aksen</a:t>
            </a:r>
            <a:r>
              <a:rPr lang="en-US" dirty="0" smtClean="0"/>
              <a:t>, f’(x)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Notasi</a:t>
            </a:r>
            <a:r>
              <a:rPr lang="en-US" dirty="0" smtClean="0"/>
              <a:t> d,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x</a:t>
            </a:r>
            <a:r>
              <a:rPr lang="en-US" dirty="0" err="1" smtClean="0"/>
              <a:t>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Notasi</a:t>
            </a:r>
            <a:r>
              <a:rPr lang="en-US" dirty="0" smtClean="0"/>
              <a:t> Leibniz,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62184" y="2743200"/>
          <a:ext cx="424016" cy="730250"/>
        </p:xfrm>
        <a:graphic>
          <a:graphicData uri="http://schemas.openxmlformats.org/presentationml/2006/ole">
            <p:oleObj spid="_x0000_s4098" name="Equation" r:id="rId3" imgW="2286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Setara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P (</a:t>
            </a:r>
            <a:r>
              <a:rPr lang="en-US" dirty="0" smtClean="0"/>
              <a:t>c, f(c)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Q (x, f(x))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PQ: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x </a:t>
            </a:r>
            <a:r>
              <a:rPr lang="en-US" dirty="0" smtClean="0">
                <a:latin typeface="Calibri"/>
              </a:rPr>
              <a:t>→ c, </a:t>
            </a:r>
            <a:r>
              <a:rPr lang="en-US" dirty="0" err="1" smtClean="0">
                <a:latin typeface="Calibri"/>
              </a:rPr>
              <a:t>maka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tali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busur</a:t>
            </a:r>
            <a:r>
              <a:rPr lang="en-US" dirty="0" smtClean="0">
                <a:latin typeface="Calibri"/>
              </a:rPr>
              <a:t> PQ </a:t>
            </a:r>
            <a:r>
              <a:rPr lang="en-US" dirty="0" err="1" smtClean="0">
                <a:latin typeface="Calibri"/>
              </a:rPr>
              <a:t>akan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berubah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menjadi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garis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singgung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di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titik</a:t>
            </a:r>
            <a:r>
              <a:rPr lang="en-US" dirty="0" smtClean="0">
                <a:latin typeface="Calibri"/>
              </a:rPr>
              <a:t> P </a:t>
            </a:r>
            <a:r>
              <a:rPr lang="en-US" dirty="0" err="1" smtClean="0">
                <a:latin typeface="Calibri"/>
              </a:rPr>
              <a:t>dengan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kemiringan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400" y="2622550"/>
          <a:ext cx="3262057" cy="1111250"/>
        </p:xfrm>
        <a:graphic>
          <a:graphicData uri="http://schemas.openxmlformats.org/presentationml/2006/ole">
            <p:oleObj spid="_x0000_s5122" name="Equation" r:id="rId3" imgW="1155600" imgH="3934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860675" y="5008563"/>
          <a:ext cx="3943350" cy="1217612"/>
        </p:xfrm>
        <a:graphic>
          <a:graphicData uri="http://schemas.openxmlformats.org/presentationml/2006/ole">
            <p:oleObj spid="_x0000_s5123" name="Equation" r:id="rId4" imgW="1396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Setara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singgung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(x, f(x))</a:t>
            </a:r>
          </a:p>
          <a:p>
            <a:endParaRPr lang="en-US" dirty="0"/>
          </a:p>
          <a:p>
            <a:endParaRPr lang="en-US" dirty="0" smtClean="0"/>
          </a:p>
          <a:p>
            <a:pPr algn="just"/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x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914650" y="2286000"/>
          <a:ext cx="3835400" cy="1217613"/>
        </p:xfrm>
        <a:graphic>
          <a:graphicData uri="http://schemas.openxmlformats.org/presentationml/2006/ole">
            <p:oleObj spid="_x0000_s6146" name="Equation" r:id="rId3" imgW="1358640" imgH="4316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609850" y="4268788"/>
          <a:ext cx="4408488" cy="1217612"/>
        </p:xfrm>
        <a:graphic>
          <a:graphicData uri="http://schemas.openxmlformats.org/presentationml/2006/ole">
            <p:oleObj spid="_x0000_s6147" name="Equation" r:id="rId4" imgW="15620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Andaikan</a:t>
            </a:r>
            <a:r>
              <a:rPr lang="en-US" dirty="0" smtClean="0"/>
              <a:t> </a:t>
            </a:r>
            <a:r>
              <a:rPr lang="en-US" i="1" dirty="0" smtClean="0"/>
              <a:t>f(x) = x</a:t>
            </a:r>
            <a:r>
              <a:rPr lang="en-US" i="1" baseline="30000" dirty="0" smtClean="0"/>
              <a:t>2</a:t>
            </a:r>
            <a:r>
              <a:rPr lang="en-US" i="1" dirty="0" smtClean="0"/>
              <a:t> – x</a:t>
            </a:r>
            <a:r>
              <a:rPr lang="en-US" dirty="0" smtClean="0"/>
              <a:t>. </a:t>
            </a:r>
            <a:r>
              <a:rPr lang="en-US" dirty="0" err="1" smtClean="0"/>
              <a:t>Cari</a:t>
            </a:r>
            <a:r>
              <a:rPr lang="en-US" dirty="0" smtClean="0"/>
              <a:t> f’(x)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Andaikan</a:t>
            </a:r>
            <a:r>
              <a:rPr lang="en-US" dirty="0" smtClean="0"/>
              <a:t>                  . </a:t>
            </a:r>
            <a:r>
              <a:rPr lang="en-US" dirty="0" err="1" smtClean="0"/>
              <a:t>Cari</a:t>
            </a:r>
            <a:r>
              <a:rPr lang="en-US" dirty="0" smtClean="0"/>
              <a:t> f’(0)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Andaikan</a:t>
            </a:r>
            <a:r>
              <a:rPr lang="en-US" dirty="0" smtClean="0"/>
              <a:t>                                      . </a:t>
            </a:r>
            <a:r>
              <a:rPr lang="en-US" dirty="0" err="1" smtClean="0"/>
              <a:t>Cari</a:t>
            </a:r>
            <a:r>
              <a:rPr lang="en-US" dirty="0" smtClean="0"/>
              <a:t> f’(2)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2209799"/>
          <a:ext cx="1524000" cy="648511"/>
        </p:xfrm>
        <a:graphic>
          <a:graphicData uri="http://schemas.openxmlformats.org/presentationml/2006/ole">
            <p:oleObj spid="_x0000_s9218" name="Equation" r:id="rId3" imgW="59688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3200400"/>
          <a:ext cx="3465763" cy="1079500"/>
        </p:xfrm>
        <a:graphic>
          <a:graphicData uri="http://schemas.openxmlformats.org/presentationml/2006/ole">
            <p:oleObj spid="_x0000_s9219" name="Equation" r:id="rId4" imgW="15490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260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Equation 3.0</vt:lpstr>
      <vt:lpstr>TURUNAN</vt:lpstr>
      <vt:lpstr>Konsep Turunan</vt:lpstr>
      <vt:lpstr>Contoh</vt:lpstr>
      <vt:lpstr>Definisi Turunan</vt:lpstr>
      <vt:lpstr>Contoh</vt:lpstr>
      <vt:lpstr>Notasi Turunan</vt:lpstr>
      <vt:lpstr>Bentuk yang Setara</vt:lpstr>
      <vt:lpstr>Bentuk yang Setara</vt:lpstr>
      <vt:lpstr>Contoh</vt:lpstr>
      <vt:lpstr>Aturan Pencarian Turunan</vt:lpstr>
      <vt:lpstr>Contoh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11</cp:revision>
  <dcterms:created xsi:type="dcterms:W3CDTF">2013-11-11T12:58:17Z</dcterms:created>
  <dcterms:modified xsi:type="dcterms:W3CDTF">2013-11-11T22:47:35Z</dcterms:modified>
</cp:coreProperties>
</file>