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AA6B463-6A3D-4806-AFB8-0F4E95DDE889}"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505E-6168-49A4-AD4C-B3A15C03C59A}"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B463-6A3D-4806-AFB8-0F4E95DDE889}"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B463-6A3D-4806-AFB8-0F4E95DDE889}"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AA6B463-6A3D-4806-AFB8-0F4E95DDE889}"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505E-6168-49A4-AD4C-B3A15C03C59A}"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6B463-6A3D-4806-AFB8-0F4E95DDE889}"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AA6B463-6A3D-4806-AFB8-0F4E95DDE889}"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A6B463-6A3D-4806-AFB8-0F4E95DDE889}" type="datetimeFigureOut">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A6B463-6A3D-4806-AFB8-0F4E95DDE889}"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6B463-6A3D-4806-AFB8-0F4E95DDE889}"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B463-6A3D-4806-AFB8-0F4E95DDE889}"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B463-6A3D-4806-AFB8-0F4E95DDE889}"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7505E-6168-49A4-AD4C-B3A15C03C5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AA6B463-6A3D-4806-AFB8-0F4E95DDE889}" type="datetimeFigureOut">
              <a:rPr lang="en-US" smtClean="0"/>
              <a:t>11/13/2013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677505E-6168-49A4-AD4C-B3A15C03C59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System Design</a:t>
            </a:r>
            <a:endParaRPr lang="en-US" dirty="0"/>
          </a:p>
        </p:txBody>
      </p:sp>
    </p:spTree>
    <p:extLst>
      <p:ext uri="{BB962C8B-B14F-4D97-AF65-F5344CB8AC3E}">
        <p14:creationId xmlns:p14="http://schemas.microsoft.com/office/powerpoint/2010/main" val="423852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smtClean="0"/>
              <a:t>File Types :</a:t>
            </a:r>
          </a:p>
          <a:p>
            <a:r>
              <a:rPr lang="en-US" dirty="0" smtClean="0"/>
              <a:t>Master File :</a:t>
            </a:r>
          </a:p>
          <a:p>
            <a:pPr lvl="1"/>
            <a:r>
              <a:rPr lang="en-US" dirty="0" smtClean="0"/>
              <a:t>Reference Master File</a:t>
            </a:r>
          </a:p>
          <a:p>
            <a:pPr lvl="1"/>
            <a:r>
              <a:rPr lang="en-US" dirty="0" smtClean="0"/>
              <a:t>Dynamic Master File</a:t>
            </a:r>
          </a:p>
          <a:p>
            <a:r>
              <a:rPr lang="en-US" dirty="0" smtClean="0"/>
              <a:t>Transaction File</a:t>
            </a:r>
          </a:p>
          <a:p>
            <a:r>
              <a:rPr lang="en-US" dirty="0" smtClean="0"/>
              <a:t>Report File</a:t>
            </a:r>
          </a:p>
          <a:p>
            <a:r>
              <a:rPr lang="en-US" dirty="0" smtClean="0"/>
              <a:t>History File</a:t>
            </a:r>
          </a:p>
          <a:p>
            <a:r>
              <a:rPr lang="en-US" dirty="0" smtClean="0"/>
              <a:t>Backup File</a:t>
            </a:r>
          </a:p>
          <a:p>
            <a:r>
              <a:rPr lang="en-US" dirty="0" smtClean="0"/>
              <a:t>Working File</a:t>
            </a:r>
          </a:p>
        </p:txBody>
      </p:sp>
    </p:spTree>
    <p:extLst>
      <p:ext uri="{BB962C8B-B14F-4D97-AF65-F5344CB8AC3E}">
        <p14:creationId xmlns:p14="http://schemas.microsoft.com/office/powerpoint/2010/main" val="293033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0" indent="0">
              <a:buNone/>
            </a:pPr>
            <a:r>
              <a:rPr lang="en-US" dirty="0" smtClean="0"/>
              <a:t>Stages in database design :</a:t>
            </a:r>
          </a:p>
          <a:p>
            <a:r>
              <a:rPr lang="en-US" dirty="0" smtClean="0"/>
              <a:t>Determine files needed for new database</a:t>
            </a:r>
          </a:p>
          <a:p>
            <a:r>
              <a:rPr lang="en-US" dirty="0" smtClean="0"/>
              <a:t>Determine database parameter that consist of file types, file media, file organization, and key field of file</a:t>
            </a:r>
            <a:endParaRPr lang="en-US" dirty="0"/>
          </a:p>
        </p:txBody>
      </p:sp>
    </p:spTree>
    <p:extLst>
      <p:ext uri="{BB962C8B-B14F-4D97-AF65-F5344CB8AC3E}">
        <p14:creationId xmlns:p14="http://schemas.microsoft.com/office/powerpoint/2010/main" val="4148673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startAt="5"/>
            </a:pPr>
            <a:r>
              <a:rPr lang="en-US" dirty="0" smtClean="0"/>
              <a:t>Technology Design</a:t>
            </a:r>
          </a:p>
          <a:p>
            <a:pPr marL="511175" indent="-53975" algn="just">
              <a:buNone/>
            </a:pPr>
            <a:r>
              <a:rPr lang="en-US" dirty="0"/>
              <a:t>	</a:t>
            </a:r>
            <a:r>
              <a:rPr lang="en-US" dirty="0" smtClean="0"/>
              <a:t>Technology used to capture input, run model, storing and access data, distributing output and help to control all system. Technology consist of Hardware, Software and </a:t>
            </a:r>
            <a:r>
              <a:rPr lang="en-US" dirty="0" err="1" smtClean="0"/>
              <a:t>Brainware</a:t>
            </a:r>
            <a:endParaRPr lang="en-US" dirty="0"/>
          </a:p>
        </p:txBody>
      </p:sp>
    </p:spTree>
    <p:extLst>
      <p:ext uri="{BB962C8B-B14F-4D97-AF65-F5344CB8AC3E}">
        <p14:creationId xmlns:p14="http://schemas.microsoft.com/office/powerpoint/2010/main" val="62208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normAutofit/>
          </a:bodyPr>
          <a:lstStyle/>
          <a:p>
            <a:pPr marL="514350" indent="-514350">
              <a:buFont typeface="+mj-lt"/>
              <a:buAutoNum type="arabicPeriod" startAt="6"/>
            </a:pPr>
            <a:r>
              <a:rPr lang="en-US" dirty="0" smtClean="0"/>
              <a:t>Control Design</a:t>
            </a:r>
          </a:p>
          <a:p>
            <a:pPr marL="511175" indent="0" algn="just">
              <a:buNone/>
            </a:pPr>
            <a:r>
              <a:rPr lang="en-US" dirty="0"/>
              <a:t>Implementation of the information system database called database </a:t>
            </a:r>
            <a:r>
              <a:rPr lang="en-US" dirty="0" smtClean="0"/>
              <a:t>system. Control that </a:t>
            </a:r>
            <a:r>
              <a:rPr lang="en-US" dirty="0"/>
              <a:t>applied to </a:t>
            </a:r>
            <a:r>
              <a:rPr lang="en-US" dirty="0" smtClean="0"/>
              <a:t>the system </a:t>
            </a:r>
            <a:r>
              <a:rPr lang="en-US" dirty="0"/>
              <a:t>is very useful information for the purpose of preventing / keep the things that are not desirable. Control in information systems can be categorized into general controls and application controls.</a:t>
            </a:r>
          </a:p>
        </p:txBody>
      </p:sp>
    </p:spTree>
    <p:extLst>
      <p:ext uri="{BB962C8B-B14F-4D97-AF65-F5344CB8AC3E}">
        <p14:creationId xmlns:p14="http://schemas.microsoft.com/office/powerpoint/2010/main" val="120081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r>
              <a:rPr lang="en-US" dirty="0" smtClean="0"/>
              <a:t>General Control :</a:t>
            </a:r>
          </a:p>
          <a:p>
            <a:pPr lvl="1"/>
            <a:r>
              <a:rPr lang="en-US" dirty="0" smtClean="0"/>
              <a:t>Organization Control</a:t>
            </a:r>
          </a:p>
          <a:p>
            <a:pPr lvl="1"/>
            <a:r>
              <a:rPr lang="en-US" dirty="0" smtClean="0"/>
              <a:t>Documentation Control</a:t>
            </a:r>
          </a:p>
          <a:p>
            <a:pPr lvl="1"/>
            <a:r>
              <a:rPr lang="en-US" dirty="0" smtClean="0"/>
              <a:t>Hardware Control</a:t>
            </a:r>
          </a:p>
          <a:p>
            <a:pPr lvl="1"/>
            <a:r>
              <a:rPr lang="en-US" dirty="0" smtClean="0"/>
              <a:t>Physical Security Control</a:t>
            </a:r>
          </a:p>
          <a:p>
            <a:pPr lvl="1"/>
            <a:r>
              <a:rPr lang="en-US" dirty="0" smtClean="0"/>
              <a:t>Data Security Control</a:t>
            </a:r>
          </a:p>
          <a:p>
            <a:pPr lvl="1"/>
            <a:r>
              <a:rPr lang="en-US" dirty="0" smtClean="0"/>
              <a:t>Communication control</a:t>
            </a:r>
          </a:p>
          <a:p>
            <a:pPr marL="457200" lvl="1" indent="0">
              <a:buNone/>
            </a:pPr>
            <a:endParaRPr lang="en-US" dirty="0"/>
          </a:p>
        </p:txBody>
      </p:sp>
    </p:spTree>
    <p:extLst>
      <p:ext uri="{BB962C8B-B14F-4D97-AF65-F5344CB8AC3E}">
        <p14:creationId xmlns:p14="http://schemas.microsoft.com/office/powerpoint/2010/main" val="4225882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r>
              <a:rPr lang="en-US" dirty="0" smtClean="0"/>
              <a:t>Application Control</a:t>
            </a:r>
          </a:p>
          <a:p>
            <a:pPr lvl="1"/>
            <a:r>
              <a:rPr lang="en-US" dirty="0" smtClean="0"/>
              <a:t>Input Control</a:t>
            </a:r>
          </a:p>
          <a:p>
            <a:pPr lvl="1"/>
            <a:r>
              <a:rPr lang="en-US" dirty="0" smtClean="0"/>
              <a:t>Process Control</a:t>
            </a:r>
          </a:p>
          <a:p>
            <a:pPr lvl="1"/>
            <a:r>
              <a:rPr lang="en-US" dirty="0" smtClean="0"/>
              <a:t>Output Control</a:t>
            </a:r>
            <a:endParaRPr lang="en-US" dirty="0"/>
          </a:p>
        </p:txBody>
      </p:sp>
    </p:spTree>
    <p:extLst>
      <p:ext uri="{BB962C8B-B14F-4D97-AF65-F5344CB8AC3E}">
        <p14:creationId xmlns:p14="http://schemas.microsoft.com/office/powerpoint/2010/main" val="244292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a:t>
            </a:r>
            <a:endParaRPr lang="en-US" dirty="0"/>
          </a:p>
        </p:txBody>
      </p:sp>
      <p:sp>
        <p:nvSpPr>
          <p:cNvPr id="3" name="Content Placeholder 2"/>
          <p:cNvSpPr>
            <a:spLocks noGrp="1"/>
          </p:cNvSpPr>
          <p:nvPr>
            <p:ph sz="quarter" idx="13"/>
          </p:nvPr>
        </p:nvSpPr>
        <p:spPr/>
        <p:txBody>
          <a:bodyPr/>
          <a:lstStyle/>
          <a:p>
            <a:pPr marL="0" indent="0" algn="just">
              <a:buNone/>
            </a:pPr>
            <a:r>
              <a:rPr lang="en-US" dirty="0" smtClean="0">
                <a:sym typeface="Wingdings" pitchFamily="2" charset="2"/>
              </a:rPr>
              <a:t> Computer Programming </a:t>
            </a:r>
            <a:r>
              <a:rPr lang="en-US" dirty="0"/>
              <a:t>group and </a:t>
            </a:r>
            <a:r>
              <a:rPr lang="en-US" dirty="0" smtClean="0"/>
              <a:t>	sequential </a:t>
            </a:r>
            <a:r>
              <a:rPr lang="en-US" dirty="0"/>
              <a:t>statements are exactly the point </a:t>
            </a:r>
            <a:r>
              <a:rPr lang="en-US" dirty="0" smtClean="0"/>
              <a:t>	is </a:t>
            </a:r>
            <a:r>
              <a:rPr lang="en-US" dirty="0"/>
              <a:t>to tell the computer how to carry out </a:t>
            </a:r>
            <a:r>
              <a:rPr lang="en-US" dirty="0" smtClean="0"/>
              <a:t>	any </a:t>
            </a:r>
            <a:r>
              <a:rPr lang="en-US" dirty="0"/>
              <a:t>work.</a:t>
            </a:r>
          </a:p>
        </p:txBody>
      </p:sp>
    </p:spTree>
    <p:extLst>
      <p:ext uri="{BB962C8B-B14F-4D97-AF65-F5344CB8AC3E}">
        <p14:creationId xmlns:p14="http://schemas.microsoft.com/office/powerpoint/2010/main" val="301250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smtClean="0"/>
              <a:t>Stages in creating program :</a:t>
            </a:r>
          </a:p>
          <a:p>
            <a:pPr marL="514350" indent="-514350">
              <a:buFont typeface="+mj-lt"/>
              <a:buAutoNum type="arabicPeriod"/>
            </a:pPr>
            <a:r>
              <a:rPr lang="en-US" dirty="0" smtClean="0"/>
              <a:t>Defined Problem</a:t>
            </a:r>
          </a:p>
          <a:p>
            <a:pPr marL="514350" indent="-514350">
              <a:buFont typeface="+mj-lt"/>
              <a:buAutoNum type="arabicPeriod"/>
            </a:pPr>
            <a:r>
              <a:rPr lang="en-US" dirty="0" smtClean="0"/>
              <a:t>Software  Design</a:t>
            </a:r>
            <a:endParaRPr lang="en-US" dirty="0" smtClean="0"/>
          </a:p>
          <a:p>
            <a:pPr marL="514350" indent="-514350">
              <a:buFont typeface="+mj-lt"/>
              <a:buAutoNum type="arabicPeriod"/>
            </a:pPr>
            <a:r>
              <a:rPr lang="en-US" dirty="0" smtClean="0"/>
              <a:t>Program Design</a:t>
            </a:r>
            <a:endParaRPr lang="en-US" dirty="0" smtClean="0"/>
          </a:p>
          <a:p>
            <a:pPr marL="514350" indent="-514350">
              <a:buFont typeface="+mj-lt"/>
              <a:buAutoNum type="arabicPeriod"/>
            </a:pPr>
            <a:r>
              <a:rPr lang="en-US" dirty="0" smtClean="0"/>
              <a:t>Program Coding</a:t>
            </a:r>
          </a:p>
          <a:p>
            <a:pPr marL="514350" indent="-514350">
              <a:buFont typeface="+mj-lt"/>
              <a:buAutoNum type="arabicPeriod"/>
            </a:pPr>
            <a:r>
              <a:rPr lang="en-US" dirty="0" smtClean="0"/>
              <a:t>Testing</a:t>
            </a:r>
          </a:p>
          <a:p>
            <a:pPr marL="514350" indent="-514350">
              <a:buFont typeface="+mj-lt"/>
              <a:buAutoNum type="arabicPeriod"/>
            </a:pPr>
            <a:r>
              <a:rPr lang="en-US" dirty="0" smtClean="0"/>
              <a:t>Installation</a:t>
            </a:r>
          </a:p>
          <a:p>
            <a:pPr marL="514350" indent="-514350">
              <a:buFont typeface="+mj-lt"/>
              <a:buAutoNum type="arabicPeriod"/>
            </a:pPr>
            <a:r>
              <a:rPr lang="en-US" dirty="0" smtClean="0"/>
              <a:t>Documentation</a:t>
            </a:r>
            <a:endParaRPr lang="en-US" dirty="0"/>
          </a:p>
        </p:txBody>
      </p:sp>
    </p:spTree>
    <p:extLst>
      <p:ext uri="{BB962C8B-B14F-4D97-AF65-F5344CB8AC3E}">
        <p14:creationId xmlns:p14="http://schemas.microsoft.com/office/powerpoint/2010/main" val="125794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smtClean="0"/>
              <a:t>Tools to Create a Program :</a:t>
            </a:r>
          </a:p>
          <a:p>
            <a:pPr marL="514350" indent="-514350">
              <a:buFont typeface="+mj-lt"/>
              <a:buAutoNum type="arabicPeriod"/>
            </a:pPr>
            <a:r>
              <a:rPr lang="en-US" dirty="0" smtClean="0"/>
              <a:t>Flow Chart</a:t>
            </a:r>
          </a:p>
          <a:p>
            <a:pPr marL="511175" indent="0" algn="just">
              <a:buNone/>
            </a:pPr>
            <a:r>
              <a:rPr lang="en-US" dirty="0" smtClean="0"/>
              <a:t>Is </a:t>
            </a:r>
            <a:r>
              <a:rPr lang="en-US" dirty="0"/>
              <a:t>a form of charts / diagrams of algorithms in which the symbols represent standard operations that need to display and demonstrate their implementation sequence</a:t>
            </a:r>
            <a:endParaRPr lang="en-US" dirty="0" smtClean="0"/>
          </a:p>
          <a:p>
            <a:pPr marL="511175" indent="0">
              <a:buNone/>
              <a:tabLst>
                <a:tab pos="457200" algn="l"/>
              </a:tabLst>
            </a:pPr>
            <a:r>
              <a:rPr lang="en-US" dirty="0" smtClean="0"/>
              <a:t>Consist of 2 sets of symbol :</a:t>
            </a:r>
          </a:p>
          <a:p>
            <a:pPr marL="968375" indent="-457200">
              <a:tabLst>
                <a:tab pos="457200" algn="l"/>
              </a:tabLst>
            </a:pPr>
            <a:r>
              <a:rPr lang="en-US" dirty="0" smtClean="0"/>
              <a:t>System Flowchart</a:t>
            </a:r>
          </a:p>
          <a:p>
            <a:pPr marL="914400" indent="0" algn="just">
              <a:buNone/>
              <a:tabLst>
                <a:tab pos="914400" algn="l"/>
              </a:tabLst>
            </a:pPr>
            <a:r>
              <a:rPr lang="en-US" dirty="0" smtClean="0"/>
              <a:t>flow </a:t>
            </a:r>
            <a:r>
              <a:rPr lang="en-US" dirty="0"/>
              <a:t>chart that gives an overview of the entire operation without extensive decomposition of all the steps specific input, processing and output will actually be implemented</a:t>
            </a:r>
            <a:endParaRPr lang="en-US" dirty="0" smtClean="0"/>
          </a:p>
          <a:p>
            <a:pPr marL="968375" indent="-457200">
              <a:tabLst>
                <a:tab pos="457200" algn="l"/>
              </a:tabLst>
            </a:pPr>
            <a:r>
              <a:rPr lang="en-US" dirty="0" smtClean="0"/>
              <a:t>Program Flowchart</a:t>
            </a:r>
          </a:p>
          <a:p>
            <a:pPr marL="914400" indent="0" algn="just">
              <a:buNone/>
              <a:tabLst>
                <a:tab pos="914400" algn="l"/>
              </a:tabLst>
            </a:pPr>
            <a:r>
              <a:rPr lang="en-US" dirty="0" smtClean="0"/>
              <a:t>After </a:t>
            </a:r>
            <a:r>
              <a:rPr lang="en-US" dirty="0"/>
              <a:t>the outline of the entire system is complete, the program designers create flow chart macro / program flowchart. Macro flow chart describing the major segments of a complete computer program</a:t>
            </a:r>
            <a:endParaRPr lang="en-US" dirty="0" smtClean="0"/>
          </a:p>
        </p:txBody>
      </p:sp>
    </p:spTree>
    <p:extLst>
      <p:ext uri="{BB962C8B-B14F-4D97-AF65-F5344CB8AC3E}">
        <p14:creationId xmlns:p14="http://schemas.microsoft.com/office/powerpoint/2010/main" val="4150131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startAt="2"/>
            </a:pPr>
            <a:r>
              <a:rPr lang="en-US" dirty="0" err="1" smtClean="0"/>
              <a:t>Pseudocode</a:t>
            </a:r>
            <a:endParaRPr lang="en-US" dirty="0" smtClean="0"/>
          </a:p>
          <a:p>
            <a:pPr marL="511175" indent="0" algn="just">
              <a:buNone/>
            </a:pPr>
            <a:r>
              <a:rPr lang="en-US" dirty="0" smtClean="0"/>
              <a:t>Informal </a:t>
            </a:r>
            <a:r>
              <a:rPr lang="en-US" dirty="0"/>
              <a:t>statement of a program algorithm that uses words and mathematical symbols to show the elements and </a:t>
            </a:r>
            <a:r>
              <a:rPr lang="en-US" dirty="0" smtClean="0"/>
              <a:t>flows.</a:t>
            </a:r>
          </a:p>
          <a:p>
            <a:pPr marL="511175" indent="0" algn="just">
              <a:buNone/>
            </a:pPr>
            <a:r>
              <a:rPr lang="en-US" dirty="0" err="1"/>
              <a:t>Pseudocode</a:t>
            </a:r>
            <a:r>
              <a:rPr lang="en-US" dirty="0"/>
              <a:t> is a computer language that incorporates mixed declarations and grammar of a variety of computer languages ​​mixed with English phrases</a:t>
            </a: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292334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a:t>
            </a:r>
            <a:endParaRPr lang="en-US" dirty="0"/>
          </a:p>
        </p:txBody>
      </p:sp>
      <p:sp>
        <p:nvSpPr>
          <p:cNvPr id="3" name="Content Placeholder 2"/>
          <p:cNvSpPr>
            <a:spLocks noGrp="1"/>
          </p:cNvSpPr>
          <p:nvPr>
            <p:ph sz="quarter" idx="13"/>
          </p:nvPr>
        </p:nvSpPr>
        <p:spPr/>
        <p:txBody>
          <a:bodyPr/>
          <a:lstStyle/>
          <a:p>
            <a:pPr marL="0" indent="0" algn="just">
              <a:buNone/>
            </a:pPr>
            <a:r>
              <a:rPr lang="en-US" dirty="0" smtClean="0"/>
              <a:t>Goal : To provide general description about the new system to user.</a:t>
            </a:r>
          </a:p>
          <a:p>
            <a:pPr marL="0" indent="0" algn="just">
              <a:buNone/>
            </a:pPr>
            <a:r>
              <a:rPr lang="en-US" dirty="0" smtClean="0"/>
              <a:t>System design is the preparation of detailed design and identify the components of an information system that will be designed in detail</a:t>
            </a:r>
            <a:endParaRPr lang="en-US" dirty="0"/>
          </a:p>
        </p:txBody>
      </p:sp>
    </p:spTree>
    <p:extLst>
      <p:ext uri="{BB962C8B-B14F-4D97-AF65-F5344CB8AC3E}">
        <p14:creationId xmlns:p14="http://schemas.microsoft.com/office/powerpoint/2010/main" val="650465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p>
        </p:txBody>
      </p:sp>
      <p:sp>
        <p:nvSpPr>
          <p:cNvPr id="3" name="Content Placeholder 2"/>
          <p:cNvSpPr>
            <a:spLocks noGrp="1"/>
          </p:cNvSpPr>
          <p:nvPr>
            <p:ph sz="quarter" idx="13"/>
          </p:nvPr>
        </p:nvSpPr>
        <p:spPr/>
        <p:txBody>
          <a:bodyPr/>
          <a:lstStyle/>
          <a:p>
            <a:pPr marL="514350" indent="-514350">
              <a:buFont typeface="+mj-lt"/>
              <a:buAutoNum type="arabicPeriod" startAt="3"/>
            </a:pPr>
            <a:r>
              <a:rPr lang="en-US" dirty="0" smtClean="0"/>
              <a:t>Decision Table</a:t>
            </a:r>
          </a:p>
          <a:p>
            <a:pPr marL="511175" indent="0" algn="just">
              <a:buNone/>
            </a:pPr>
            <a:r>
              <a:rPr lang="en-US" dirty="0"/>
              <a:t>a program design tool used to specify a logical and complex conditions and actions that can be performed</a:t>
            </a:r>
          </a:p>
        </p:txBody>
      </p:sp>
    </p:spTree>
    <p:extLst>
      <p:ext uri="{BB962C8B-B14F-4D97-AF65-F5344CB8AC3E}">
        <p14:creationId xmlns:p14="http://schemas.microsoft.com/office/powerpoint/2010/main" val="97339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p>
        </p:txBody>
      </p:sp>
      <p:sp>
        <p:nvSpPr>
          <p:cNvPr id="3" name="Content Placeholder 2"/>
          <p:cNvSpPr>
            <a:spLocks noGrp="1"/>
          </p:cNvSpPr>
          <p:nvPr>
            <p:ph sz="quarter" idx="13"/>
          </p:nvPr>
        </p:nvSpPr>
        <p:spPr/>
        <p:txBody>
          <a:bodyPr/>
          <a:lstStyle/>
          <a:p>
            <a:pPr marL="514350" indent="-514350">
              <a:buFont typeface="+mj-lt"/>
              <a:buAutoNum type="arabicPeriod" startAt="4"/>
            </a:pPr>
            <a:r>
              <a:rPr lang="en-US" dirty="0" smtClean="0"/>
              <a:t>Structured Chart</a:t>
            </a:r>
          </a:p>
          <a:p>
            <a:pPr marL="457200" indent="0" algn="just">
              <a:buNone/>
            </a:pPr>
            <a:r>
              <a:rPr lang="en-US" dirty="0"/>
              <a:t>Is a program to design tools that help programmers organize large programs and have many parts. Structure chart will show the whole structure of complex programs and describe the relationships between the various parts are called modules</a:t>
            </a:r>
            <a:endParaRPr lang="en-US" dirty="0" smtClean="0"/>
          </a:p>
          <a:p>
            <a:endParaRPr lang="en-US" dirty="0"/>
          </a:p>
        </p:txBody>
      </p:sp>
    </p:spTree>
    <p:extLst>
      <p:ext uri="{BB962C8B-B14F-4D97-AF65-F5344CB8AC3E}">
        <p14:creationId xmlns:p14="http://schemas.microsoft.com/office/powerpoint/2010/main" val="3537840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p>
        </p:txBody>
      </p:sp>
      <p:sp>
        <p:nvSpPr>
          <p:cNvPr id="3" name="Content Placeholder 2"/>
          <p:cNvSpPr>
            <a:spLocks noGrp="1"/>
          </p:cNvSpPr>
          <p:nvPr>
            <p:ph sz="quarter" idx="13"/>
          </p:nvPr>
        </p:nvSpPr>
        <p:spPr/>
        <p:txBody>
          <a:bodyPr/>
          <a:lstStyle/>
          <a:p>
            <a:pPr marL="514350" indent="-514350">
              <a:buFont typeface="+mj-lt"/>
              <a:buAutoNum type="arabicPeriod" startAt="5"/>
            </a:pPr>
            <a:r>
              <a:rPr lang="en-US" dirty="0" smtClean="0"/>
              <a:t>HIPO Chart (</a:t>
            </a:r>
            <a:r>
              <a:rPr lang="id-ID" dirty="0"/>
              <a:t>Hierarchy plus </a:t>
            </a:r>
            <a:r>
              <a:rPr lang="id-ID" dirty="0" smtClean="0"/>
              <a:t>Input-Process-Output</a:t>
            </a:r>
            <a:r>
              <a:rPr lang="en-US" dirty="0" smtClean="0"/>
              <a:t>)</a:t>
            </a:r>
          </a:p>
          <a:p>
            <a:pPr marL="511175" indent="0" algn="just">
              <a:buNone/>
            </a:pPr>
            <a:r>
              <a:rPr lang="en-US" dirty="0"/>
              <a:t>Chart HIPO (Hierarchy plus Input-Process-Output) demonstrated what a program is doing, what data is used and the resulting output. HIPO chart easier to read than the flow chart, very detailed, flexible, easily modified and maintained.</a:t>
            </a:r>
          </a:p>
          <a:p>
            <a:pPr marL="511175" indent="0">
              <a:buNone/>
            </a:pPr>
            <a:endParaRPr lang="en-US" dirty="0"/>
          </a:p>
        </p:txBody>
      </p:sp>
    </p:spTree>
    <p:extLst>
      <p:ext uri="{BB962C8B-B14F-4D97-AF65-F5344CB8AC3E}">
        <p14:creationId xmlns:p14="http://schemas.microsoft.com/office/powerpoint/2010/main" val="274976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a:t>
            </a:r>
          </a:p>
        </p:txBody>
      </p:sp>
      <p:sp>
        <p:nvSpPr>
          <p:cNvPr id="3" name="Content Placeholder 2"/>
          <p:cNvSpPr>
            <a:spLocks noGrp="1"/>
          </p:cNvSpPr>
          <p:nvPr>
            <p:ph sz="quarter" idx="13"/>
          </p:nvPr>
        </p:nvSpPr>
        <p:spPr/>
        <p:txBody>
          <a:bodyPr>
            <a:normAutofit/>
          </a:bodyPr>
          <a:lstStyle/>
          <a:p>
            <a:pPr marL="0" indent="0">
              <a:buNone/>
            </a:pPr>
            <a:r>
              <a:rPr lang="en-US" dirty="0" smtClean="0"/>
              <a:t>In </a:t>
            </a:r>
            <a:r>
              <a:rPr lang="en-US" dirty="0"/>
              <a:t>making HIPO chart, </a:t>
            </a:r>
            <a:r>
              <a:rPr lang="en-US" dirty="0" smtClean="0"/>
              <a:t>there are </a:t>
            </a:r>
            <a:r>
              <a:rPr lang="en-US" dirty="0"/>
              <a:t>3 types of diagrams </a:t>
            </a:r>
            <a:r>
              <a:rPr lang="en-US" dirty="0" smtClean="0"/>
              <a:t>needed:</a:t>
            </a:r>
          </a:p>
          <a:p>
            <a:pPr marL="514350" indent="-514350">
              <a:buFont typeface="+mj-lt"/>
              <a:buAutoNum type="alphaLcParenR"/>
            </a:pPr>
            <a:r>
              <a:rPr lang="en-US" dirty="0"/>
              <a:t>Visual Table of Contents (the visual table of contents / VTOC</a:t>
            </a:r>
            <a:r>
              <a:rPr lang="en-US" dirty="0" smtClean="0"/>
              <a:t>)</a:t>
            </a:r>
          </a:p>
          <a:p>
            <a:pPr marL="514350" indent="-514350">
              <a:buFont typeface="+mj-lt"/>
              <a:buAutoNum type="alphaLcParenR"/>
            </a:pPr>
            <a:r>
              <a:rPr lang="en-US" dirty="0"/>
              <a:t>Chart </a:t>
            </a:r>
            <a:r>
              <a:rPr lang="en-US" dirty="0" smtClean="0"/>
              <a:t>review</a:t>
            </a:r>
          </a:p>
          <a:p>
            <a:pPr marL="514350" indent="-514350">
              <a:buFont typeface="+mj-lt"/>
              <a:buAutoNum type="alphaLcParenR"/>
            </a:pPr>
            <a:r>
              <a:rPr lang="en-US" dirty="0"/>
              <a:t>diagram details</a:t>
            </a:r>
            <a:br>
              <a:rPr lang="en-US" dirty="0"/>
            </a:br>
            <a:endParaRPr lang="en-US" dirty="0"/>
          </a:p>
        </p:txBody>
      </p:sp>
    </p:spTree>
    <p:extLst>
      <p:ext uri="{BB962C8B-B14F-4D97-AF65-F5344CB8AC3E}">
        <p14:creationId xmlns:p14="http://schemas.microsoft.com/office/powerpoint/2010/main" val="183507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sz="quarter" idx="13"/>
          </p:nvPr>
        </p:nvSpPr>
        <p:spPr/>
        <p:txBody>
          <a:bodyPr/>
          <a:lstStyle/>
          <a:p>
            <a:pPr>
              <a:buFont typeface="+mj-lt"/>
              <a:buAutoNum type="arabicPeriod"/>
            </a:pPr>
            <a:r>
              <a:rPr lang="en-US" dirty="0" smtClean="0"/>
              <a:t>Find symbols of :</a:t>
            </a:r>
          </a:p>
          <a:p>
            <a:pPr lvl="1"/>
            <a:r>
              <a:rPr lang="en-US" dirty="0" smtClean="0"/>
              <a:t>Flowchart</a:t>
            </a:r>
          </a:p>
          <a:p>
            <a:pPr lvl="1"/>
            <a:r>
              <a:rPr lang="en-US" dirty="0" smtClean="0"/>
              <a:t>HIPO</a:t>
            </a:r>
          </a:p>
          <a:p>
            <a:pPr lvl="1"/>
            <a:r>
              <a:rPr lang="en-US" smtClean="0"/>
              <a:t>Structured Chart</a:t>
            </a:r>
            <a:endParaRPr lang="en-US" dirty="0"/>
          </a:p>
        </p:txBody>
      </p:sp>
    </p:spTree>
    <p:extLst>
      <p:ext uri="{BB962C8B-B14F-4D97-AF65-F5344CB8AC3E}">
        <p14:creationId xmlns:p14="http://schemas.microsoft.com/office/powerpoint/2010/main" val="426774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 Technique </a:t>
            </a:r>
            <a:endParaRPr lang="en-US" dirty="0"/>
          </a:p>
        </p:txBody>
      </p:sp>
      <p:sp>
        <p:nvSpPr>
          <p:cNvPr id="3" name="Content Placeholder 2"/>
          <p:cNvSpPr>
            <a:spLocks noGrp="1"/>
          </p:cNvSpPr>
          <p:nvPr>
            <p:ph sz="quarter" idx="13"/>
          </p:nvPr>
        </p:nvSpPr>
        <p:spPr/>
        <p:txBody>
          <a:bodyPr/>
          <a:lstStyle/>
          <a:p>
            <a:r>
              <a:rPr lang="en-US" dirty="0" smtClean="0"/>
              <a:t>Flowchart or Forms</a:t>
            </a:r>
          </a:p>
          <a:p>
            <a:r>
              <a:rPr lang="en-US" dirty="0"/>
              <a:t>S</a:t>
            </a:r>
            <a:r>
              <a:rPr lang="en-US" dirty="0" smtClean="0"/>
              <a:t>ketch Technique</a:t>
            </a:r>
          </a:p>
          <a:p>
            <a:r>
              <a:rPr lang="en-US" dirty="0" smtClean="0"/>
              <a:t>Prototyping</a:t>
            </a:r>
          </a:p>
          <a:p>
            <a:pPr lvl="1"/>
            <a:r>
              <a:rPr lang="en-US" dirty="0" smtClean="0"/>
              <a:t>Design by Prototyping</a:t>
            </a:r>
          </a:p>
          <a:p>
            <a:pPr lvl="1"/>
            <a:r>
              <a:rPr lang="en-US" dirty="0" smtClean="0"/>
              <a:t>Prototype Loop</a:t>
            </a:r>
          </a:p>
          <a:p>
            <a:pPr lvl="1"/>
            <a:endParaRPr lang="en-US" dirty="0" smtClean="0"/>
          </a:p>
          <a:p>
            <a:endParaRPr lang="en-US" dirty="0"/>
          </a:p>
        </p:txBody>
      </p:sp>
    </p:spTree>
    <p:extLst>
      <p:ext uri="{BB962C8B-B14F-4D97-AF65-F5344CB8AC3E}">
        <p14:creationId xmlns:p14="http://schemas.microsoft.com/office/powerpoint/2010/main" val="67552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Design in General</a:t>
            </a:r>
            <a:endParaRPr lang="en-US" dirty="0"/>
          </a:p>
        </p:txBody>
      </p:sp>
      <p:sp>
        <p:nvSpPr>
          <p:cNvPr id="3" name="Content Placeholder 2"/>
          <p:cNvSpPr>
            <a:spLocks noGrp="1"/>
          </p:cNvSpPr>
          <p:nvPr>
            <p:ph sz="quarter" idx="13"/>
          </p:nvPr>
        </p:nvSpPr>
        <p:spPr/>
        <p:txBody>
          <a:bodyPr/>
          <a:lstStyle/>
          <a:p>
            <a:pPr marL="0" indent="0" algn="just">
              <a:buNone/>
            </a:pPr>
            <a:r>
              <a:rPr lang="en-US" dirty="0" smtClean="0"/>
              <a:t>At this stage, the components of the information system is designed in order to be communicated to the user and not for programmers.</a:t>
            </a:r>
          </a:p>
          <a:p>
            <a:pPr marL="0" indent="0" algn="just">
              <a:buNone/>
            </a:pPr>
            <a:endParaRPr lang="en-US" dirty="0"/>
          </a:p>
        </p:txBody>
      </p:sp>
    </p:spTree>
    <p:extLst>
      <p:ext uri="{BB962C8B-B14F-4D97-AF65-F5344CB8AC3E}">
        <p14:creationId xmlns:p14="http://schemas.microsoft.com/office/powerpoint/2010/main" val="25876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Design</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a:pPr>
            <a:r>
              <a:rPr lang="en-US" dirty="0" smtClean="0"/>
              <a:t>General Model Design </a:t>
            </a:r>
          </a:p>
          <a:p>
            <a:pPr marL="403225" indent="0" algn="just">
              <a:buNone/>
            </a:pPr>
            <a:r>
              <a:rPr lang="en-US" dirty="0" smtClean="0"/>
              <a:t>Systems analyst can design models of the proposed information system in the form of physical system and logical models.</a:t>
            </a:r>
          </a:p>
          <a:p>
            <a:pPr marL="403225" indent="0" algn="just">
              <a:buNone/>
            </a:pPr>
            <a:r>
              <a:rPr lang="en-US" dirty="0" smtClean="0"/>
              <a:t>Physical system </a:t>
            </a:r>
            <a:r>
              <a:rPr lang="en-US" dirty="0" smtClean="0">
                <a:sym typeface="Wingdings" pitchFamily="2" charset="2"/>
              </a:rPr>
              <a:t> Flowchart</a:t>
            </a:r>
          </a:p>
          <a:p>
            <a:pPr marL="403225" indent="0" algn="just">
              <a:buNone/>
            </a:pPr>
            <a:r>
              <a:rPr lang="en-US" dirty="0" smtClean="0">
                <a:sym typeface="Wingdings" pitchFamily="2" charset="2"/>
              </a:rPr>
              <a:t>Logical Model  Data Flow Diagram</a:t>
            </a:r>
            <a:endParaRPr lang="en-US" dirty="0" smtClean="0"/>
          </a:p>
          <a:p>
            <a:endParaRPr lang="en-US" dirty="0" smtClean="0"/>
          </a:p>
          <a:p>
            <a:endParaRPr lang="en-US" dirty="0"/>
          </a:p>
        </p:txBody>
      </p:sp>
    </p:spTree>
    <p:extLst>
      <p:ext uri="{BB962C8B-B14F-4D97-AF65-F5344CB8AC3E}">
        <p14:creationId xmlns:p14="http://schemas.microsoft.com/office/powerpoint/2010/main" val="382293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startAt="2"/>
            </a:pPr>
            <a:r>
              <a:rPr lang="en-US" dirty="0" smtClean="0"/>
              <a:t>General Output Design</a:t>
            </a:r>
          </a:p>
          <a:p>
            <a:pPr marL="511175" indent="0">
              <a:buNone/>
            </a:pPr>
            <a:r>
              <a:rPr lang="en-US" dirty="0" smtClean="0"/>
              <a:t>Output type :</a:t>
            </a:r>
          </a:p>
          <a:p>
            <a:pPr marL="968375" indent="-457200"/>
            <a:r>
              <a:rPr lang="en-US" dirty="0" smtClean="0"/>
              <a:t>Internal Output  : to support management activity</a:t>
            </a:r>
          </a:p>
          <a:p>
            <a:pPr marL="968375" indent="-457200"/>
            <a:r>
              <a:rPr lang="en-US" dirty="0" smtClean="0"/>
              <a:t>External Output : output that will distributed to outside parties who need it</a:t>
            </a:r>
          </a:p>
          <a:p>
            <a:pPr marL="0" indent="0">
              <a:buNone/>
            </a:pPr>
            <a:endParaRPr lang="en-US" dirty="0"/>
          </a:p>
        </p:txBody>
      </p:sp>
    </p:spTree>
    <p:extLst>
      <p:ext uri="{BB962C8B-B14F-4D97-AF65-F5344CB8AC3E}">
        <p14:creationId xmlns:p14="http://schemas.microsoft.com/office/powerpoint/2010/main" val="41667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0" indent="0">
              <a:buNone/>
            </a:pPr>
            <a:r>
              <a:rPr lang="en-US" dirty="0" smtClean="0"/>
              <a:t>Stages in designing output :</a:t>
            </a:r>
          </a:p>
          <a:p>
            <a:r>
              <a:rPr lang="en-US" dirty="0" smtClean="0"/>
              <a:t>Determine the new system needs</a:t>
            </a:r>
          </a:p>
          <a:p>
            <a:r>
              <a:rPr lang="en-US" dirty="0" smtClean="0"/>
              <a:t>Determine the output parameter</a:t>
            </a:r>
          </a:p>
          <a:p>
            <a:endParaRPr lang="en-US" dirty="0"/>
          </a:p>
        </p:txBody>
      </p:sp>
    </p:spTree>
    <p:extLst>
      <p:ext uri="{BB962C8B-B14F-4D97-AF65-F5344CB8AC3E}">
        <p14:creationId xmlns:p14="http://schemas.microsoft.com/office/powerpoint/2010/main" val="172569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startAt="3"/>
            </a:pPr>
            <a:r>
              <a:rPr lang="en-US" dirty="0" smtClean="0"/>
              <a:t>General Input Design</a:t>
            </a:r>
          </a:p>
          <a:p>
            <a:pPr marL="511175" indent="0">
              <a:buNone/>
            </a:pPr>
            <a:r>
              <a:rPr lang="en-US" dirty="0" smtClean="0"/>
              <a:t>Process of Data Input :</a:t>
            </a:r>
          </a:p>
          <a:p>
            <a:pPr marL="968375" indent="-457200"/>
            <a:r>
              <a:rPr lang="en-US" dirty="0" smtClean="0"/>
              <a:t>Data Capture </a:t>
            </a:r>
          </a:p>
          <a:p>
            <a:pPr marL="968375" indent="-457200"/>
            <a:r>
              <a:rPr lang="en-US" dirty="0" smtClean="0"/>
              <a:t>Data Preparation</a:t>
            </a:r>
          </a:p>
          <a:p>
            <a:pPr marL="968375" indent="-457200"/>
            <a:r>
              <a:rPr lang="en-US" dirty="0" smtClean="0"/>
              <a:t>Data Entry</a:t>
            </a:r>
          </a:p>
          <a:p>
            <a:pPr marL="511175" indent="0">
              <a:buNone/>
            </a:pPr>
            <a:r>
              <a:rPr lang="en-US" dirty="0"/>
              <a:t>	</a:t>
            </a:r>
          </a:p>
        </p:txBody>
      </p:sp>
    </p:spTree>
    <p:extLst>
      <p:ext uri="{BB962C8B-B14F-4D97-AF65-F5344CB8AC3E}">
        <p14:creationId xmlns:p14="http://schemas.microsoft.com/office/powerpoint/2010/main" val="354056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Design</a:t>
            </a:r>
            <a:endParaRPr lang="en-US" dirty="0"/>
          </a:p>
        </p:txBody>
      </p:sp>
      <p:sp>
        <p:nvSpPr>
          <p:cNvPr id="3" name="Content Placeholder 2"/>
          <p:cNvSpPr>
            <a:spLocks noGrp="1"/>
          </p:cNvSpPr>
          <p:nvPr>
            <p:ph sz="quarter" idx="13"/>
          </p:nvPr>
        </p:nvSpPr>
        <p:spPr/>
        <p:txBody>
          <a:bodyPr/>
          <a:lstStyle/>
          <a:p>
            <a:pPr marL="514350" indent="-514350">
              <a:buFont typeface="+mj-lt"/>
              <a:buAutoNum type="arabicPeriod" startAt="4"/>
            </a:pPr>
            <a:r>
              <a:rPr lang="en-US" dirty="0" smtClean="0"/>
              <a:t>Database design</a:t>
            </a:r>
          </a:p>
          <a:p>
            <a:pPr marL="511175" indent="0" algn="just">
              <a:buNone/>
            </a:pPr>
            <a:r>
              <a:rPr lang="en-US" dirty="0" smtClean="0"/>
              <a:t>Implementation </a:t>
            </a:r>
            <a:r>
              <a:rPr lang="en-US" dirty="0"/>
              <a:t>of the information system database called database system is an information system that integrates a collection of data related to each other and make it available to a wide range of applications within an organization</a:t>
            </a:r>
          </a:p>
        </p:txBody>
      </p:sp>
    </p:spTree>
    <p:extLst>
      <p:ext uri="{BB962C8B-B14F-4D97-AF65-F5344CB8AC3E}">
        <p14:creationId xmlns:p14="http://schemas.microsoft.com/office/powerpoint/2010/main" val="85176951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198</TotalTime>
  <Words>683</Words>
  <Application>Microsoft Office PowerPoint</Application>
  <PresentationFormat>On-screen Show (4:3)</PresentationFormat>
  <Paragraphs>112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Horizon</vt:lpstr>
      <vt:lpstr>System Design</vt:lpstr>
      <vt:lpstr>System Design</vt:lpstr>
      <vt:lpstr>System Design Technique </vt:lpstr>
      <vt:lpstr>Component Design in General</vt:lpstr>
      <vt:lpstr>Component Design</vt:lpstr>
      <vt:lpstr>Component Design</vt:lpstr>
      <vt:lpstr>Component Design</vt:lpstr>
      <vt:lpstr>Component Design</vt:lpstr>
      <vt:lpstr>Component Design</vt:lpstr>
      <vt:lpstr>Component Design</vt:lpstr>
      <vt:lpstr>Component Design</vt:lpstr>
      <vt:lpstr>Component Design</vt:lpstr>
      <vt:lpstr>Component Design</vt:lpstr>
      <vt:lpstr>Component Design</vt:lpstr>
      <vt:lpstr>Component Design</vt:lpstr>
      <vt:lpstr>Programming</vt:lpstr>
      <vt:lpstr>Programming</vt:lpstr>
      <vt:lpstr>Programming</vt:lpstr>
      <vt:lpstr>Programming</vt:lpstr>
      <vt:lpstr>Programming</vt:lpstr>
      <vt:lpstr>Programming</vt:lpstr>
      <vt:lpstr>Programming</vt:lpstr>
      <vt:lpstr>Programming</vt:lpstr>
      <vt:lpstr>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Design</dc:title>
  <dc:creator>Axi.o_O</dc:creator>
  <cp:lastModifiedBy>Axi.o_O</cp:lastModifiedBy>
  <cp:revision>22</cp:revision>
  <dcterms:created xsi:type="dcterms:W3CDTF">2013-11-11T04:09:45Z</dcterms:created>
  <dcterms:modified xsi:type="dcterms:W3CDTF">2013-11-13T08:55:18Z</dcterms:modified>
</cp:coreProperties>
</file>