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1"/>
  </p:notesMasterIdLst>
  <p:sldIdLst>
    <p:sldId id="256" r:id="rId2"/>
    <p:sldId id="257" r:id="rId3"/>
    <p:sldId id="258" r:id="rId4"/>
    <p:sldId id="259" r:id="rId5"/>
    <p:sldId id="286" r:id="rId6"/>
    <p:sldId id="261" r:id="rId7"/>
    <p:sldId id="285" r:id="rId8"/>
    <p:sldId id="262" r:id="rId9"/>
    <p:sldId id="283"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6" r:id="rId25"/>
    <p:sldId id="278" r:id="rId26"/>
    <p:sldId id="279" r:id="rId27"/>
    <p:sldId id="280" r:id="rId28"/>
    <p:sldId id="281" r:id="rId29"/>
    <p:sldId id="282"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63544" autoAdjust="0"/>
  </p:normalViewPr>
  <p:slideViewPr>
    <p:cSldViewPr>
      <p:cViewPr varScale="1">
        <p:scale>
          <a:sx n="47" d="100"/>
          <a:sy n="47" d="100"/>
        </p:scale>
        <p:origin x="-109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8ABF64CA-DEDE-4ACD-8C2B-B0AC421DD3EF}" type="datetimeFigureOut">
              <a:rPr lang="en-US" smtClean="0"/>
              <a:pPr/>
              <a:t>10/14/2013</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6DD98948-AE74-45C9-BEE3-F7BE34A02D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smtClean="0"/>
              <a:t>For instance, at the first level a Web server will serve a Web page to a client in</a:t>
            </a:r>
          </a:p>
          <a:p>
            <a:r>
              <a:rPr lang="en-US" sz="1300" dirty="0" smtClean="0"/>
              <a:t>response for a request for service. Web server software is responsible for locating and</a:t>
            </a:r>
          </a:p>
          <a:p>
            <a:r>
              <a:rPr lang="en-US" sz="1300" dirty="0" smtClean="0"/>
              <a:t>managing stored Web pages. If the client requests access to a corporate system (a product</a:t>
            </a:r>
          </a:p>
          <a:p>
            <a:r>
              <a:rPr lang="en-US" sz="1300" dirty="0" smtClean="0"/>
              <a:t>list or price information, for instance), the request is passed along to an application server.</a:t>
            </a:r>
          </a:p>
          <a:p>
            <a:r>
              <a:rPr lang="en-US" sz="1300" dirty="0" smtClean="0"/>
              <a:t>Application server software handles all application operations between a user and an</a:t>
            </a:r>
          </a:p>
          <a:p>
            <a:r>
              <a:rPr lang="en-US" sz="1300" dirty="0" smtClean="0"/>
              <a:t>organization’s back-end business systems. The application server may reside on the same</a:t>
            </a:r>
          </a:p>
          <a:p>
            <a:r>
              <a:rPr lang="en-US" sz="1300" dirty="0" smtClean="0"/>
              <a:t>computer as the Web server or on its own dedicated computer. Chapters 7 and 8 provide more detail on other pieces of software that are used in </a:t>
            </a:r>
            <a:r>
              <a:rPr lang="en-US" sz="1300" dirty="0" err="1" smtClean="0"/>
              <a:t>multitiered</a:t>
            </a:r>
            <a:r>
              <a:rPr lang="en-US" sz="1300" dirty="0" smtClean="0"/>
              <a:t> client/server</a:t>
            </a:r>
          </a:p>
          <a:p>
            <a:r>
              <a:rPr lang="en-US" sz="1300" dirty="0" smtClean="0"/>
              <a:t>architectures for e-commerce and e-business. Client/server computing enables businesses to distribute computing work across a</a:t>
            </a:r>
          </a:p>
          <a:p>
            <a:r>
              <a:rPr lang="en-US" sz="1300" dirty="0" smtClean="0"/>
              <a:t>number of smaller, inexpensive machines that cost much less than minicomputers or</a:t>
            </a:r>
          </a:p>
          <a:p>
            <a:r>
              <a:rPr lang="en-US" sz="1300" dirty="0" smtClean="0"/>
              <a:t>centralized mainframe systems. The result is an explosion in computing power and</a:t>
            </a:r>
          </a:p>
          <a:p>
            <a:r>
              <a:rPr lang="en-US" sz="1300" dirty="0" smtClean="0"/>
              <a:t>applications throughout the firm.</a:t>
            </a:r>
          </a:p>
          <a:p>
            <a:r>
              <a:rPr lang="en-US" sz="1300" dirty="0" smtClean="0"/>
              <a:t>Novell Netware was the leading technology for client/server networking at the</a:t>
            </a:r>
          </a:p>
          <a:p>
            <a:r>
              <a:rPr lang="en-US" sz="1300" dirty="0" smtClean="0"/>
              <a:t>beginning of the client/server era. Today Microsoft is the market leader, with its Windows</a:t>
            </a:r>
          </a:p>
          <a:p>
            <a:r>
              <a:rPr lang="en-US" sz="1300" dirty="0" smtClean="0"/>
              <a:t>operating systems (Windows Server, Windows XP, Windows 2000), controlling 78 percent</a:t>
            </a:r>
          </a:p>
          <a:p>
            <a:r>
              <a:rPr lang="en-US" sz="1300" dirty="0" smtClean="0"/>
              <a:t>of the local area network market.</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smtClean="0"/>
              <a:t>The changes in IT infrastructure we have just described have resulted from developments</a:t>
            </a:r>
          </a:p>
          <a:p>
            <a:r>
              <a:rPr lang="en-US" sz="1300" dirty="0" smtClean="0"/>
              <a:t>in computer processing, memory chips, storage devices, telecommunications and</a:t>
            </a:r>
          </a:p>
          <a:p>
            <a:r>
              <a:rPr lang="en-US" sz="1300" dirty="0" smtClean="0"/>
              <a:t>networking hardware and software, and software design that have exponentially increased</a:t>
            </a:r>
          </a:p>
          <a:p>
            <a:r>
              <a:rPr lang="en-US" sz="1300" dirty="0" smtClean="0"/>
              <a:t>computing power while exponentially reducing costs. Let’s look at the most important</a:t>
            </a:r>
          </a:p>
          <a:p>
            <a:r>
              <a:rPr lang="en-US" sz="1300" dirty="0" smtClean="0"/>
              <a:t>developments.</a:t>
            </a:r>
          </a:p>
          <a:p>
            <a:r>
              <a:rPr lang="en-US" sz="1300" b="1" dirty="0" smtClean="0"/>
              <a:t>MOORE’S LAW AND MICROPROCESSING POWER</a:t>
            </a:r>
          </a:p>
          <a:p>
            <a:r>
              <a:rPr lang="en-US" sz="1300" dirty="0" smtClean="0"/>
              <a:t>In 1965, Gordon Moore, the director of Fairchild Semiconductor’s Research and</a:t>
            </a:r>
          </a:p>
          <a:p>
            <a:r>
              <a:rPr lang="en-US" sz="1300" dirty="0" smtClean="0"/>
              <a:t>Development Laboratories, an early manufacture of integrated circuits, wrote in Electronics</a:t>
            </a:r>
          </a:p>
          <a:p>
            <a:r>
              <a:rPr lang="en-US" sz="1300" dirty="0" smtClean="0"/>
              <a:t>magazine that since the first microprocessor chip was introduced in 1959, the number of</a:t>
            </a:r>
          </a:p>
          <a:p>
            <a:r>
              <a:rPr lang="en-US" sz="1300" dirty="0" smtClean="0"/>
              <a:t>components on a chip with the smallest manufacturer costs per component (generally</a:t>
            </a:r>
          </a:p>
          <a:p>
            <a:r>
              <a:rPr lang="en-US" sz="1300" dirty="0" smtClean="0"/>
              <a:t>transistors) had doubled each year. This assertion became the foundation of Moore’s Law.</a:t>
            </a:r>
          </a:p>
          <a:p>
            <a:r>
              <a:rPr lang="en-US" sz="1300" dirty="0" smtClean="0"/>
              <a:t>Moore later reduced the rate of growth to a doubling every two years (</a:t>
            </a:r>
            <a:r>
              <a:rPr lang="en-US" sz="1300" dirty="0" err="1" smtClean="0"/>
              <a:t>Tuomi</a:t>
            </a:r>
            <a:r>
              <a:rPr lang="en-US" sz="1300" dirty="0" smtClean="0"/>
              <a:t>, 2002).</a:t>
            </a:r>
          </a:p>
          <a:p>
            <a:r>
              <a:rPr lang="en-US" sz="1300" dirty="0" smtClean="0"/>
              <a:t>This law would later be interpreted in multiple ways. There are at least three</a:t>
            </a:r>
          </a:p>
          <a:p>
            <a:r>
              <a:rPr lang="en-US" sz="1300" dirty="0" smtClean="0"/>
              <a:t>variations of Moore’s Law, none of which Moore ever stated: (1) the power of</a:t>
            </a:r>
          </a:p>
          <a:p>
            <a:r>
              <a:rPr lang="en-US" sz="1300" dirty="0" smtClean="0"/>
              <a:t>microprocessors doubles every 18 months (</a:t>
            </a:r>
            <a:r>
              <a:rPr lang="en-US" sz="1300" dirty="0" err="1" smtClean="0"/>
              <a:t>Tuomi</a:t>
            </a:r>
            <a:r>
              <a:rPr lang="en-US" sz="1300" dirty="0" smtClean="0"/>
              <a:t>, 2002); (2) computing power doubles</a:t>
            </a:r>
          </a:p>
          <a:p>
            <a:r>
              <a:rPr lang="en-US" sz="1300" dirty="0" smtClean="0"/>
              <a:t>every 18 months; and (3) the price of computing falls by half every 18 months.</a:t>
            </a:r>
          </a:p>
          <a:p>
            <a:r>
              <a:rPr lang="en-US" sz="1300" dirty="0" smtClean="0"/>
              <a:t>Figure 6-5 illustrates the relationship between number of transistors on a</a:t>
            </a:r>
          </a:p>
          <a:p>
            <a:r>
              <a:rPr lang="en-US" sz="1300" dirty="0" smtClean="0"/>
              <a:t>microprocessor and millions of instructions per second (MIPS), a common measure of</a:t>
            </a:r>
          </a:p>
          <a:p>
            <a:r>
              <a:rPr lang="en-US" sz="1300" dirty="0" smtClean="0"/>
              <a:t>processor power. Figure 6-6 shows the exponential decline in the cost of transistors and</a:t>
            </a:r>
          </a:p>
          <a:p>
            <a:r>
              <a:rPr lang="en-US" sz="1300" dirty="0" smtClean="0"/>
              <a:t>rise in computing power.</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b="1" dirty="0" smtClean="0"/>
              <a:t>FIGURE 6-6 Falling cost of chips</a:t>
            </a:r>
          </a:p>
          <a:p>
            <a:r>
              <a:rPr lang="en-US" sz="1300" dirty="0" smtClean="0"/>
              <a:t>Packing more transistors into less space has driven down transistor cost dramatically as well as the cost of</a:t>
            </a:r>
          </a:p>
          <a:p>
            <a:r>
              <a:rPr lang="en-US" sz="1300" dirty="0" smtClean="0"/>
              <a:t>the products in which they are used.</a:t>
            </a:r>
          </a:p>
          <a:p>
            <a:r>
              <a:rPr lang="en-US" sz="1300" dirty="0" smtClean="0"/>
              <a:t>There is reason to believe the exponential growth in the number of transistors and</a:t>
            </a:r>
          </a:p>
          <a:p>
            <a:r>
              <a:rPr lang="en-US" sz="1300" dirty="0" smtClean="0"/>
              <a:t>the power of processors coupled with an exponential decline in computing costs will</a:t>
            </a:r>
          </a:p>
          <a:p>
            <a:r>
              <a:rPr lang="en-US" sz="1300" dirty="0" smtClean="0"/>
              <a:t>continue into the future. Chip manufacturers continue to miniaturize components. Intel has</a:t>
            </a:r>
          </a:p>
          <a:p>
            <a:r>
              <a:rPr lang="en-US" sz="1300" dirty="0" smtClean="0"/>
              <a:t>recently changed its manufacturing process from 0.13-micron component size (a micron is</a:t>
            </a:r>
          </a:p>
          <a:p>
            <a:r>
              <a:rPr lang="en-US" sz="1300" dirty="0" smtClean="0"/>
              <a:t>a millionth of a meter), introduced in 2002, to a newer 90-nanometer process in 2004 (a</a:t>
            </a:r>
          </a:p>
          <a:p>
            <a:r>
              <a:rPr lang="en-US" sz="1300" dirty="0" smtClean="0"/>
              <a:t>nanometer is a billionth of a meter). With a size of about 50 nanometers, today’s</a:t>
            </a:r>
          </a:p>
          <a:p>
            <a:r>
              <a:rPr lang="en-US" sz="1300" dirty="0" smtClean="0"/>
              <a:t>transistors should no longer be compared to the size of a human hair but rather to the size</a:t>
            </a:r>
          </a:p>
          <a:p>
            <a:r>
              <a:rPr lang="en-US" sz="1300" dirty="0" smtClean="0"/>
              <a:t>of a virus, the smallest form of organic life.</a:t>
            </a:r>
          </a:p>
          <a:p>
            <a:r>
              <a:rPr lang="en-US" sz="1300" dirty="0" smtClean="0"/>
              <a:t>By using nanotechnology, Intel believes it can shrink the size of transistors down to</a:t>
            </a:r>
          </a:p>
          <a:p>
            <a:r>
              <a:rPr lang="en-US" sz="1300" dirty="0" smtClean="0"/>
              <a:t>the width of several atoms. Nanotechnology uses individual atoms and molecules to create</a:t>
            </a:r>
          </a:p>
          <a:p>
            <a:r>
              <a:rPr lang="en-US" sz="1300" dirty="0" smtClean="0"/>
              <a:t>computer chips and other devices that are thousands of times smaller than current</a:t>
            </a:r>
          </a:p>
          <a:p>
            <a:r>
              <a:rPr lang="en-US" sz="1300" dirty="0" smtClean="0"/>
              <a:t>technologies permit. IBM and other research labs have created transistors from </a:t>
            </a:r>
            <a:r>
              <a:rPr lang="en-US" sz="1300" dirty="0" err="1" smtClean="0"/>
              <a:t>nanotubes</a:t>
            </a:r>
            <a:endParaRPr lang="en-US" sz="1300" dirty="0" smtClean="0"/>
          </a:p>
          <a:p>
            <a:r>
              <a:rPr lang="en-US" sz="1300" dirty="0" smtClean="0"/>
              <a:t>and other electrical devices (IBM, 2004) and have developed a manufacturing process that</a:t>
            </a:r>
          </a:p>
          <a:p>
            <a:r>
              <a:rPr lang="en-US" sz="1300" dirty="0" smtClean="0"/>
              <a:t>could produce </a:t>
            </a:r>
            <a:r>
              <a:rPr lang="en-US" sz="1300" dirty="0" err="1" smtClean="0"/>
              <a:t>nanotube</a:t>
            </a:r>
            <a:r>
              <a:rPr lang="en-US" sz="1300" dirty="0" smtClean="0"/>
              <a:t> processors economically (Figure 6-7). Other new technologies</a:t>
            </a:r>
          </a:p>
          <a:p>
            <a:r>
              <a:rPr lang="en-US" sz="1300" dirty="0" smtClean="0"/>
              <a:t>include strained silicon, 300-millimeter production wafers (which decrease the costs of</a:t>
            </a:r>
          </a:p>
          <a:p>
            <a:r>
              <a:rPr lang="en-US" sz="1300" dirty="0" smtClean="0"/>
              <a:t>production), and denser interconnections among components.</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b="1" dirty="0" smtClean="0"/>
              <a:t>THE LAW OF MASS DIGITAL STORAGE</a:t>
            </a:r>
          </a:p>
          <a:p>
            <a:r>
              <a:rPr lang="en-US" sz="1300" dirty="0" smtClean="0"/>
              <a:t>A second technology driver of IT infrastructure change is the Law of Mass Digital Storage.</a:t>
            </a:r>
          </a:p>
          <a:p>
            <a:r>
              <a:rPr lang="en-US" sz="1300" dirty="0" smtClean="0"/>
              <a:t>The world produces as much as 5 </a:t>
            </a:r>
            <a:r>
              <a:rPr lang="en-US" sz="1300" dirty="0" err="1" smtClean="0"/>
              <a:t>exabytes</a:t>
            </a:r>
            <a:r>
              <a:rPr lang="en-US" sz="1300" dirty="0" smtClean="0"/>
              <a:t> of unique information per year (an </a:t>
            </a:r>
            <a:r>
              <a:rPr lang="en-US" sz="1300" dirty="0" err="1" smtClean="0"/>
              <a:t>exabyte</a:t>
            </a:r>
            <a:r>
              <a:rPr lang="en-US" sz="1300" dirty="0" smtClean="0"/>
              <a:t> is a</a:t>
            </a:r>
          </a:p>
          <a:p>
            <a:r>
              <a:rPr lang="en-US" sz="1300" dirty="0" smtClean="0"/>
              <a:t>billion gigabytes, or 1018 bytes). The amount of digital information is roughly doubling</a:t>
            </a:r>
          </a:p>
          <a:p>
            <a:r>
              <a:rPr lang="en-US" sz="1300" dirty="0" smtClean="0"/>
              <a:t>every year (Lyman and Varian, 2003). Almost all of this information growth involves</a:t>
            </a:r>
          </a:p>
          <a:p>
            <a:r>
              <a:rPr lang="en-US" sz="1300" dirty="0" smtClean="0"/>
              <a:t>magnetic storage of digital data, and printed documents account for only 0.003 percent of</a:t>
            </a:r>
          </a:p>
          <a:p>
            <a:r>
              <a:rPr lang="en-US" sz="1300" dirty="0" smtClean="0"/>
              <a:t>the annual growth.</a:t>
            </a:r>
          </a:p>
          <a:p>
            <a:r>
              <a:rPr lang="en-US" sz="1300" dirty="0" smtClean="0"/>
              <a:t>Fortunately, the cost of storing digital information is falling at an exponential rate.</a:t>
            </a:r>
          </a:p>
          <a:p>
            <a:r>
              <a:rPr lang="en-US" sz="1300" dirty="0" smtClean="0"/>
              <a:t>Figure 6-8 shows that PC hard drive capacity—beginning with a Seagate 506 in 1980 that</a:t>
            </a:r>
          </a:p>
          <a:p>
            <a:r>
              <a:rPr lang="en-US" sz="1300" dirty="0" smtClean="0"/>
              <a:t>had 5 megabytes of memory—has grown at a compound annual growth rate of 25 percent</a:t>
            </a:r>
          </a:p>
          <a:p>
            <a:r>
              <a:rPr lang="en-US" sz="1300" dirty="0" smtClean="0"/>
              <a:t>in the early years to over 60 percent a year since 1990. Today’s PC hard drives have</a:t>
            </a:r>
          </a:p>
          <a:p>
            <a:r>
              <a:rPr lang="en-US" sz="1300" dirty="0" smtClean="0"/>
              <a:t>storage densities approaching 1 gigabyte per square inch and total capacities of over 200</a:t>
            </a:r>
          </a:p>
          <a:p>
            <a:r>
              <a:rPr lang="en-US" sz="1300" dirty="0" smtClean="0"/>
              <a:t>gigabytes (IBM, Seagate).</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Figure 6-9 shows that the number of kilobytes that can be stored on magnetic</a:t>
            </a:r>
          </a:p>
          <a:p>
            <a:r>
              <a:rPr lang="en-US" sz="1300" dirty="0" smtClean="0"/>
              <a:t>disks for one dollar from 1950 to  2004 roughly doubled every 15 months. </a:t>
            </a:r>
          </a:p>
          <a:p>
            <a:r>
              <a:rPr lang="en-US" sz="1300" b="1" dirty="0" smtClean="0"/>
              <a:t>FIGURE 6-9 The cost of storing data declines exponentially, 1950–2004</a:t>
            </a:r>
          </a:p>
          <a:p>
            <a:r>
              <a:rPr lang="en-US" sz="1300" dirty="0" smtClean="0"/>
              <a:t>Since the first magnetic storage device was used in 1955, the cost of storing a kilobyte of data has fallen</a:t>
            </a:r>
          </a:p>
          <a:p>
            <a:r>
              <a:rPr lang="en-US" sz="1300" dirty="0" smtClean="0"/>
              <a:t>exponentially, doubling the amount of digital storage for each dollar expended every 15 months on</a:t>
            </a:r>
          </a:p>
          <a:p>
            <a:r>
              <a:rPr lang="en-US" sz="1300" dirty="0" smtClean="0"/>
              <a:t>average.</a:t>
            </a:r>
          </a:p>
          <a:p>
            <a:r>
              <a:rPr lang="en-US" sz="1300" b="1" dirty="0" smtClean="0"/>
              <a:t>Source: </a:t>
            </a:r>
            <a:r>
              <a:rPr lang="en-US" sz="1300" b="1" dirty="0" err="1" smtClean="0"/>
              <a:t>Kurzweill</a:t>
            </a:r>
            <a:r>
              <a:rPr lang="en-US" sz="1300" b="1" dirty="0" smtClean="0"/>
              <a:t>, 2003.</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smtClean="0"/>
              <a:t>Moore’s Law and the Law of Mass Storage help us understand why computing resources</a:t>
            </a:r>
          </a:p>
          <a:p>
            <a:r>
              <a:rPr lang="en-US" sz="1300" dirty="0" smtClean="0"/>
              <a:t>are now so readily available. But why do people want more computing and storage power?</a:t>
            </a:r>
          </a:p>
          <a:p>
            <a:r>
              <a:rPr lang="en-US" sz="1300" dirty="0" smtClean="0"/>
              <a:t>The economics of networks and the growth of the Internet provide some answers.</a:t>
            </a:r>
          </a:p>
          <a:p>
            <a:r>
              <a:rPr lang="en-US" sz="1300" dirty="0" smtClean="0"/>
              <a:t>Robert Metcalfe—inventor of Ethernet local area network technology—claimed in</a:t>
            </a:r>
          </a:p>
          <a:p>
            <a:r>
              <a:rPr lang="en-US" sz="1300" dirty="0" smtClean="0"/>
              <a:t>1970 that the value or power of a network grows exponentially as a function of the number</a:t>
            </a:r>
          </a:p>
          <a:p>
            <a:r>
              <a:rPr lang="en-US" sz="1300" dirty="0" smtClean="0"/>
              <a:t>of network members. Metcalfe and others point to the increasing returns to scale that</a:t>
            </a:r>
          </a:p>
          <a:p>
            <a:r>
              <a:rPr lang="en-US" sz="1300" dirty="0" smtClean="0"/>
              <a:t>network members receive as more and more people join the network. As the number of</a:t>
            </a:r>
          </a:p>
          <a:p>
            <a:r>
              <a:rPr lang="en-US" sz="1300" dirty="0" smtClean="0"/>
              <a:t>members in a network grows linearly, the value of the entire system grows exponentially</a:t>
            </a:r>
          </a:p>
          <a:p>
            <a:r>
              <a:rPr lang="en-US" sz="1300" dirty="0" smtClean="0"/>
              <a:t>and theoretically continues to grow forever as members increase. Demand for information</a:t>
            </a:r>
          </a:p>
          <a:p>
            <a:r>
              <a:rPr lang="en-US" sz="1300" dirty="0" smtClean="0"/>
              <a:t>technology has been driven by the social and business value of digital networks, which</a:t>
            </a:r>
          </a:p>
          <a:p>
            <a:r>
              <a:rPr lang="en-US" sz="1300" dirty="0" smtClean="0"/>
              <a:t>rapidly multiply the number of actual and potential links among network members. We</a:t>
            </a:r>
          </a:p>
          <a:p>
            <a:r>
              <a:rPr lang="en-US" sz="1300" dirty="0" smtClean="0"/>
              <a:t>discuss Metcalfe’s Law in greater detail in Chapter 8.</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b="1" dirty="0" smtClean="0"/>
              <a:t>DECLINING COMMUNICATIONS COSTS AND THE INTERNET</a:t>
            </a:r>
          </a:p>
          <a:p>
            <a:r>
              <a:rPr lang="en-US" sz="1300" dirty="0" smtClean="0"/>
              <a:t>A fourth technology driver transforming IT infrastructure is the rapid decline in the costs of</a:t>
            </a:r>
          </a:p>
          <a:p>
            <a:r>
              <a:rPr lang="en-US" sz="1300" dirty="0" smtClean="0"/>
              <a:t>communication and the exponential growth in the size of the Internet. An estimated 1</a:t>
            </a:r>
          </a:p>
          <a:p>
            <a:r>
              <a:rPr lang="en-US" sz="1300" dirty="0" smtClean="0"/>
              <a:t>billion people worldwide now have Internet access, and over 250 million Web host</a:t>
            </a:r>
          </a:p>
          <a:p>
            <a:r>
              <a:rPr lang="en-US" sz="1300" dirty="0" smtClean="0"/>
              <a:t>computers exist in the United States. Figure 6-10 illustrates the exponentially declining</a:t>
            </a:r>
          </a:p>
          <a:p>
            <a:r>
              <a:rPr lang="en-US" sz="1300" dirty="0" smtClean="0"/>
              <a:t>cost of communication both over the Internet and over telephone networks (which</a:t>
            </a:r>
          </a:p>
          <a:p>
            <a:r>
              <a:rPr lang="en-US" sz="1300" dirty="0" smtClean="0"/>
              <a:t>increasingly are based on the Internet). As communication costs fall toward a very small</a:t>
            </a:r>
          </a:p>
          <a:p>
            <a:r>
              <a:rPr lang="en-US" sz="1300" dirty="0" smtClean="0"/>
              <a:t>number and approach 0, utilization of communication and computing facilities explodes.</a:t>
            </a:r>
          </a:p>
          <a:p>
            <a:endParaRPr lang="en-US" sz="1300" b="1" dirty="0" smtClean="0"/>
          </a:p>
          <a:p>
            <a:r>
              <a:rPr lang="en-US" sz="1300" b="1" dirty="0" smtClean="0"/>
              <a:t>FIGURE 6-10 Exponential declines in Internet communications costs</a:t>
            </a:r>
          </a:p>
          <a:p>
            <a:r>
              <a:rPr lang="en-US" sz="1300" dirty="0" smtClean="0"/>
              <a:t>One reason for the growth in the Internet population is the rapid decline in Internet connection and overall</a:t>
            </a:r>
          </a:p>
          <a:p>
            <a:r>
              <a:rPr lang="en-US" sz="1300" dirty="0" smtClean="0"/>
              <a:t>communication costs. The cost per kilobit of Internet access has fallen exponentially since 1995. Digital</a:t>
            </a:r>
          </a:p>
          <a:p>
            <a:r>
              <a:rPr lang="en-US" sz="1300" dirty="0" smtClean="0"/>
              <a:t>Subscriber Line (DSL) and cable modems now deliver a kilobit of communication for a retail price of around</a:t>
            </a:r>
          </a:p>
          <a:p>
            <a:r>
              <a:rPr lang="en-US" sz="1300" dirty="0" smtClean="0"/>
              <a:t>2 cents.</a:t>
            </a:r>
          </a:p>
          <a:p>
            <a:r>
              <a:rPr lang="en-US" sz="1300" b="1" dirty="0" smtClean="0"/>
              <a:t>Source: Authors.</a:t>
            </a:r>
          </a:p>
          <a:p>
            <a:r>
              <a:rPr lang="en-US" sz="1300" dirty="0" smtClean="0"/>
              <a:t>To take advantage of the business value associated with the Internet, firms must</a:t>
            </a:r>
          </a:p>
          <a:p>
            <a:r>
              <a:rPr lang="en-US" sz="1300" dirty="0" smtClean="0"/>
              <a:t>greatly expand their Internet connections, including wireless connectivity, and greatly</a:t>
            </a:r>
          </a:p>
          <a:p>
            <a:r>
              <a:rPr lang="en-US" sz="1300" dirty="0" smtClean="0"/>
              <a:t>expand the power of their client/server networks, desktop clients, and mobile computing</a:t>
            </a:r>
          </a:p>
          <a:p>
            <a:r>
              <a:rPr lang="en-US" sz="1300" dirty="0" smtClean="0"/>
              <a:t>devices. There is every reason to believe these trends will continue.</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dirty="0" smtClean="0"/>
              <a:t>Today’s enterprise infrastructure and Internet computing would be impossible—both now</a:t>
            </a:r>
          </a:p>
          <a:p>
            <a:r>
              <a:rPr lang="en-US" sz="1300" dirty="0" smtClean="0"/>
              <a:t>and in the future—without agreements among manufacturers and widespread consumer</a:t>
            </a:r>
          </a:p>
          <a:p>
            <a:r>
              <a:rPr lang="en-US" sz="1300" dirty="0" smtClean="0"/>
              <a:t>acceptance of technology standards. Technology standards are specifications that establish</a:t>
            </a:r>
          </a:p>
          <a:p>
            <a:r>
              <a:rPr lang="en-US" sz="1300" dirty="0" smtClean="0"/>
              <a:t>the compatibility of products and the ability to communicate in a network (</a:t>
            </a:r>
            <a:r>
              <a:rPr lang="en-US" sz="1300" dirty="0" err="1" smtClean="0"/>
              <a:t>Stango</a:t>
            </a:r>
            <a:r>
              <a:rPr lang="en-US" sz="1300" dirty="0" smtClean="0"/>
              <a:t>, 2004).</a:t>
            </a:r>
          </a:p>
          <a:p>
            <a:endParaRPr lang="en-US" sz="1300" dirty="0" smtClean="0"/>
          </a:p>
          <a:p>
            <a:r>
              <a:rPr lang="en-US" sz="1300" dirty="0" smtClean="0"/>
              <a:t>Technology standards unleash powerful economies of scale and result in price</a:t>
            </a:r>
          </a:p>
          <a:p>
            <a:r>
              <a:rPr lang="en-US" sz="1300" dirty="0" smtClean="0"/>
              <a:t>declines as manufacturers focus on the products built to a single standard. Without these</a:t>
            </a:r>
          </a:p>
          <a:p>
            <a:r>
              <a:rPr lang="en-US" sz="1300" dirty="0" smtClean="0"/>
              <a:t>economies of scale, computing of any sort would be far more expensive than is currently</a:t>
            </a:r>
          </a:p>
          <a:p>
            <a:r>
              <a:rPr lang="en-US" sz="1300" dirty="0" smtClean="0"/>
              <a:t>the case. Table 6-2 describes some important standards that have shaped IT</a:t>
            </a:r>
          </a:p>
          <a:p>
            <a:r>
              <a:rPr lang="en-US" sz="1300" dirty="0" smtClean="0"/>
              <a:t>infrastructure.</a:t>
            </a:r>
          </a:p>
          <a:p>
            <a:endParaRPr lang="en-US" sz="1300" dirty="0" smtClean="0"/>
          </a:p>
          <a:p>
            <a:r>
              <a:rPr lang="en-US" sz="1300" dirty="0" smtClean="0"/>
              <a:t>Beginning in the 1990s, corporations started moving toward standard computing</a:t>
            </a:r>
          </a:p>
          <a:p>
            <a:r>
              <a:rPr lang="en-US" sz="1300" dirty="0" smtClean="0"/>
              <a:t>and communications platforms. The Wintel PC with the Windows operating system and</a:t>
            </a:r>
          </a:p>
          <a:p>
            <a:r>
              <a:rPr lang="en-US" sz="1300" dirty="0" smtClean="0"/>
              <a:t>Microsoft Office desktop productivity applications became the standard desktop and mobile</a:t>
            </a:r>
          </a:p>
          <a:p>
            <a:r>
              <a:rPr lang="en-US" sz="1300" dirty="0" smtClean="0"/>
              <a:t>client computing platform. Widespread adoption of Unix as the enterprise server operating</a:t>
            </a:r>
          </a:p>
          <a:p>
            <a:r>
              <a:rPr lang="en-US" sz="1300" dirty="0" smtClean="0"/>
              <a:t>system of choice made possible the replacement of proprietary and expensive mainframe</a:t>
            </a:r>
          </a:p>
          <a:p>
            <a:r>
              <a:rPr lang="en-US" sz="1300" dirty="0" smtClean="0"/>
              <a:t>infrastructure. In telecommunications, the Ethernet standard enabled PCs to connect</a:t>
            </a:r>
          </a:p>
          <a:p>
            <a:r>
              <a:rPr lang="en-US" sz="1300" dirty="0" smtClean="0"/>
              <a:t>together in small local area networks (LANs; see Chapter 8), and the TCP/IP standard</a:t>
            </a:r>
          </a:p>
          <a:p>
            <a:r>
              <a:rPr lang="en-US" sz="1300" dirty="0" smtClean="0"/>
              <a:t>enabled these LANs to be connected into </a:t>
            </a:r>
            <a:r>
              <a:rPr lang="en-US" sz="1300" dirty="0" err="1" smtClean="0"/>
              <a:t>firmwide</a:t>
            </a:r>
            <a:r>
              <a:rPr lang="en-US" sz="1300" dirty="0" smtClean="0"/>
              <a:t> networks, and ultimately, to the</a:t>
            </a:r>
          </a:p>
          <a:p>
            <a:r>
              <a:rPr lang="en-US" sz="1300" dirty="0" smtClean="0"/>
              <a:t>Internet.</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300" dirty="0" smtClean="0"/>
              <a:t>Edge computing is a multitier, load-balancing scheme for Web-based applications in which</a:t>
            </a:r>
          </a:p>
          <a:p>
            <a:r>
              <a:rPr lang="en-US" sz="1300" dirty="0" smtClean="0"/>
              <a:t>significant parts of Web site content, logic, and processing are performed by smaller, less</a:t>
            </a:r>
          </a:p>
          <a:p>
            <a:r>
              <a:rPr lang="en-US" sz="1300" dirty="0" smtClean="0"/>
              <a:t>expensive servers located nearby the user. In this sense, edge computing is another</a:t>
            </a:r>
          </a:p>
          <a:p>
            <a:r>
              <a:rPr lang="en-US" sz="1300" dirty="0" smtClean="0"/>
              <a:t>technique like grid computing and on-demand computing for using the Internet to share</a:t>
            </a:r>
          </a:p>
          <a:p>
            <a:r>
              <a:rPr lang="en-US" sz="1300" dirty="0" smtClean="0"/>
              <a:t>the workload experienced by a firm across many computers located remotely on the</a:t>
            </a:r>
          </a:p>
          <a:p>
            <a:r>
              <a:rPr lang="en-US" sz="1300" dirty="0" smtClean="0"/>
              <a:t>network.</a:t>
            </a:r>
          </a:p>
          <a:p>
            <a:r>
              <a:rPr lang="en-US" sz="1300" dirty="0" smtClean="0"/>
              <a:t>Figure 6-12 illustrates the components of edge computing. There are three tiers in</a:t>
            </a:r>
          </a:p>
          <a:p>
            <a:r>
              <a:rPr lang="en-US" sz="1300" dirty="0" smtClean="0"/>
              <a:t>edge computing: the local client; the nearby edge computing platform, which consists of</a:t>
            </a:r>
          </a:p>
          <a:p>
            <a:r>
              <a:rPr lang="en-US" sz="1300" dirty="0" smtClean="0"/>
              <a:t>servers positioned at any of the 5,000-plus Internet service providers in the United</a:t>
            </a:r>
          </a:p>
          <a:p>
            <a:r>
              <a:rPr lang="en-US" sz="1300" dirty="0" smtClean="0"/>
              <a:t>States; and enterprise computers located at the firm’s main data center. The edge</a:t>
            </a:r>
          </a:p>
          <a:p>
            <a:r>
              <a:rPr lang="en-US" sz="1300" dirty="0" smtClean="0"/>
              <a:t>computing platform is owned by a service firm such as </a:t>
            </a:r>
            <a:r>
              <a:rPr lang="en-US" sz="1300" dirty="0" err="1" smtClean="0"/>
              <a:t>Akamai</a:t>
            </a:r>
            <a:r>
              <a:rPr lang="en-US" sz="1300" dirty="0" smtClean="0"/>
              <a:t>, which employs about</a:t>
            </a:r>
          </a:p>
          <a:p>
            <a:r>
              <a:rPr lang="en-US" sz="1300" dirty="0" smtClean="0"/>
              <a:t>15,000 edge servers around the United States.</a:t>
            </a:r>
          </a:p>
          <a:p>
            <a:endParaRPr lang="en-US" sz="1300" dirty="0" smtClean="0"/>
          </a:p>
          <a:p>
            <a:r>
              <a:rPr lang="en-US" sz="1300" b="1" dirty="0" smtClean="0"/>
              <a:t>FIGURE 6-12 Edge computing platform</a:t>
            </a:r>
          </a:p>
          <a:p>
            <a:r>
              <a:rPr lang="en-US" sz="1300" dirty="0" smtClean="0"/>
              <a:t>Edge computing involves the use of the Internet to balance the processing load of enterprise platforms</a:t>
            </a:r>
          </a:p>
          <a:p>
            <a:r>
              <a:rPr lang="en-US" sz="1300" dirty="0" smtClean="0"/>
              <a:t>across the client and edge computing platform.</a:t>
            </a:r>
          </a:p>
          <a:p>
            <a:r>
              <a:rPr lang="en-US" sz="1300" dirty="0" smtClean="0"/>
              <a:t>In an edge platform application, requests from the user client computer are</a:t>
            </a:r>
          </a:p>
          <a:p>
            <a:r>
              <a:rPr lang="en-US" sz="1300" dirty="0" smtClean="0"/>
              <a:t>initially processed by the edge servers. Presentation components such as static Web page</a:t>
            </a:r>
          </a:p>
          <a:p>
            <a:r>
              <a:rPr lang="en-US" sz="1300" dirty="0" smtClean="0"/>
              <a:t>content, reusable code fragments, and interactive elements gathered on forms are</a:t>
            </a:r>
          </a:p>
          <a:p>
            <a:r>
              <a:rPr lang="en-US" sz="1300" dirty="0" smtClean="0"/>
              <a:t>delivered by the edge server to the client. Database and business logic elements are</a:t>
            </a:r>
          </a:p>
          <a:p>
            <a:r>
              <a:rPr lang="en-US" sz="1300" dirty="0" smtClean="0"/>
              <a:t>delivered by the enterprise computing platform.</a:t>
            </a:r>
          </a:p>
          <a:p>
            <a:r>
              <a:rPr lang="en-US" sz="1300" dirty="0" smtClean="0"/>
              <a:t>There are four main business benefits to edge computing:</a:t>
            </a:r>
          </a:p>
          <a:p>
            <a:r>
              <a:rPr lang="en-US" sz="1300" dirty="0" smtClean="0"/>
              <a:t>l Technology costs are lowered because the firm does not need to purchase infrastructure at</a:t>
            </a:r>
          </a:p>
          <a:p>
            <a:r>
              <a:rPr lang="en-US" sz="1300" dirty="0" smtClean="0"/>
              <a:t>its own data center to handle all of the requests from customers and can instead focus on</a:t>
            </a:r>
          </a:p>
          <a:p>
            <a:r>
              <a:rPr lang="en-US" sz="1300" dirty="0" smtClean="0"/>
              <a:t>building infrastructure to contain corporate databases and business logic.</a:t>
            </a:r>
          </a:p>
          <a:p>
            <a:r>
              <a:rPr lang="en-US" sz="1300" dirty="0" smtClean="0"/>
              <a:t>l Service levels are enhanced because response time of Web-based applications is reduced.</a:t>
            </a:r>
          </a:p>
          <a:p>
            <a:r>
              <a:rPr lang="en-US" sz="1300" dirty="0" smtClean="0"/>
              <a:t>Local client computers can be served with most static and dynamic content immediately,</a:t>
            </a:r>
          </a:p>
          <a:p>
            <a:r>
              <a:rPr lang="en-US" sz="1300" dirty="0" smtClean="0"/>
              <a:t>and customer response time is dramatically reduced.</a:t>
            </a:r>
          </a:p>
          <a:p>
            <a:r>
              <a:rPr lang="en-US" sz="1300" dirty="0" smtClean="0"/>
              <a:t>l Flexibility of the firm is enhanced because it can respond to business opportunities quickly</a:t>
            </a:r>
          </a:p>
          <a:p>
            <a:r>
              <a:rPr lang="en-US" sz="1300" dirty="0" smtClean="0"/>
              <a:t>without going through a lengthy infrastructure acquisition cycle by making use of service</a:t>
            </a:r>
          </a:p>
          <a:p>
            <a:r>
              <a:rPr lang="en-US" sz="1300" dirty="0" smtClean="0"/>
              <a:t>provider platforms that already exist.</a:t>
            </a:r>
          </a:p>
          <a:p>
            <a:r>
              <a:rPr lang="en-US" sz="1300" dirty="0" smtClean="0"/>
              <a:t>l Resilience is increased because seasonal or even daily spikes in the workload can be shared</a:t>
            </a:r>
          </a:p>
          <a:p>
            <a:r>
              <a:rPr lang="en-US" sz="1300" dirty="0" smtClean="0"/>
              <a:t>across the Web, and failure in edge nodes will not disable the entire system.</a:t>
            </a:r>
          </a:p>
          <a:p>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300" dirty="0" smtClean="0"/>
              <a:t>As a manager, you’ll face many decisions about investments in hardware, software,</a:t>
            </a:r>
          </a:p>
          <a:p>
            <a:r>
              <a:rPr lang="en-US" sz="1300" dirty="0" smtClean="0"/>
              <a:t>and other elements of IT infrastructure that are necessary for your firm to conduct its</a:t>
            </a:r>
          </a:p>
          <a:p>
            <a:r>
              <a:rPr lang="en-US" sz="1300" dirty="0" smtClean="0"/>
              <a:t>business—and which may even give your firm new capabilities to surge ahead of</a:t>
            </a:r>
          </a:p>
          <a:p>
            <a:r>
              <a:rPr lang="en-US" sz="1300" dirty="0" smtClean="0"/>
              <a:t>competitors. This chapter provides an overview of the technology and service components</a:t>
            </a:r>
          </a:p>
          <a:p>
            <a:r>
              <a:rPr lang="en-US" sz="1300" dirty="0" smtClean="0"/>
              <a:t>of IT infrastructure and the most important trends in hardware and software platforms. We</a:t>
            </a:r>
          </a:p>
          <a:p>
            <a:r>
              <a:rPr lang="en-US" sz="1300" dirty="0" smtClean="0"/>
              <a:t>look at the capabilities of major technology vendors as well as the technologies themselves</a:t>
            </a:r>
          </a:p>
          <a:p>
            <a:r>
              <a:rPr lang="en-US" sz="1300" dirty="0" smtClean="0"/>
              <a:t>to help managers make intelligent choices about the appropriate technology platform for</a:t>
            </a:r>
          </a:p>
          <a:p>
            <a:r>
              <a:rPr lang="en-US" sz="1300" dirty="0" smtClean="0"/>
              <a:t>their firm. If you would like a more introductory discussion of hardware and software or a</a:t>
            </a:r>
          </a:p>
          <a:p>
            <a:r>
              <a:rPr lang="en-US" sz="1300" dirty="0" smtClean="0"/>
              <a:t>review of basic hardware and software concepts, you can find this information at the</a:t>
            </a:r>
          </a:p>
          <a:p>
            <a:r>
              <a:rPr lang="en-US" sz="1300" dirty="0" err="1" smtClean="0"/>
              <a:t>Laudon</a:t>
            </a:r>
            <a:r>
              <a:rPr lang="en-US" sz="1300" dirty="0" smtClean="0"/>
              <a:t> Web site for Chapter 6. </a:t>
            </a:r>
          </a:p>
          <a:p>
            <a:endParaRPr lang="en-US" sz="1300" dirty="0" smtClean="0"/>
          </a:p>
          <a:p>
            <a:r>
              <a:rPr lang="en-US" sz="1300" dirty="0" smtClean="0"/>
              <a:t>In Chapter 1, we defined information technology (IT) infrastructure as the shared</a:t>
            </a:r>
          </a:p>
          <a:p>
            <a:r>
              <a:rPr lang="en-US" sz="1300" dirty="0" smtClean="0"/>
              <a:t>technology resources that provide the platform for the firm’s specific information system</a:t>
            </a:r>
          </a:p>
          <a:p>
            <a:r>
              <a:rPr lang="en-US" sz="1300" dirty="0" smtClean="0"/>
              <a:t>applications. IT infrastructure includes investment in hardware, software, and services—</a:t>
            </a:r>
          </a:p>
          <a:p>
            <a:r>
              <a:rPr lang="en-US" sz="1300" dirty="0" smtClean="0"/>
              <a:t>such as consulting, education, and training—that are shared across the entire firm or</a:t>
            </a:r>
          </a:p>
          <a:p>
            <a:r>
              <a:rPr lang="en-US" sz="1300" dirty="0" smtClean="0"/>
              <a:t>across entire business units in the firm. For instance, a firm’s investment in thousands of</a:t>
            </a:r>
          </a:p>
          <a:p>
            <a:r>
              <a:rPr lang="en-US" sz="1300" dirty="0" smtClean="0"/>
              <a:t>new desktop computers networked together and linked to the Internet is an infrastructure</a:t>
            </a:r>
          </a:p>
          <a:p>
            <a:r>
              <a:rPr lang="en-US" sz="1300" dirty="0" smtClean="0"/>
              <a:t>investment because it serves many groups, goals, and business initiatives.</a:t>
            </a:r>
          </a:p>
          <a:p>
            <a:r>
              <a:rPr lang="en-US" sz="1300" dirty="0" smtClean="0"/>
              <a:t>Supplying U.S. firms with IT infrastructure is a $1.8 trillion dollar industry when</a:t>
            </a:r>
          </a:p>
          <a:p>
            <a:r>
              <a:rPr lang="en-US" sz="1300" dirty="0" smtClean="0"/>
              <a:t>telecommunications, networking equipment and telecommunications services (Internet,</a:t>
            </a:r>
          </a:p>
          <a:p>
            <a:r>
              <a:rPr lang="en-US" sz="1300" dirty="0" smtClean="0"/>
              <a:t>telephone, and data transmission) are included. Investments in infrastructure account for</a:t>
            </a:r>
          </a:p>
          <a:p>
            <a:r>
              <a:rPr lang="en-US" sz="1300" dirty="0" smtClean="0"/>
              <a:t>between 25 and 35 percent of information technology expenditures in large firms (Weill et</a:t>
            </a:r>
          </a:p>
          <a:p>
            <a:r>
              <a:rPr lang="en-US" sz="1300" dirty="0" smtClean="0"/>
              <a:t>al., 2002).</a:t>
            </a:r>
          </a:p>
          <a:p>
            <a:r>
              <a:rPr lang="en-US" sz="1300" dirty="0" smtClean="0"/>
              <a:t>A firm’s IT infrastructure provides the foundation for serving customers, working</a:t>
            </a:r>
          </a:p>
          <a:p>
            <a:r>
              <a:rPr lang="en-US" sz="1300" dirty="0" smtClean="0"/>
              <a:t>with vendors, and managing internal firm business processes (see Figure 6-1). In this</a:t>
            </a:r>
          </a:p>
          <a:p>
            <a:r>
              <a:rPr lang="en-US" sz="1300" dirty="0" smtClean="0"/>
              <a:t>sense, IT infrastructure defines the capabilities of the firm today and in the near term of,</a:t>
            </a:r>
          </a:p>
          <a:p>
            <a:r>
              <a:rPr lang="en-US" sz="1300" dirty="0" smtClean="0"/>
              <a:t>say, three to five years (the length of time it takes to make a significant change in the</a:t>
            </a:r>
          </a:p>
          <a:p>
            <a:r>
              <a:rPr lang="en-US" sz="1300" dirty="0" smtClean="0"/>
              <a:t>firm’s IT infrastructure). For instance, if you want to provide customers with a daily</a:t>
            </a:r>
          </a:p>
          <a:p>
            <a:r>
              <a:rPr lang="en-US" sz="1300" dirty="0" smtClean="0"/>
              <a:t>balance of cell phone charges on a Web site, and if you plan to use this capability as a</a:t>
            </a:r>
          </a:p>
          <a:p>
            <a:r>
              <a:rPr lang="en-US" sz="1300" dirty="0" smtClean="0"/>
              <a:t>strategic differentiating feature of your firm, this implies certain infrastructure capabilities.</a:t>
            </a:r>
          </a:p>
          <a:p>
            <a:r>
              <a:rPr lang="en-US" sz="1300" dirty="0" smtClean="0"/>
              <a:t>If you are a bank and want to sell banking services anywhere in the United States or the</a:t>
            </a:r>
          </a:p>
          <a:p>
            <a:r>
              <a:rPr lang="en-US" sz="1300" dirty="0" smtClean="0"/>
              <a:t>world to all your customers, whether they have car loans, home loans, brokerage accounts, or just checking accounts, you will need an infrastructure that crosses these</a:t>
            </a:r>
          </a:p>
          <a:p>
            <a:r>
              <a:rPr lang="en-US" sz="1300" dirty="0" smtClean="0"/>
              <a:t>different lines of business and operates on a global enterprise-wide basis.</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EAI software (a) creates a common platform through which all applications can freely communicate with</a:t>
            </a:r>
          </a:p>
          <a:p>
            <a:r>
              <a:rPr lang="en-US" sz="1300" dirty="0" smtClean="0"/>
              <a:t>each other. EAI requires much less programming than traditional point-to-point integration (b).</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Dollar Rent A Car uses Web services to provide a standard intermediate layer of software to “talk” to</a:t>
            </a:r>
          </a:p>
          <a:p>
            <a:r>
              <a:rPr lang="en-US" sz="1300" dirty="0" smtClean="0"/>
              <a:t>other companies’ information systems. Dollar Rent A Car can use this set of Web services to link to other</a:t>
            </a:r>
          </a:p>
          <a:p>
            <a:r>
              <a:rPr lang="en-US" sz="1300" dirty="0" smtClean="0"/>
              <a:t>companies’ information systems without having to build a separate link to each firm’s systems.</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smtClean="0"/>
              <a:t>FIGURE 6-1 The connection between the firm, IT infrastructure, and business capabilities</a:t>
            </a:r>
          </a:p>
          <a:p>
            <a:r>
              <a:rPr lang="en-US" smtClean="0"/>
              <a:t>The services a firm is capable of providing to its customers, suppliers, and employees are a direct function</a:t>
            </a:r>
          </a:p>
          <a:p>
            <a:r>
              <a:rPr lang="en-US" smtClean="0"/>
              <a:t>of its IT infrastructure. Ideally, this infrastructure should support the firm’s business and information</a:t>
            </a:r>
          </a:p>
          <a:p>
            <a:r>
              <a:rPr lang="en-US" smtClean="0"/>
              <a:t>systems strategy. New information technologies have a powerful impact on business and IT strategies, as</a:t>
            </a:r>
          </a:p>
          <a:p>
            <a:r>
              <a:rPr lang="en-US" smtClean="0"/>
              <a:t>well as the services that can be provided to customers.</a:t>
            </a:r>
          </a:p>
          <a:p>
            <a:endParaRPr lang="en-US"/>
          </a:p>
        </p:txBody>
      </p:sp>
      <p:sp>
        <p:nvSpPr>
          <p:cNvPr id="4" name="Slide Number Placeholder 3"/>
          <p:cNvSpPr>
            <a:spLocks noGrp="1"/>
          </p:cNvSpPr>
          <p:nvPr>
            <p:ph type="sldNum" sz="quarter" idx="10"/>
          </p:nvPr>
        </p:nvSpPr>
        <p:spPr/>
        <p:txBody>
          <a:bodyPr/>
          <a:lstStyle/>
          <a:p>
            <a:fld id="{6DD98948-AE74-45C9-BEE3-F7BE34A02D0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Char char="•"/>
            </a:pPr>
            <a:r>
              <a:rPr lang="en-US" sz="1300" dirty="0" smtClean="0"/>
              <a:t> Computing platforms used to provide computing services that connect </a:t>
            </a:r>
            <a:r>
              <a:rPr lang="en-US" sz="1300" dirty="0" err="1" smtClean="0"/>
              <a:t>employees,customers</a:t>
            </a:r>
            <a:r>
              <a:rPr lang="en-US" sz="1300" dirty="0" smtClean="0"/>
              <a:t>, and suppliers into a coherent digital environment, including large</a:t>
            </a:r>
          </a:p>
          <a:p>
            <a:r>
              <a:rPr lang="en-US" sz="1300" dirty="0" smtClean="0"/>
              <a:t>mainframes, desktop and laptop computers, and personal digital assistants (PDAs) and</a:t>
            </a:r>
          </a:p>
          <a:p>
            <a:r>
              <a:rPr lang="en-US" sz="1300" dirty="0" smtClean="0"/>
              <a:t>Internet appliances.</a:t>
            </a:r>
          </a:p>
          <a:p>
            <a:pPr>
              <a:buFont typeface="Arial" pitchFamily="34" charset="0"/>
              <a:buChar char="•"/>
            </a:pPr>
            <a:r>
              <a:rPr lang="en-US" sz="1300" dirty="0" smtClean="0"/>
              <a:t>Telecommunications services that provide data, voice, and video connectivity to</a:t>
            </a:r>
          </a:p>
          <a:p>
            <a:r>
              <a:rPr lang="en-US" sz="1300" dirty="0" smtClean="0"/>
              <a:t>employees, customers, and suppliers.</a:t>
            </a:r>
          </a:p>
          <a:p>
            <a:pPr>
              <a:buFont typeface="Arial" pitchFamily="34" charset="0"/>
              <a:buChar char="•"/>
            </a:pPr>
            <a:r>
              <a:rPr lang="en-US" sz="1300" dirty="0" smtClean="0"/>
              <a:t>Data management services that store and manage corporate data and provide</a:t>
            </a:r>
          </a:p>
          <a:p>
            <a:r>
              <a:rPr lang="en-US" sz="1300" dirty="0" smtClean="0"/>
              <a:t>capabilities for analyzing the data.</a:t>
            </a:r>
          </a:p>
          <a:p>
            <a:pPr>
              <a:buFont typeface="Arial" pitchFamily="34" charset="0"/>
              <a:buChar char="•"/>
            </a:pPr>
            <a:r>
              <a:rPr lang="en-US" sz="1300" dirty="0" smtClean="0"/>
              <a:t>Application software services that provide enterprise-wide capabilities such as</a:t>
            </a:r>
          </a:p>
          <a:p>
            <a:r>
              <a:rPr lang="en-US" sz="1300" dirty="0" smtClean="0"/>
              <a:t>enterprise resource planning, customer relationship management, supply chain</a:t>
            </a:r>
          </a:p>
          <a:p>
            <a:r>
              <a:rPr lang="en-US" sz="1300" dirty="0" smtClean="0"/>
              <a:t>management, and knowledge management systems that are shared by all business</a:t>
            </a:r>
          </a:p>
          <a:p>
            <a:r>
              <a:rPr lang="en-US" sz="1300" dirty="0" smtClean="0"/>
              <a:t>units.</a:t>
            </a:r>
          </a:p>
          <a:p>
            <a:pPr>
              <a:buFont typeface="Arial" pitchFamily="34" charset="0"/>
              <a:buChar char="•"/>
            </a:pPr>
            <a:r>
              <a:rPr lang="en-US" sz="1300" dirty="0" smtClean="0"/>
              <a:t>Physical facilities management services that develop and manage the physical</a:t>
            </a:r>
          </a:p>
          <a:p>
            <a:r>
              <a:rPr lang="en-US" sz="1300" dirty="0" smtClean="0"/>
              <a:t>installations required for computing, telecommunications, and data management</a:t>
            </a:r>
          </a:p>
          <a:p>
            <a:r>
              <a:rPr lang="en-US" sz="1300" dirty="0" smtClean="0"/>
              <a:t>services.</a:t>
            </a:r>
          </a:p>
          <a:p>
            <a:pPr>
              <a:buFont typeface="Arial" pitchFamily="34" charset="0"/>
              <a:buChar char="•"/>
            </a:pPr>
            <a:r>
              <a:rPr lang="en-US" sz="1300" dirty="0" smtClean="0"/>
              <a:t>IT management services that plan and develop the infrastructure, coordinate with the</a:t>
            </a:r>
          </a:p>
          <a:p>
            <a:r>
              <a:rPr lang="en-US" sz="1300" dirty="0" smtClean="0"/>
              <a:t>business units for IT services, manage accounting for the IT expenditure, and provide</a:t>
            </a:r>
          </a:p>
          <a:p>
            <a:r>
              <a:rPr lang="en-US" sz="1300" dirty="0" smtClean="0"/>
              <a:t>project management services.</a:t>
            </a:r>
          </a:p>
          <a:p>
            <a:pPr>
              <a:buFont typeface="Arial" pitchFamily="34" charset="0"/>
              <a:buChar char="•"/>
            </a:pPr>
            <a:r>
              <a:rPr lang="en-US" sz="1300" dirty="0" smtClean="0"/>
              <a:t>IT standards services that provide the firm and its business units with policies that determine which information technology will be used, when, and how.</a:t>
            </a:r>
          </a:p>
          <a:p>
            <a:pPr>
              <a:buFont typeface="Arial" pitchFamily="34" charset="0"/>
              <a:buChar char="•"/>
            </a:pPr>
            <a:r>
              <a:rPr lang="en-US" sz="1300" dirty="0" smtClean="0"/>
              <a:t>IT education services that provide training in system use to employees and offer managers training in how to plan for and manage IT investments.</a:t>
            </a:r>
          </a:p>
          <a:p>
            <a:pPr>
              <a:buFont typeface="Arial" pitchFamily="34" charset="0"/>
              <a:buChar char="•"/>
            </a:pPr>
            <a:r>
              <a:rPr lang="en-US" sz="1300" dirty="0" smtClean="0"/>
              <a:t>IT research and development services that provide the firm with research on potential</a:t>
            </a:r>
          </a:p>
          <a:p>
            <a:r>
              <a:rPr lang="en-US" sz="1300" dirty="0" smtClean="0"/>
              <a:t>future IT projects and investments that could help the firm differentiate itself in the</a:t>
            </a:r>
          </a:p>
          <a:p>
            <a:r>
              <a:rPr lang="en-US" sz="1300" dirty="0" smtClean="0"/>
              <a:t>marketplace.</a:t>
            </a:r>
          </a:p>
          <a:p>
            <a:r>
              <a:rPr lang="en-US" sz="1300" dirty="0" smtClean="0"/>
              <a:t>This “service platform” perspective makes it easier to understand the business value</a:t>
            </a:r>
          </a:p>
          <a:p>
            <a:r>
              <a:rPr lang="en-US" sz="1300" dirty="0" smtClean="0"/>
              <a:t>provided by infrastructure investments. For instance, the real business value of a fully loaded</a:t>
            </a:r>
          </a:p>
          <a:p>
            <a:r>
              <a:rPr lang="en-US" sz="1300" dirty="0" smtClean="0"/>
              <a:t>Pentium 4 PC operating at 2 gigahertz that costs about $1,500 with a high-speed Internet</a:t>
            </a:r>
          </a:p>
          <a:p>
            <a:r>
              <a:rPr lang="en-US" sz="1300" dirty="0" smtClean="0"/>
              <a:t>connection is hard to understand without knowing who will use it and how it will be used. When we</a:t>
            </a:r>
          </a:p>
          <a:p>
            <a:r>
              <a:rPr lang="en-US" sz="1300" dirty="0" smtClean="0"/>
              <a:t>look at the services provided by these tools, however, their value becomes more apparent: The</a:t>
            </a:r>
          </a:p>
          <a:p>
            <a:r>
              <a:rPr lang="en-US" sz="1300" dirty="0" smtClean="0"/>
              <a:t>new PC makes it possible for a high-cost employee making $100,000 a year to connect to all the</a:t>
            </a:r>
          </a:p>
          <a:p>
            <a:r>
              <a:rPr lang="en-US" sz="1300" dirty="0" smtClean="0"/>
              <a:t>company’s major systems and the public Internet. The high-speed Internet service saves this</a:t>
            </a:r>
          </a:p>
          <a:p>
            <a:r>
              <a:rPr lang="en-US" sz="1300" dirty="0" smtClean="0"/>
              <a:t>employee about one hour per day in reduced wait time for corporate and Internet information.</a:t>
            </a:r>
          </a:p>
          <a:p>
            <a:r>
              <a:rPr lang="en-US" sz="1300" dirty="0" smtClean="0"/>
              <a:t>Without this PC and Internet connection, the value of this one employee to the firm might be cut</a:t>
            </a:r>
          </a:p>
          <a:p>
            <a:r>
              <a:rPr lang="en-US" sz="1300" dirty="0" smtClean="0"/>
              <a:t>in half.</a:t>
            </a:r>
          </a:p>
          <a:p>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Char char="•"/>
            </a:pPr>
            <a:r>
              <a:rPr lang="en-US" sz="1300" dirty="0" smtClean="0"/>
              <a:t> Computing platforms used to provide computing services that connect </a:t>
            </a:r>
            <a:r>
              <a:rPr lang="en-US" sz="1300" dirty="0" err="1" smtClean="0"/>
              <a:t>employees,customers</a:t>
            </a:r>
            <a:r>
              <a:rPr lang="en-US" sz="1300" dirty="0" smtClean="0"/>
              <a:t>, and suppliers into a coherent digital environment, including large</a:t>
            </a:r>
          </a:p>
          <a:p>
            <a:r>
              <a:rPr lang="en-US" sz="1300" dirty="0" smtClean="0"/>
              <a:t>mainframes, desktop and laptop computers, and personal digital assistants (PDAs) and</a:t>
            </a:r>
          </a:p>
          <a:p>
            <a:r>
              <a:rPr lang="en-US" sz="1300" dirty="0" smtClean="0"/>
              <a:t>Internet appliances.</a:t>
            </a:r>
          </a:p>
          <a:p>
            <a:pPr>
              <a:buFont typeface="Arial" pitchFamily="34" charset="0"/>
              <a:buChar char="•"/>
            </a:pPr>
            <a:r>
              <a:rPr lang="en-US" sz="1300" dirty="0" smtClean="0"/>
              <a:t>Telecommunications services that provide data, voice, and video connectivity to</a:t>
            </a:r>
          </a:p>
          <a:p>
            <a:r>
              <a:rPr lang="en-US" sz="1300" dirty="0" smtClean="0"/>
              <a:t>employees, customers, and suppliers.</a:t>
            </a:r>
          </a:p>
          <a:p>
            <a:pPr>
              <a:buFont typeface="Arial" pitchFamily="34" charset="0"/>
              <a:buChar char="•"/>
            </a:pPr>
            <a:r>
              <a:rPr lang="en-US" sz="1300" dirty="0" smtClean="0"/>
              <a:t>Data management services that store and manage corporate data and provide</a:t>
            </a:r>
          </a:p>
          <a:p>
            <a:r>
              <a:rPr lang="en-US" sz="1300" dirty="0" smtClean="0"/>
              <a:t>capabilities for analyzing the data.</a:t>
            </a:r>
          </a:p>
          <a:p>
            <a:pPr>
              <a:buFont typeface="Arial" pitchFamily="34" charset="0"/>
              <a:buChar char="•"/>
            </a:pPr>
            <a:r>
              <a:rPr lang="en-US" sz="1300" dirty="0" smtClean="0"/>
              <a:t>Application software services that provide enterprise-wide capabilities such as</a:t>
            </a:r>
          </a:p>
          <a:p>
            <a:r>
              <a:rPr lang="en-US" sz="1300" dirty="0" smtClean="0"/>
              <a:t>enterprise resource planning, customer relationship management, supply chain</a:t>
            </a:r>
          </a:p>
          <a:p>
            <a:r>
              <a:rPr lang="en-US" sz="1300" dirty="0" smtClean="0"/>
              <a:t>management, and knowledge management systems that are shared by all business</a:t>
            </a:r>
          </a:p>
          <a:p>
            <a:r>
              <a:rPr lang="en-US" sz="1300" dirty="0" smtClean="0"/>
              <a:t>units.</a:t>
            </a:r>
          </a:p>
          <a:p>
            <a:pPr>
              <a:buFont typeface="Arial" pitchFamily="34" charset="0"/>
              <a:buChar char="•"/>
            </a:pPr>
            <a:r>
              <a:rPr lang="en-US" sz="1300" dirty="0" smtClean="0"/>
              <a:t>Physical facilities management services that develop and manage the physical</a:t>
            </a:r>
          </a:p>
          <a:p>
            <a:r>
              <a:rPr lang="en-US" sz="1300" dirty="0" smtClean="0"/>
              <a:t>installations required for computing, telecommunications, and data management</a:t>
            </a:r>
          </a:p>
          <a:p>
            <a:r>
              <a:rPr lang="en-US" sz="1300" dirty="0" smtClean="0"/>
              <a:t>services.</a:t>
            </a:r>
          </a:p>
          <a:p>
            <a:pPr>
              <a:buFont typeface="Arial" pitchFamily="34" charset="0"/>
              <a:buChar char="•"/>
            </a:pPr>
            <a:r>
              <a:rPr lang="en-US" sz="1300" dirty="0" smtClean="0"/>
              <a:t>IT management services that plan and develop the infrastructure, coordinate with the</a:t>
            </a:r>
          </a:p>
          <a:p>
            <a:r>
              <a:rPr lang="en-US" sz="1300" dirty="0" smtClean="0"/>
              <a:t>business units for IT services, manage accounting for the IT expenditure, and provide</a:t>
            </a:r>
          </a:p>
          <a:p>
            <a:r>
              <a:rPr lang="en-US" sz="1300" dirty="0" smtClean="0"/>
              <a:t>project management services.</a:t>
            </a:r>
          </a:p>
          <a:p>
            <a:pPr>
              <a:buFont typeface="Arial" pitchFamily="34" charset="0"/>
              <a:buChar char="•"/>
            </a:pPr>
            <a:r>
              <a:rPr lang="en-US" sz="1300" dirty="0" smtClean="0"/>
              <a:t>IT standards services that provide the firm and its business units with policies that determine which information technology will be used, when, and how.</a:t>
            </a:r>
          </a:p>
          <a:p>
            <a:pPr>
              <a:buFont typeface="Arial" pitchFamily="34" charset="0"/>
              <a:buChar char="•"/>
            </a:pPr>
            <a:r>
              <a:rPr lang="en-US" sz="1300" dirty="0" smtClean="0"/>
              <a:t>IT education services that provide training in system use to employees and offer managers training in how to plan for and manage IT investments.</a:t>
            </a:r>
          </a:p>
          <a:p>
            <a:pPr>
              <a:buFont typeface="Arial" pitchFamily="34" charset="0"/>
              <a:buChar char="•"/>
            </a:pPr>
            <a:r>
              <a:rPr lang="en-US" sz="1300" dirty="0" smtClean="0"/>
              <a:t>IT research and development services that provide the firm with research on potential</a:t>
            </a:r>
          </a:p>
          <a:p>
            <a:r>
              <a:rPr lang="en-US" sz="1300" dirty="0" smtClean="0"/>
              <a:t>future IT projects and investments that could help the firm differentiate itself in the</a:t>
            </a:r>
          </a:p>
          <a:p>
            <a:r>
              <a:rPr lang="en-US" sz="1300" dirty="0" smtClean="0"/>
              <a:t>marketplace.</a:t>
            </a:r>
          </a:p>
          <a:p>
            <a:r>
              <a:rPr lang="en-US" sz="1300" dirty="0" smtClean="0"/>
              <a:t>This “service platform” perspective makes it easier to understand the business value</a:t>
            </a:r>
          </a:p>
          <a:p>
            <a:r>
              <a:rPr lang="en-US" sz="1300" dirty="0" smtClean="0"/>
              <a:t>provided by infrastructure investments. For instance, the real business value of a fully loaded</a:t>
            </a:r>
          </a:p>
          <a:p>
            <a:r>
              <a:rPr lang="en-US" sz="1300" dirty="0" smtClean="0"/>
              <a:t>Pentium 4 PC operating at 2 gigahertz that costs about $1,500 with a high-speed Internet</a:t>
            </a:r>
          </a:p>
          <a:p>
            <a:r>
              <a:rPr lang="en-US" sz="1300" dirty="0" smtClean="0"/>
              <a:t>connection is hard to understand without knowing who will use it and how it will be used. When we</a:t>
            </a:r>
          </a:p>
          <a:p>
            <a:r>
              <a:rPr lang="en-US" sz="1300" dirty="0" smtClean="0"/>
              <a:t>look at the services provided by these tools, however, their value becomes more apparent: The</a:t>
            </a:r>
          </a:p>
          <a:p>
            <a:r>
              <a:rPr lang="en-US" sz="1300" dirty="0" smtClean="0"/>
              <a:t>new PC makes it possible for a high-cost employee making $100,000 a year to connect to all the</a:t>
            </a:r>
          </a:p>
          <a:p>
            <a:r>
              <a:rPr lang="en-US" sz="1300" dirty="0" smtClean="0"/>
              <a:t>company’s major systems and the public Internet. The high-speed Internet service saves this</a:t>
            </a:r>
          </a:p>
          <a:p>
            <a:r>
              <a:rPr lang="en-US" sz="1300" dirty="0" smtClean="0"/>
              <a:t>employee about one hour per day in reduced wait time for corporate and Internet information.</a:t>
            </a:r>
          </a:p>
          <a:p>
            <a:r>
              <a:rPr lang="en-US" sz="1300" dirty="0" smtClean="0"/>
              <a:t>Without this PC and Internet connection, the value of this one employee to the firm might be cut</a:t>
            </a:r>
          </a:p>
          <a:p>
            <a:r>
              <a:rPr lang="en-US" sz="1300" dirty="0" smtClean="0"/>
              <a:t>in half.</a:t>
            </a:r>
          </a:p>
          <a:p>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smtClean="0"/>
              <a:t>Firm infrastructure is organized at three major levels: public, enterprise, and business unit</a:t>
            </a:r>
          </a:p>
          <a:p>
            <a:r>
              <a:rPr lang="en-US" sz="1300" dirty="0" smtClean="0"/>
              <a:t>(Figure 6-2). There may be other lower levels, such as departments or individual</a:t>
            </a:r>
          </a:p>
          <a:p>
            <a:r>
              <a:rPr lang="en-US" sz="1300" dirty="0" smtClean="0"/>
              <a:t>employees, but for now we focus on these three. </a:t>
            </a:r>
          </a:p>
          <a:p>
            <a:endParaRPr lang="en-US" sz="1300" dirty="0" smtClean="0"/>
          </a:p>
          <a:p>
            <a:r>
              <a:rPr lang="en-US" sz="1300" b="1" dirty="0" smtClean="0"/>
              <a:t>FIGURE 6-2 Levels of IT infrastructure</a:t>
            </a:r>
          </a:p>
          <a:p>
            <a:r>
              <a:rPr lang="en-US" sz="1300" dirty="0" smtClean="0"/>
              <a:t>IT infrastructure exists at three different levels: public, enterprise, and business unit. Each level of</a:t>
            </a:r>
          </a:p>
          <a:p>
            <a:r>
              <a:rPr lang="en-US" sz="1300" dirty="0" smtClean="0"/>
              <a:t>infrastructure provides a set of IT services and capabilities.</a:t>
            </a:r>
          </a:p>
          <a:p>
            <a:r>
              <a:rPr lang="en-US" sz="1300" dirty="0" smtClean="0"/>
              <a:t>All firms are dependent on public IT infrastructure, which includes the Internet, the</a:t>
            </a:r>
          </a:p>
          <a:p>
            <a:r>
              <a:rPr lang="en-US" sz="1300" dirty="0" smtClean="0"/>
              <a:t>public switched telephone network, industry-operated networks, and other IT support</a:t>
            </a:r>
          </a:p>
          <a:p>
            <a:r>
              <a:rPr lang="en-US" sz="1300" dirty="0" smtClean="0"/>
              <a:t>facilities such as cable systems and cellular networks. Enterprise-wide infrastructure</a:t>
            </a:r>
          </a:p>
          <a:p>
            <a:r>
              <a:rPr lang="en-US" sz="1300" dirty="0" smtClean="0"/>
              <a:t>includes services such as e-mail, a central corporate Web site, corporate-wide intranets,</a:t>
            </a:r>
          </a:p>
          <a:p>
            <a:r>
              <a:rPr lang="en-US" sz="1300" dirty="0" smtClean="0"/>
              <a:t>and an increasing array of enterprise-wide software applications (see Chapter 11).</a:t>
            </a:r>
          </a:p>
          <a:p>
            <a:r>
              <a:rPr lang="en-US" sz="1300" dirty="0" smtClean="0"/>
              <a:t>Business units also have their own infrastructure that is uniquely suited to their line of</a:t>
            </a:r>
          </a:p>
          <a:p>
            <a:r>
              <a:rPr lang="en-US" sz="1300" dirty="0" smtClean="0"/>
              <a:t>business such as specialized production software and systems, customer and vendor</a:t>
            </a:r>
          </a:p>
          <a:p>
            <a:r>
              <a:rPr lang="en-US" sz="1300" dirty="0" smtClean="0"/>
              <a:t>systems, and local order entry and other transaction systems.</a:t>
            </a:r>
          </a:p>
          <a:p>
            <a:r>
              <a:rPr lang="en-US" sz="1300" dirty="0" smtClean="0"/>
              <a:t>In multiunit businesses, typical of most large firms, a central corporate infrastructure is also used to manage the entire enterprise, receive reports from business</a:t>
            </a:r>
          </a:p>
          <a:p>
            <a:r>
              <a:rPr lang="en-US" sz="1300" dirty="0" smtClean="0"/>
              <a:t>units, and exercise central oversight.</a:t>
            </a:r>
          </a:p>
          <a:p>
            <a:r>
              <a:rPr lang="en-US" sz="1300" dirty="0" smtClean="0"/>
              <a:t>Figure 6-2 raises some interesting questions: What, for instance, should be</a:t>
            </a:r>
          </a:p>
          <a:p>
            <a:r>
              <a:rPr lang="en-US" sz="1300" dirty="0" smtClean="0"/>
              <a:t>handled by enterprise infrastructure and what by local business units? How much should</a:t>
            </a:r>
          </a:p>
          <a:p>
            <a:r>
              <a:rPr lang="en-US" sz="1300" dirty="0" smtClean="0"/>
              <a:t>local business units be charged (and on what basis) for use of enterprise architecture?</a:t>
            </a:r>
          </a:p>
          <a:p>
            <a:r>
              <a:rPr lang="en-US" sz="1300" dirty="0" smtClean="0"/>
              <a:t>Local business units may have unique demands that an enterprise-wide infrastructure may not address.</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[Benson</a:t>
            </a:r>
            <a:r>
              <a:rPr lang="en-US" smtClean="0"/>
              <a:t>]</a:t>
            </a:r>
            <a:r>
              <a:rPr lang="en-US" baseline="0" smtClean="0"/>
              <a:t> Chap 4</a:t>
            </a:r>
            <a:endParaRPr lang="en-US"/>
          </a:p>
        </p:txBody>
      </p:sp>
      <p:sp>
        <p:nvSpPr>
          <p:cNvPr id="4" name="Slide Number Placeholder 3"/>
          <p:cNvSpPr>
            <a:spLocks noGrp="1"/>
          </p:cNvSpPr>
          <p:nvPr>
            <p:ph type="sldNum" sz="quarter" idx="10"/>
          </p:nvPr>
        </p:nvSpPr>
        <p:spPr/>
        <p:txBody>
          <a:bodyPr/>
          <a:lstStyle/>
          <a:p>
            <a:fld id="{6DD98948-AE74-45C9-BEE3-F7BE34A02D0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The IT infrastructure in organizations today is an outgrowth of over 50 years of evolution</a:t>
            </a:r>
          </a:p>
          <a:p>
            <a:r>
              <a:rPr lang="en-US" sz="1300" dirty="0" smtClean="0"/>
              <a:t>in computing platforms. We have identified five stages in this evolution, each representing</a:t>
            </a:r>
          </a:p>
          <a:p>
            <a:r>
              <a:rPr lang="en-US" sz="1300" dirty="0" smtClean="0"/>
              <a:t>a different configuration of computing power and infrastructure elements (see Figure 6-3). These eras do not necessarily end for all organizations at the same time, and the</a:t>
            </a:r>
          </a:p>
          <a:p>
            <a:r>
              <a:rPr lang="en-US" sz="1300" dirty="0" smtClean="0"/>
              <a:t>technologies that characterize one era may also be used in another time period for other</a:t>
            </a:r>
          </a:p>
          <a:p>
            <a:r>
              <a:rPr lang="en-US" sz="1300" dirty="0" smtClean="0"/>
              <a:t>purposes. For example, some companies still run traditional mainframe or minicomputer</a:t>
            </a:r>
          </a:p>
          <a:p>
            <a:r>
              <a:rPr lang="en-US" sz="1300" dirty="0" smtClean="0"/>
              <a:t>systems. Mainframe computers today are used as massive servers supporting large Web</a:t>
            </a:r>
          </a:p>
          <a:p>
            <a:r>
              <a:rPr lang="en-US" sz="1300" dirty="0" smtClean="0"/>
              <a:t>sites and corporate enterprise applications. More detail on infrastructure history can be</a:t>
            </a:r>
          </a:p>
          <a:p>
            <a:r>
              <a:rPr lang="en-US" sz="1300" dirty="0" smtClean="0"/>
              <a:t>found on the </a:t>
            </a:r>
            <a:r>
              <a:rPr lang="en-US" sz="1300" dirty="0" err="1" smtClean="0"/>
              <a:t>Laudon</a:t>
            </a:r>
            <a:r>
              <a:rPr lang="en-US" sz="1300" dirty="0" smtClean="0"/>
              <a:t> Web site for Chapter 6.</a:t>
            </a:r>
          </a:p>
          <a:p>
            <a:r>
              <a:rPr lang="en-US" sz="1300" dirty="0" smtClean="0"/>
              <a:t>The five eras are automated special-purpose machines, general-purpose mainframe and</a:t>
            </a:r>
          </a:p>
          <a:p>
            <a:r>
              <a:rPr lang="en-US" sz="1300" dirty="0" smtClean="0"/>
              <a:t>minicomputer computing, personal computers, client/server networks, and enterprise and</a:t>
            </a:r>
          </a:p>
          <a:p>
            <a:r>
              <a:rPr lang="en-US" sz="1300" dirty="0" smtClean="0"/>
              <a:t>Internet computing.</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defTabSz="990478">
              <a:defRPr/>
            </a:pPr>
            <a:r>
              <a:rPr lang="en-US" dirty="0" smtClean="0"/>
              <a:t>ELECTRONIC ACCOUNTING MACHINE ERA: 1930–1950</a:t>
            </a:r>
          </a:p>
          <a:p>
            <a:pPr defTabSz="990478">
              <a:defRPr/>
            </a:pPr>
            <a:r>
              <a:rPr lang="en-US" dirty="0" smtClean="0"/>
              <a:t>The first era of business computing used specialized machines that could sort computer cards into bins, accumulate totals, and print reports (</a:t>
            </a:r>
            <a:r>
              <a:rPr lang="en-US" dirty="0" err="1" smtClean="0"/>
              <a:t>DaCruz</a:t>
            </a:r>
            <a:r>
              <a:rPr lang="en-US" dirty="0" smtClean="0"/>
              <a:t>, 2004). Although the electronic accounting machine was an efficient processor of accounting tasks, the machines were large and cumbersome. Software programs were hardwired into circuit boards, and they could be changed by altering the wired connections on a patch board. There were no programmers, and a human machine operator was the operating system, controlling all </a:t>
            </a:r>
            <a:r>
              <a:rPr lang="en-US" sz="1300" dirty="0" smtClean="0"/>
              <a:t>system resources.</a:t>
            </a:r>
            <a:endParaRPr lang="en-US" dirty="0" smtClean="0"/>
          </a:p>
          <a:p>
            <a:r>
              <a:rPr lang="en-US" sz="1300" b="1" dirty="0" smtClean="0"/>
              <a:t>GENERAL-PURPOSE MAINFRAME AND MINICOMPUTER ERA: 1959 TO PRESENT</a:t>
            </a:r>
          </a:p>
          <a:p>
            <a:r>
              <a:rPr lang="en-US" sz="1300" dirty="0" smtClean="0"/>
              <a:t>The first commercial all-electronic vacuum tube computers appeared in the early 1950s</a:t>
            </a:r>
          </a:p>
          <a:p>
            <a:r>
              <a:rPr lang="en-US" sz="1300" dirty="0" smtClean="0"/>
              <a:t>with the introduction of the UNIVAC computers and the IBM 700 Series. Not until 1959</a:t>
            </a:r>
          </a:p>
          <a:p>
            <a:r>
              <a:rPr lang="en-US" sz="1300" dirty="0" smtClean="0"/>
              <a:t>with the introduction of the IBM 1401 and 7090 transistorized machines did widespread</a:t>
            </a:r>
          </a:p>
          <a:p>
            <a:r>
              <a:rPr lang="en-US" sz="1300" dirty="0" smtClean="0"/>
              <a:t>commercial use of mainframe computers begin in earnest. In 1965, the general-purpose</a:t>
            </a:r>
          </a:p>
          <a:p>
            <a:r>
              <a:rPr lang="en-US" sz="1300" dirty="0" smtClean="0"/>
              <a:t>commercial mainframe computer truly came into its own with the introduction of the IBM</a:t>
            </a:r>
          </a:p>
          <a:p>
            <a:r>
              <a:rPr lang="en-US" sz="1300" dirty="0" smtClean="0"/>
              <a:t>360 series. The 360 was the first commercial computer with a powerful operating system</a:t>
            </a:r>
          </a:p>
          <a:p>
            <a:r>
              <a:rPr lang="en-US" sz="1300" dirty="0" smtClean="0"/>
              <a:t>that could provide time sharing, multitasking, and virtual memory in more advanced</a:t>
            </a:r>
          </a:p>
          <a:p>
            <a:r>
              <a:rPr lang="en-US" sz="1300" dirty="0" smtClean="0"/>
              <a:t>models.</a:t>
            </a:r>
          </a:p>
          <a:p>
            <a:r>
              <a:rPr lang="en-US" sz="1300" dirty="0" smtClean="0"/>
              <a:t>Mainframe computers eventually became powerful enough to support thousands of</a:t>
            </a:r>
          </a:p>
          <a:p>
            <a:r>
              <a:rPr lang="en-US" sz="1300" dirty="0" smtClean="0"/>
              <a:t>online remote terminals connected to a centralized mainframe using proprietary</a:t>
            </a:r>
          </a:p>
          <a:p>
            <a:r>
              <a:rPr lang="en-US" sz="1300" dirty="0" smtClean="0"/>
              <a:t>communication protocols and proprietary data lines. The first airline reservation systems</a:t>
            </a:r>
          </a:p>
          <a:p>
            <a:r>
              <a:rPr lang="en-US" sz="1300" dirty="0" smtClean="0"/>
              <a:t>appeared in 1959 and became the prototypical online, real-time interactive computing</a:t>
            </a:r>
          </a:p>
          <a:p>
            <a:r>
              <a:rPr lang="en-US" sz="1300" dirty="0" smtClean="0"/>
              <a:t>system that could scale to the size of an entire nation.</a:t>
            </a:r>
          </a:p>
          <a:p>
            <a:r>
              <a:rPr lang="en-US" sz="1300" dirty="0" smtClean="0"/>
              <a:t>IBM dominated mainframe computing from 1965 onward and still dominates this</a:t>
            </a:r>
          </a:p>
          <a:p>
            <a:r>
              <a:rPr lang="en-US" sz="1300" dirty="0" smtClean="0"/>
              <a:t>$27 billion global market in 2004. Today IBM mainframe systems can work with a wide</a:t>
            </a:r>
          </a:p>
          <a:p>
            <a:r>
              <a:rPr lang="en-US" sz="1300" dirty="0" smtClean="0"/>
              <a:t>variety of different manufacturers’ computers and multiple operating systems on client/</a:t>
            </a:r>
          </a:p>
          <a:p>
            <a:r>
              <a:rPr lang="en-US" sz="1300" dirty="0" smtClean="0"/>
              <a:t>server networks and networks based on Internet technology standards.</a:t>
            </a:r>
          </a:p>
          <a:p>
            <a:r>
              <a:rPr lang="en-US" sz="1300" dirty="0" smtClean="0"/>
              <a:t>The mainframe era was a period of highly centralized computing under the control</a:t>
            </a:r>
          </a:p>
          <a:p>
            <a:r>
              <a:rPr lang="en-US" sz="1300" dirty="0" smtClean="0"/>
              <a:t>of professional programmers and systems operators (usually in a corporate data center),</a:t>
            </a:r>
          </a:p>
          <a:p>
            <a:r>
              <a:rPr lang="en-US" sz="1300" dirty="0" smtClean="0"/>
              <a:t>with most elements of infrastructure provided by a single vendor, the manufacturer of the</a:t>
            </a:r>
          </a:p>
          <a:p>
            <a:r>
              <a:rPr lang="en-US" sz="1300" dirty="0" smtClean="0"/>
              <a:t>hardware and the software. This pattern began to change with the introduction of</a:t>
            </a:r>
          </a:p>
          <a:p>
            <a:r>
              <a:rPr lang="en-US" sz="1300" dirty="0" smtClean="0"/>
              <a:t>minicomputers produced by Digital Equipment Corporation (DEC) in 1965. DEC</a:t>
            </a:r>
          </a:p>
          <a:p>
            <a:r>
              <a:rPr lang="en-US" sz="1300" dirty="0" smtClean="0"/>
              <a:t>minicomputers (PDP-11 and later the VAX machines) offered powerful machines at far</a:t>
            </a:r>
          </a:p>
          <a:p>
            <a:r>
              <a:rPr lang="en-US" sz="1300" dirty="0" smtClean="0"/>
              <a:t>lower prices than IBM mainframes, making possible decentralized computing, customized</a:t>
            </a:r>
          </a:p>
          <a:p>
            <a:r>
              <a:rPr lang="en-US" sz="1300" dirty="0" smtClean="0"/>
              <a:t>to the specific needs of individual departments or business units rather than time sharing</a:t>
            </a:r>
          </a:p>
          <a:p>
            <a:r>
              <a:rPr lang="en-US" sz="1300" dirty="0" smtClean="0"/>
              <a:t>on a single huge mainframe. </a:t>
            </a:r>
          </a:p>
          <a:p>
            <a:endParaRPr lang="en-US" sz="1300" dirty="0" smtClean="0"/>
          </a:p>
          <a:p>
            <a:r>
              <a:rPr lang="en-US" sz="1300" dirty="0" smtClean="0"/>
              <a:t>For instance, at the first level a Web server will serve a Web page to a client in</a:t>
            </a:r>
          </a:p>
          <a:p>
            <a:r>
              <a:rPr lang="en-US" sz="1300" dirty="0" smtClean="0"/>
              <a:t>response for a request for service. Web server software is responsible for locating and</a:t>
            </a:r>
          </a:p>
          <a:p>
            <a:r>
              <a:rPr lang="en-US" sz="1300" dirty="0" smtClean="0"/>
              <a:t>managing stored Web pages. If the client requests access to a corporate system (a product</a:t>
            </a:r>
          </a:p>
          <a:p>
            <a:r>
              <a:rPr lang="en-US" sz="1300" dirty="0" smtClean="0"/>
              <a:t>list or price information, for instance), the request is passed along to an application server.</a:t>
            </a:r>
          </a:p>
          <a:p>
            <a:r>
              <a:rPr lang="en-US" sz="1300" dirty="0" smtClean="0"/>
              <a:t>Application server software handles all application operations between a user and an</a:t>
            </a:r>
          </a:p>
          <a:p>
            <a:r>
              <a:rPr lang="en-US" sz="1300" dirty="0" smtClean="0"/>
              <a:t>organization’s back-end business systems. The application server may reside on the same</a:t>
            </a:r>
          </a:p>
          <a:p>
            <a:r>
              <a:rPr lang="en-US" sz="1300" dirty="0" smtClean="0"/>
              <a:t>computer as the Web server or on its own dedicated computer. Chapters 7 and 8 provide more detail on other pieces of software that are used in </a:t>
            </a:r>
            <a:r>
              <a:rPr lang="en-US" sz="1300" dirty="0" err="1" smtClean="0"/>
              <a:t>multitiered</a:t>
            </a:r>
            <a:r>
              <a:rPr lang="en-US" sz="1300" dirty="0" smtClean="0"/>
              <a:t> client/server</a:t>
            </a:r>
          </a:p>
          <a:p>
            <a:r>
              <a:rPr lang="en-US" sz="1300" dirty="0" smtClean="0"/>
              <a:t>architectures for e-commerce and e-business. Client/server computing enables businesses to distribute computing work across a</a:t>
            </a:r>
          </a:p>
          <a:p>
            <a:r>
              <a:rPr lang="en-US" sz="1300" dirty="0" smtClean="0"/>
              <a:t>number of smaller, inexpensive machines that cost much less than minicomputers or</a:t>
            </a:r>
          </a:p>
          <a:p>
            <a:r>
              <a:rPr lang="en-US" sz="1300" dirty="0" smtClean="0"/>
              <a:t>centralized mainframe systems. The result is an explosion in computing power and</a:t>
            </a:r>
          </a:p>
          <a:p>
            <a:r>
              <a:rPr lang="en-US" sz="1300" dirty="0" smtClean="0"/>
              <a:t>applications throughout the firm.</a:t>
            </a:r>
          </a:p>
          <a:p>
            <a:r>
              <a:rPr lang="en-US" sz="1300" dirty="0" smtClean="0"/>
              <a:t>Novell Netware was the leading technology for client/server networking at the</a:t>
            </a:r>
          </a:p>
          <a:p>
            <a:r>
              <a:rPr lang="en-US" sz="1300" dirty="0" smtClean="0"/>
              <a:t>beginning of the client/server era. Today Microsoft is the market leader, with its Windows</a:t>
            </a:r>
          </a:p>
          <a:p>
            <a:r>
              <a:rPr lang="en-US" sz="1300" dirty="0" smtClean="0"/>
              <a:t>operating systems (Windows Server, Windows XP, Windows 2000), controlling 78 percent</a:t>
            </a:r>
          </a:p>
          <a:p>
            <a:r>
              <a:rPr lang="en-US" sz="1300" dirty="0" smtClean="0"/>
              <a:t>of the local area network market.</a:t>
            </a:r>
            <a:endParaRPr lang="en-US" dirty="0" smtClean="0"/>
          </a:p>
          <a:p>
            <a:endParaRPr lang="en-US" sz="1300" dirty="0" smtClean="0"/>
          </a:p>
          <a:p>
            <a:r>
              <a:rPr lang="it-IT" sz="1300" b="1" dirty="0" smtClean="0"/>
              <a:t>PERSONAL COMPUTER ERA: (1981 TO PRESENT)</a:t>
            </a:r>
          </a:p>
          <a:p>
            <a:r>
              <a:rPr lang="en-US" sz="1300" dirty="0" smtClean="0"/>
              <a:t>Although the first truly personal computers (PCs) appeared in the 1970s (the Xerox Alto,</a:t>
            </a:r>
          </a:p>
          <a:p>
            <a:r>
              <a:rPr lang="en-US" sz="1300" dirty="0" smtClean="0"/>
              <a:t>MIT’s Altair, and the Apple I and II, to name a few), these machines had only limited</a:t>
            </a:r>
          </a:p>
          <a:p>
            <a:r>
              <a:rPr lang="en-US" sz="1300" dirty="0" smtClean="0"/>
              <a:t>distribution to computer enthusiasts. The appearance of the IBM PC in 1981 is usually</a:t>
            </a:r>
          </a:p>
          <a:p>
            <a:r>
              <a:rPr lang="en-US" sz="1300" dirty="0" smtClean="0"/>
              <a:t>credited as the beginning of the PC era because this machine was the first to become</a:t>
            </a:r>
          </a:p>
          <a:p>
            <a:r>
              <a:rPr lang="en-US" sz="1300" dirty="0" smtClean="0"/>
              <a:t>widely adopted in American businesses. At first using the DOS operating system, a </a:t>
            </a:r>
            <a:r>
              <a:rPr lang="en-US" sz="1300" dirty="0" err="1" smtClean="0"/>
              <a:t>textbased</a:t>
            </a:r>
            <a:endParaRPr lang="en-US" sz="1300" dirty="0" smtClean="0"/>
          </a:p>
          <a:p>
            <a:r>
              <a:rPr lang="en-US" sz="1300" dirty="0" smtClean="0"/>
              <a:t>command language, and later the Microsoft Windows operating system, the Wintel</a:t>
            </a:r>
          </a:p>
          <a:p>
            <a:r>
              <a:rPr lang="en-US" sz="1300" dirty="0" smtClean="0"/>
              <a:t>PC computer (Windows operating system software on a computer with an Intel microprocessor)</a:t>
            </a:r>
          </a:p>
          <a:p>
            <a:r>
              <a:rPr lang="en-US" sz="1300" dirty="0" smtClean="0"/>
              <a:t>became the standard desktop personal computer. Today, 95 percent of the</a:t>
            </a:r>
          </a:p>
          <a:p>
            <a:r>
              <a:rPr lang="en-US" sz="1300" dirty="0" smtClean="0"/>
              <a:t>world’s estimated 1 billion computers use the Wintel standard.</a:t>
            </a:r>
          </a:p>
          <a:p>
            <a:r>
              <a:rPr lang="en-US" sz="1300" dirty="0" smtClean="0"/>
              <a:t>Proliferation of PCs in the 1980s and early 1990s launched a spate of personal</a:t>
            </a:r>
          </a:p>
          <a:p>
            <a:r>
              <a:rPr lang="en-US" sz="1300" dirty="0" smtClean="0"/>
              <a:t>desktop productivity software tools—word processors, spreadsheets, electronic</a:t>
            </a:r>
          </a:p>
          <a:p>
            <a:r>
              <a:rPr lang="en-US" sz="1300" dirty="0" smtClean="0"/>
              <a:t>presentation software, and small data management programs—that were very valuable to</a:t>
            </a:r>
          </a:p>
          <a:p>
            <a:r>
              <a:rPr lang="en-US" sz="1300" dirty="0" smtClean="0"/>
              <a:t>both home and corporate users. These PCs were standalone systems until PC operating</a:t>
            </a:r>
          </a:p>
          <a:p>
            <a:r>
              <a:rPr lang="en-US" sz="1300" dirty="0" smtClean="0"/>
              <a:t>system software in the 1990s made it possible to link them into networks</a:t>
            </a:r>
          </a:p>
          <a:p>
            <a:endParaRPr lang="en-US" sz="1300" dirty="0" smtClean="0"/>
          </a:p>
          <a:p>
            <a:r>
              <a:rPr lang="en-US" sz="1300" b="1" dirty="0" smtClean="0"/>
              <a:t>CLIENT/SERVER ERA (1983 TO PRESENT)</a:t>
            </a:r>
          </a:p>
          <a:p>
            <a:r>
              <a:rPr lang="en-US" sz="1300" dirty="0" smtClean="0"/>
              <a:t>In client/server computing, desktop or laptop computers called clients are networked to</a:t>
            </a:r>
          </a:p>
          <a:p>
            <a:r>
              <a:rPr lang="en-US" sz="1300" dirty="0" smtClean="0"/>
              <a:t>server computers that provide the client computers with a variety of services and</a:t>
            </a:r>
          </a:p>
          <a:p>
            <a:r>
              <a:rPr lang="en-US" sz="1300" dirty="0" smtClean="0"/>
              <a:t>capabilities. Computer processing work is split between these two types of machines. The</a:t>
            </a:r>
          </a:p>
          <a:p>
            <a:r>
              <a:rPr lang="en-US" sz="1300" dirty="0" smtClean="0"/>
              <a:t>client is the user point of entry, whereas the server provides communication among the</a:t>
            </a:r>
          </a:p>
          <a:p>
            <a:r>
              <a:rPr lang="en-US" sz="1300" dirty="0" smtClean="0"/>
              <a:t>clients, processes and stores shared data, serves up Web pages, or manages network</a:t>
            </a:r>
          </a:p>
          <a:p>
            <a:r>
              <a:rPr lang="en-US" sz="1300" dirty="0" smtClean="0"/>
              <a:t>activities. The term server refers to both the software application and the physical</a:t>
            </a:r>
          </a:p>
          <a:p>
            <a:r>
              <a:rPr lang="en-US" sz="1300" dirty="0" smtClean="0"/>
              <a:t>computer on which the network software runs. The server could be a mainframe, but today</a:t>
            </a:r>
          </a:p>
          <a:p>
            <a:r>
              <a:rPr lang="en-US" sz="1300" dirty="0" smtClean="0"/>
              <a:t>server computers typically are more powerful versions of personal computers, based on</a:t>
            </a:r>
          </a:p>
          <a:p>
            <a:r>
              <a:rPr lang="en-US" sz="1300" dirty="0" smtClean="0"/>
              <a:t>inexpensive Intel chips and often using multiple processors in a single computer box.</a:t>
            </a:r>
          </a:p>
          <a:p>
            <a:r>
              <a:rPr lang="en-US" sz="1300" dirty="0" smtClean="0"/>
              <a:t>The simplest client/server network consists of a client computer networked to a</a:t>
            </a:r>
          </a:p>
          <a:p>
            <a:r>
              <a:rPr lang="en-US" sz="1300" dirty="0" smtClean="0"/>
              <a:t>server computer, with processing split between the two types of machines. This is called a</a:t>
            </a:r>
          </a:p>
          <a:p>
            <a:r>
              <a:rPr lang="en-US" sz="1300" dirty="0" smtClean="0"/>
              <a:t>two-tiered client/server architecture. Whereas simple client/server networks can be found</a:t>
            </a:r>
          </a:p>
          <a:p>
            <a:r>
              <a:rPr lang="en-US" sz="1300" dirty="0" smtClean="0"/>
              <a:t>in small businesses, most corporations have more complex, </a:t>
            </a:r>
            <a:r>
              <a:rPr lang="en-US" sz="1300" dirty="0" err="1" smtClean="0"/>
              <a:t>multitiered</a:t>
            </a:r>
            <a:r>
              <a:rPr lang="en-US" sz="1300" dirty="0" smtClean="0"/>
              <a:t> (often called </a:t>
            </a:r>
            <a:r>
              <a:rPr lang="en-US" sz="1300" dirty="0" err="1" smtClean="0"/>
              <a:t>Ntier</a:t>
            </a:r>
            <a:r>
              <a:rPr lang="en-US" sz="1300" dirty="0" smtClean="0"/>
              <a:t>)</a:t>
            </a:r>
          </a:p>
          <a:p>
            <a:r>
              <a:rPr lang="en-US" sz="1300" dirty="0" smtClean="0"/>
              <a:t>client/server architectures in which the work of the entire network is balanced over</a:t>
            </a:r>
          </a:p>
          <a:p>
            <a:r>
              <a:rPr lang="en-US" sz="1300" dirty="0" smtClean="0"/>
              <a:t>several different levels of servers, depending on the kind of service being requested (see</a:t>
            </a:r>
          </a:p>
          <a:p>
            <a:r>
              <a:rPr lang="en-US" sz="1300" dirty="0" smtClean="0"/>
              <a:t>Figure 6-4)</a:t>
            </a:r>
          </a:p>
          <a:p>
            <a:r>
              <a:rPr lang="en-US" sz="1300" b="1" dirty="0" smtClean="0"/>
              <a:t>ENTERPRISE INTERNET COMPUTING ERA (1992 TO PRESENT)</a:t>
            </a:r>
          </a:p>
          <a:p>
            <a:r>
              <a:rPr lang="en-US" sz="1300" dirty="0" smtClean="0"/>
              <a:t>The success of the client/server model posed a new set of problems for corporations. Many</a:t>
            </a:r>
          </a:p>
          <a:p>
            <a:r>
              <a:rPr lang="en-US" sz="1300" dirty="0" smtClean="0"/>
              <a:t>large firms found it difficult to integrate all of their local area networks (LANs) into a single,</a:t>
            </a:r>
          </a:p>
          <a:p>
            <a:r>
              <a:rPr lang="en-US" sz="1300" dirty="0" smtClean="0"/>
              <a:t>coherent corporate computing environment. Applications developed by local departments</a:t>
            </a:r>
          </a:p>
          <a:p>
            <a:r>
              <a:rPr lang="en-US" sz="1300" dirty="0" smtClean="0"/>
              <a:t>and divisions in a firm, or in different geographic areas, could not communicate easily with</a:t>
            </a:r>
          </a:p>
          <a:p>
            <a:r>
              <a:rPr lang="en-US" sz="1300" dirty="0" smtClean="0"/>
              <a:t>one another and share data.</a:t>
            </a:r>
          </a:p>
          <a:p>
            <a:r>
              <a:rPr lang="en-US" sz="1300" dirty="0" smtClean="0"/>
              <a:t>In the early 1990s, firms turned to networking standards and software tools that</a:t>
            </a:r>
          </a:p>
          <a:p>
            <a:r>
              <a:rPr lang="en-US" sz="1300" dirty="0" smtClean="0"/>
              <a:t>could integrate disparate networks and applications throughout the firm into an </a:t>
            </a:r>
            <a:r>
              <a:rPr lang="en-US" sz="1300" dirty="0" err="1" smtClean="0"/>
              <a:t>enterprisewide</a:t>
            </a:r>
            <a:endParaRPr lang="en-US" sz="1300" dirty="0" smtClean="0"/>
          </a:p>
          <a:p>
            <a:r>
              <a:rPr lang="en-US" sz="1300" dirty="0" smtClean="0"/>
              <a:t>infrastructure. As the Internet developed into a trusted communications environment</a:t>
            </a:r>
          </a:p>
          <a:p>
            <a:r>
              <a:rPr lang="en-US" sz="1300" dirty="0" smtClean="0"/>
              <a:t>after 1995, business firms began using the Transmission Control Protocol/Internet Protocol</a:t>
            </a:r>
          </a:p>
          <a:p>
            <a:r>
              <a:rPr lang="en-US" sz="1300" dirty="0" smtClean="0"/>
              <a:t>(TCP/IP) networking standard to tie their disparate networks together. We discuss TCP/IP</a:t>
            </a:r>
          </a:p>
          <a:p>
            <a:r>
              <a:rPr lang="en-US" sz="1300" dirty="0" smtClean="0"/>
              <a:t>in detail in Chapter 8.</a:t>
            </a:r>
          </a:p>
          <a:p>
            <a:r>
              <a:rPr lang="en-US" sz="1300" dirty="0" smtClean="0"/>
              <a:t>The resulting IT infrastructure links different types and brands of computer</a:t>
            </a:r>
          </a:p>
          <a:p>
            <a:r>
              <a:rPr lang="en-US" sz="1300" dirty="0" smtClean="0"/>
              <a:t>hardware and smaller networks into an enterprise-wide network so that information can</a:t>
            </a:r>
          </a:p>
          <a:p>
            <a:r>
              <a:rPr lang="en-US" sz="1300" dirty="0" smtClean="0"/>
              <a:t>flow freely across the organization and between the firm and other organizations.</a:t>
            </a:r>
          </a:p>
          <a:p>
            <a:r>
              <a:rPr lang="en-US" sz="1300" dirty="0" smtClean="0"/>
              <a:t>Enterprise networks link mainframes, servers, PCs, mobile phones, and other handheld</a:t>
            </a:r>
          </a:p>
          <a:p>
            <a:r>
              <a:rPr lang="en-US" sz="1300" dirty="0" smtClean="0"/>
              <a:t>devices, and connect to public infrastructures such as the telephone system, the Internet,</a:t>
            </a:r>
          </a:p>
          <a:p>
            <a:r>
              <a:rPr lang="en-US" sz="1300" dirty="0" smtClean="0"/>
              <a:t>and public network services.</a:t>
            </a:r>
          </a:p>
          <a:p>
            <a:r>
              <a:rPr lang="en-US" sz="1300" dirty="0" smtClean="0"/>
              <a:t>The enterprise infrastructure employs software that can link disparate applications</a:t>
            </a:r>
          </a:p>
          <a:p>
            <a:r>
              <a:rPr lang="en-US" sz="1300" dirty="0" smtClean="0"/>
              <a:t>and enable data to flow freely among different parts of the business. Chapter 2 describes</a:t>
            </a:r>
          </a:p>
          <a:p>
            <a:r>
              <a:rPr lang="en-US" sz="1300" dirty="0" smtClean="0"/>
              <a:t>how enterprise applications perform this function. Other solutions for enterprise integration</a:t>
            </a:r>
          </a:p>
          <a:p>
            <a:r>
              <a:rPr lang="en-US" sz="1300" dirty="0" smtClean="0"/>
              <a:t>include enterprise application integration software, Web services, and outsourcing to</a:t>
            </a:r>
          </a:p>
          <a:p>
            <a:r>
              <a:rPr lang="en-US" sz="1300" dirty="0" smtClean="0"/>
              <a:t>external vendors that provide hardware and software for a comprehensive enterprise</a:t>
            </a:r>
          </a:p>
          <a:p>
            <a:r>
              <a:rPr lang="en-US" sz="1300" dirty="0" smtClean="0"/>
              <a:t>infrastructure. We discuss these solutions in detail in section 6.4 and in Chapter 11.</a:t>
            </a:r>
          </a:p>
          <a:p>
            <a:r>
              <a:rPr lang="en-US" sz="1300" dirty="0" smtClean="0"/>
              <a:t>The enterprise era promises to bring about a truly integrated computing and IT</a:t>
            </a:r>
          </a:p>
          <a:p>
            <a:r>
              <a:rPr lang="en-US" sz="1300" dirty="0" smtClean="0"/>
              <a:t>services platform for the management of global enterprises. The hope is to deliver critical</a:t>
            </a:r>
          </a:p>
          <a:p>
            <a:r>
              <a:rPr lang="en-US" sz="1300" dirty="0" smtClean="0"/>
              <a:t>business information painlessly and seamlessly to decision makers when and where they</a:t>
            </a:r>
          </a:p>
          <a:p>
            <a:r>
              <a:rPr lang="en-US" sz="1300" dirty="0" smtClean="0"/>
              <a:t>need it to create customer value. This could be everything from getting inventory data to</a:t>
            </a:r>
          </a:p>
          <a:p>
            <a:r>
              <a:rPr lang="en-US" sz="1300" dirty="0" smtClean="0"/>
              <a:t>the mobile salesperson in the customer’s office, to helping a customer at a call center with</a:t>
            </a:r>
          </a:p>
          <a:p>
            <a:r>
              <a:rPr lang="en-US" sz="1300" dirty="0" smtClean="0"/>
              <a:t>a problem customer, or providing managers with precise up-to-the-minute information on</a:t>
            </a:r>
          </a:p>
          <a:p>
            <a:r>
              <a:rPr lang="en-US" sz="1300" dirty="0" smtClean="0"/>
              <a:t>company performance.</a:t>
            </a:r>
          </a:p>
          <a:p>
            <a:r>
              <a:rPr lang="en-US" sz="1300" dirty="0" smtClean="0"/>
              <a:t>That is the promise, but the reality is wrenchingly difficult and awesomely expensive. Most large firms have a huge, tangled web of hardware systems and software</a:t>
            </a:r>
          </a:p>
          <a:p>
            <a:r>
              <a:rPr lang="en-US" sz="1300" dirty="0" smtClean="0"/>
              <a:t>applications inherited from the past. This makes achieving this level of enterprise</a:t>
            </a:r>
          </a:p>
          <a:p>
            <a:r>
              <a:rPr lang="en-US" sz="1300" dirty="0" smtClean="0"/>
              <a:t>integration a difficult, long-term process that can last perhaps as long as a decade and</a:t>
            </a:r>
          </a:p>
          <a:p>
            <a:r>
              <a:rPr lang="en-US" sz="1300" dirty="0" smtClean="0"/>
              <a:t>cost large companies hundreds of millions of dollars. Table 6-1 compares each era on the</a:t>
            </a:r>
          </a:p>
          <a:p>
            <a:r>
              <a:rPr lang="en-US" sz="1300" dirty="0" smtClean="0"/>
              <a:t>infrastructure dimensions discussed above.</a:t>
            </a:r>
            <a:endParaRPr lang="en-US" dirty="0"/>
          </a:p>
        </p:txBody>
      </p:sp>
      <p:sp>
        <p:nvSpPr>
          <p:cNvPr id="4" name="Slide Number Placeholder 3"/>
          <p:cNvSpPr>
            <a:spLocks noGrp="1"/>
          </p:cNvSpPr>
          <p:nvPr>
            <p:ph type="sldNum" sz="quarter" idx="10"/>
          </p:nvPr>
        </p:nvSpPr>
        <p:spPr/>
        <p:txBody>
          <a:bodyPr/>
          <a:lstStyle/>
          <a:p>
            <a:fld id="{6DD98948-AE74-45C9-BEE3-F7BE34A02D0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package" Target="../embeddings/Microsoft_Office_Word_Document2.docx"/><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8"/>
          <p:cNvGrpSpPr>
            <a:grpSpLocks/>
          </p:cNvGrpSpPr>
          <p:nvPr/>
        </p:nvGrpSpPr>
        <p:grpSpPr bwMode="auto">
          <a:xfrm>
            <a:off x="0" y="633413"/>
            <a:ext cx="9144000" cy="3495675"/>
            <a:chOff x="0" y="390"/>
            <a:chExt cx="5760" cy="2202"/>
          </a:xfrm>
        </p:grpSpPr>
        <p:graphicFrame>
          <p:nvGraphicFramePr>
            <p:cNvPr id="3091" name="Object 19"/>
            <p:cNvGraphicFramePr>
              <a:graphicFrameLocks noChangeAspect="1"/>
            </p:cNvGraphicFramePr>
            <p:nvPr/>
          </p:nvGraphicFramePr>
          <p:xfrm>
            <a:off x="0" y="390"/>
            <a:ext cx="1962" cy="2202"/>
          </p:xfrm>
          <a:graphic>
            <a:graphicData uri="http://schemas.openxmlformats.org/presentationml/2006/ole">
              <p:oleObj spid="_x0000_s4098" name="Image" r:id="rId3" imgW="4241270" imgH="5396825" progId="Photoshop.Image.6">
                <p:embed/>
              </p:oleObj>
            </a:graphicData>
          </a:graphic>
        </p:graphicFrame>
        <p:graphicFrame>
          <p:nvGraphicFramePr>
            <p:cNvPr id="3092" name="Object 20"/>
            <p:cNvGraphicFramePr>
              <a:graphicFrameLocks noChangeAspect="1"/>
            </p:cNvGraphicFramePr>
            <p:nvPr/>
          </p:nvGraphicFramePr>
          <p:xfrm>
            <a:off x="3888" y="390"/>
            <a:ext cx="1872" cy="2202"/>
          </p:xfrm>
          <a:graphic>
            <a:graphicData uri="http://schemas.openxmlformats.org/presentationml/2006/ole">
              <p:oleObj spid="_x0000_s4099" name="Image" r:id="rId4" imgW="3263492" imgH="4863492" progId="Photoshop.Image.6">
                <p:embed/>
              </p:oleObj>
            </a:graphicData>
          </a:graphic>
        </p:graphicFrame>
        <p:graphicFrame>
          <p:nvGraphicFramePr>
            <p:cNvPr id="3093" name="Object 21"/>
            <p:cNvGraphicFramePr>
              <a:graphicFrameLocks noChangeAspect="1"/>
            </p:cNvGraphicFramePr>
            <p:nvPr/>
          </p:nvGraphicFramePr>
          <p:xfrm>
            <a:off x="1958" y="390"/>
            <a:ext cx="1930" cy="2202"/>
          </p:xfrm>
          <a:graphic>
            <a:graphicData uri="http://schemas.openxmlformats.org/presentationml/2006/ole">
              <p:oleObj spid="_x0000_s4100" name="Image" r:id="rId5" imgW="3492063" imgH="4926984" progId="Photoshop.Image.6">
                <p:embed/>
              </p:oleObj>
            </a:graphicData>
          </a:graphic>
        </p:graphicFrame>
      </p:grpSp>
      <p:sp>
        <p:nvSpPr>
          <p:cNvPr id="3089"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553200"/>
            <a:ext cx="2133600" cy="168275"/>
          </a:xfrm>
        </p:spPr>
        <p:txBody>
          <a:bodyPr/>
          <a:lstStyle>
            <a:lvl1pPr>
              <a:defRPr sz="1400">
                <a:latin typeface="Times New Roman" pitchFamily="18" charset="0"/>
              </a:defRPr>
            </a:lvl1pPr>
          </a:lstStyle>
          <a:p>
            <a:endParaRPr lang="en-US"/>
          </a:p>
        </p:txBody>
      </p:sp>
      <p:sp>
        <p:nvSpPr>
          <p:cNvPr id="3077" name="Rectangle 5"/>
          <p:cNvSpPr>
            <a:spLocks noGrp="1" noChangeArrowheads="1"/>
          </p:cNvSpPr>
          <p:nvPr>
            <p:ph type="ftr" sz="quarter" idx="3"/>
          </p:nvPr>
        </p:nvSpPr>
        <p:spPr>
          <a:xfrm>
            <a:off x="3124200" y="6551613"/>
            <a:ext cx="2895600" cy="169862"/>
          </a:xfrm>
        </p:spPr>
        <p:txBody>
          <a:bodyPr/>
          <a:lstStyle>
            <a:lvl1pPr algn="ctr">
              <a:defRPr sz="1400">
                <a:latin typeface="Times New Roman" pitchFamily="18" charset="0"/>
              </a:defRPr>
            </a:lvl1pPr>
          </a:lstStyle>
          <a:p>
            <a:endParaRPr lang="en-US"/>
          </a:p>
        </p:txBody>
      </p:sp>
      <p:sp>
        <p:nvSpPr>
          <p:cNvPr id="3078" name="Rectangle 6"/>
          <p:cNvSpPr>
            <a:spLocks noGrp="1" noChangeArrowheads="1"/>
          </p:cNvSpPr>
          <p:nvPr>
            <p:ph type="sldNum" sz="quarter" idx="4"/>
          </p:nvPr>
        </p:nvSpPr>
        <p:spPr>
          <a:xfrm>
            <a:off x="6553200" y="6553200"/>
            <a:ext cx="2133600" cy="168275"/>
          </a:xfrm>
        </p:spPr>
        <p:txBody>
          <a:bodyPr/>
          <a:lstStyle>
            <a:lvl1pPr algn="r">
              <a:defRPr sz="1400">
                <a:latin typeface="Times New Roman" pitchFamily="18" charset="0"/>
              </a:defRPr>
            </a:lvl1pPr>
          </a:lstStyle>
          <a:p>
            <a:fld id="{2180DFBD-8F21-4503-BC2E-919232556FB6}" type="slidenum">
              <a:rPr lang="en-US"/>
              <a:pPr/>
              <a:t>‹#›</a:t>
            </a:fld>
            <a:endParaRPr lang="en-US"/>
          </a:p>
        </p:txBody>
      </p:sp>
      <p:graphicFrame>
        <p:nvGraphicFramePr>
          <p:cNvPr id="12" name="Object 3"/>
          <p:cNvGraphicFramePr>
            <a:graphicFrameLocks noChangeAspect="1"/>
          </p:cNvGraphicFramePr>
          <p:nvPr userDrawn="1"/>
        </p:nvGraphicFramePr>
        <p:xfrm>
          <a:off x="0" y="0"/>
          <a:ext cx="914400" cy="1028700"/>
        </p:xfrm>
        <a:graphic>
          <a:graphicData uri="http://schemas.openxmlformats.org/presentationml/2006/ole">
            <p:oleObj spid="_x0000_s4101" name="Document" r:id="rId6" imgW="2229197" imgH="2506770" progId="Word.Document.12">
              <p:embed/>
            </p:oleObj>
          </a:graphicData>
        </a:graphic>
      </p:graphicFrame>
      <p:sp>
        <p:nvSpPr>
          <p:cNvPr id="13" name="Rectangle 5"/>
          <p:cNvSpPr txBox="1">
            <a:spLocks noChangeArrowheads="1"/>
          </p:cNvSpPr>
          <p:nvPr userDrawn="1"/>
        </p:nvSpPr>
        <p:spPr bwMode="auto">
          <a:xfrm>
            <a:off x="1000100" y="-71462"/>
            <a:ext cx="5291150" cy="7048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2000" b="1" i="1">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UNIVERSITAS KOMPUTER INDONESIA</a:t>
            </a:r>
            <a:endParaRPr kumimoji="0" lang="en-US" sz="2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D2659F-715A-4167-9EA6-E4F241BFE779}" type="datetimeFigureOut">
              <a:rPr lang="en-US" smtClean="0"/>
              <a:pPr/>
              <a:t>10/14/2013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D39BB-AE9C-4E64-8DED-AA92900EDB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6005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6005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D2659F-715A-4167-9EA6-E4F241BFE779}" type="datetimeFigureOut">
              <a:rPr lang="en-US" smtClean="0"/>
              <a:pPr/>
              <a:t>10/14/2013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D39BB-AE9C-4E64-8DED-AA92900EDB6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6172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4953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333375" y="6489700"/>
            <a:ext cx="2133600" cy="320675"/>
          </a:xfrm>
        </p:spPr>
        <p:txBody>
          <a:bodyPr/>
          <a:lstStyle>
            <a:lvl1pPr>
              <a:defRPr/>
            </a:lvl1pPr>
          </a:lstStyle>
          <a:p>
            <a:fld id="{18D2659F-715A-4167-9EA6-E4F241BFE779}" type="datetimeFigureOut">
              <a:rPr lang="en-US" smtClean="0"/>
              <a:pPr/>
              <a:t>10/14/2013</a:t>
            </a:fld>
            <a:endParaRPr lang="en-US"/>
          </a:p>
        </p:txBody>
      </p:sp>
      <p:sp>
        <p:nvSpPr>
          <p:cNvPr id="5" name="Footer Placeholder 4"/>
          <p:cNvSpPr>
            <a:spLocks noGrp="1"/>
          </p:cNvSpPr>
          <p:nvPr>
            <p:ph type="ftr" sz="quarter" idx="11"/>
          </p:nvPr>
        </p:nvSpPr>
        <p:spPr>
          <a:xfrm>
            <a:off x="5867400" y="64770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3200400" y="6480175"/>
            <a:ext cx="2133600" cy="320675"/>
          </a:xfrm>
        </p:spPr>
        <p:txBody>
          <a:bodyPr/>
          <a:lstStyle>
            <a:lvl1pPr>
              <a:defRPr/>
            </a:lvl1pPr>
          </a:lstStyle>
          <a:p>
            <a:fld id="{0EBD39BB-AE9C-4E64-8DED-AA92900EDB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D2659F-715A-4167-9EA6-E4F241BFE779}" type="datetimeFigureOut">
              <a:rPr lang="en-US" smtClean="0"/>
              <a:pPr/>
              <a:t>10/14/2013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D39BB-AE9C-4E64-8DED-AA92900EDB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8D2659F-715A-4167-9EA6-E4F241BFE779}" type="datetimeFigureOut">
              <a:rPr lang="en-US" smtClean="0"/>
              <a:pPr/>
              <a:t>10/14/2013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D39BB-AE9C-4E64-8DED-AA92900EDB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8D2659F-715A-4167-9EA6-E4F241BFE779}" type="datetimeFigureOut">
              <a:rPr lang="en-US" smtClean="0"/>
              <a:pPr/>
              <a:t>10/14/2013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BD39BB-AE9C-4E64-8DED-AA92900EDB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8D2659F-715A-4167-9EA6-E4F241BFE779}" type="datetimeFigureOut">
              <a:rPr lang="en-US" smtClean="0"/>
              <a:pPr/>
              <a:t>10/14/2013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BD39BB-AE9C-4E64-8DED-AA92900EDB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8D2659F-715A-4167-9EA6-E4F241BFE779}" type="datetimeFigureOut">
              <a:rPr lang="en-US" smtClean="0"/>
              <a:pPr/>
              <a:t>10/14/2013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BD39BB-AE9C-4E64-8DED-AA92900EDB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8D2659F-715A-4167-9EA6-E4F241BFE779}" type="datetimeFigureOut">
              <a:rPr lang="en-US" smtClean="0"/>
              <a:pPr/>
              <a:t>10/14/2013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BD39BB-AE9C-4E64-8DED-AA92900EDB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8D2659F-715A-4167-9EA6-E4F241BFE779}" type="datetimeFigureOut">
              <a:rPr lang="en-US" smtClean="0"/>
              <a:pPr/>
              <a:t>10/14/2013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BD39BB-AE9C-4E64-8DED-AA92900EDB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8D2659F-715A-4167-9EA6-E4F241BFE779}" type="datetimeFigureOut">
              <a:rPr lang="en-US" smtClean="0"/>
              <a:pPr/>
              <a:t>10/14/2013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BD39BB-AE9C-4E64-8DED-AA92900EDB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package" Target="../embeddings/Microsoft_Office_Word_Document1.docx"/><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8356600" y="981075"/>
            <a:ext cx="787400" cy="5876925"/>
          </a:xfrm>
          <a:prstGeom prst="rect">
            <a:avLst/>
          </a:prstGeom>
          <a:solidFill>
            <a:schemeClr val="bg2"/>
          </a:solidFill>
          <a:ln w="9525">
            <a:noFill/>
            <a:miter lim="800000"/>
            <a:headEnd/>
            <a:tailEnd/>
          </a:ln>
          <a:effectLst/>
        </p:spPr>
        <p:txBody>
          <a:bodyPr wrap="none" anchor="ctr"/>
          <a:lstStyle/>
          <a:p>
            <a:endParaRPr lang="en-US"/>
          </a:p>
        </p:txBody>
      </p:sp>
      <p:sp>
        <p:nvSpPr>
          <p:cNvPr id="1045" name="Line 21"/>
          <p:cNvSpPr>
            <a:spLocks noChangeShapeType="1"/>
          </p:cNvSpPr>
          <p:nvPr/>
        </p:nvSpPr>
        <p:spPr bwMode="auto">
          <a:xfrm>
            <a:off x="425450" y="6524625"/>
            <a:ext cx="8353425" cy="0"/>
          </a:xfrm>
          <a:prstGeom prst="line">
            <a:avLst/>
          </a:prstGeom>
          <a:noFill/>
          <a:ln w="9525">
            <a:solidFill>
              <a:schemeClr val="tx1"/>
            </a:solidFill>
            <a:round/>
            <a:headEnd/>
            <a:tailEnd/>
          </a:ln>
          <a:effectLst/>
        </p:spPr>
        <p:txBody>
          <a:bodyPr/>
          <a:lstStyle/>
          <a:p>
            <a:endParaRPr lang="en-US"/>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33375" y="64897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defRPr>
            </a:lvl1pPr>
          </a:lstStyle>
          <a:p>
            <a:fld id="{18D2659F-715A-4167-9EA6-E4F241BFE779}" type="datetimeFigureOut">
              <a:rPr lang="en-US" smtClean="0"/>
              <a:pPr/>
              <a:t>10/14/2013</a:t>
            </a:fld>
            <a:endParaRPr lang="en-US"/>
          </a:p>
        </p:txBody>
      </p:sp>
      <p:sp>
        <p:nvSpPr>
          <p:cNvPr id="1029" name="Rectangle 5"/>
          <p:cNvSpPr>
            <a:spLocks noGrp="1" noChangeArrowheads="1"/>
          </p:cNvSpPr>
          <p:nvPr>
            <p:ph type="ftr" sz="quarter" idx="3"/>
          </p:nvPr>
        </p:nvSpPr>
        <p:spPr bwMode="auto">
          <a:xfrm>
            <a:off x="5867400" y="64770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mn-lt"/>
              </a:defRPr>
            </a:lvl1pPr>
          </a:lstStyle>
          <a:p>
            <a:endParaRPr lang="en-US"/>
          </a:p>
        </p:txBody>
      </p:sp>
      <p:sp>
        <p:nvSpPr>
          <p:cNvPr id="1030" name="Rectangle 6"/>
          <p:cNvSpPr>
            <a:spLocks noGrp="1" noChangeArrowheads="1"/>
          </p:cNvSpPr>
          <p:nvPr>
            <p:ph type="sldNum" sz="quarter" idx="4"/>
          </p:nvPr>
        </p:nvSpPr>
        <p:spPr bwMode="auto">
          <a:xfrm>
            <a:off x="3200400" y="648017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defRPr>
            </a:lvl1pPr>
          </a:lstStyle>
          <a:p>
            <a:fld id="{0EBD39BB-AE9C-4E64-8DED-AA92900EDB62}" type="slidenum">
              <a:rPr lang="en-US" smtClean="0"/>
              <a:pPr/>
              <a:t>‹#›</a:t>
            </a:fld>
            <a:endParaRPr lang="en-US"/>
          </a:p>
        </p:txBody>
      </p:sp>
      <p:sp>
        <p:nvSpPr>
          <p:cNvPr id="1026" name="Rectangle 2"/>
          <p:cNvSpPr>
            <a:spLocks noGrp="1" noChangeArrowheads="1"/>
          </p:cNvSpPr>
          <p:nvPr>
            <p:ph type="title"/>
          </p:nvPr>
        </p:nvSpPr>
        <p:spPr bwMode="white">
          <a:xfrm>
            <a:off x="457200" y="319088"/>
            <a:ext cx="7472386"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a:t>
            </a:r>
            <a:br>
              <a:rPr lang="en-US" smtClean="0"/>
            </a:br>
            <a:r>
              <a:rPr lang="en-US" smtClean="0"/>
              <a:t> style</a:t>
            </a:r>
          </a:p>
        </p:txBody>
      </p:sp>
      <p:graphicFrame>
        <p:nvGraphicFramePr>
          <p:cNvPr id="14" name="Object 3"/>
          <p:cNvGraphicFramePr>
            <a:graphicFrameLocks noChangeAspect="1"/>
          </p:cNvGraphicFramePr>
          <p:nvPr userDrawn="1"/>
        </p:nvGraphicFramePr>
        <p:xfrm>
          <a:off x="8215338" y="0"/>
          <a:ext cx="914400" cy="1028700"/>
        </p:xfrm>
        <a:graphic>
          <a:graphicData uri="http://schemas.openxmlformats.org/presentationml/2006/ole">
            <p:oleObj spid="_x0000_s3077" name="Document" r:id="rId15" imgW="2229197" imgH="2506770" progId="Word.Document.12">
              <p:embed/>
            </p:oleObj>
          </a:graphicData>
        </a:graphic>
      </p:graphicFrame>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4429132"/>
            <a:ext cx="7924800" cy="682625"/>
          </a:xfrm>
        </p:spPr>
        <p:txBody>
          <a:bodyPr/>
          <a:lstStyle/>
          <a:p>
            <a:r>
              <a:rPr lang="en-US" dirty="0" err="1" smtClean="0"/>
              <a:t>Bab</a:t>
            </a:r>
            <a:r>
              <a:rPr lang="en-US" dirty="0" smtClean="0"/>
              <a:t> 7:  IT Infrastructure</a:t>
            </a:r>
            <a:br>
              <a:rPr lang="en-US" dirty="0" smtClean="0"/>
            </a:br>
            <a:r>
              <a:rPr lang="en-US" sz="2000" dirty="0" smtClean="0"/>
              <a:t>[</a:t>
            </a:r>
            <a:r>
              <a:rPr lang="en-US" sz="2000" dirty="0" err="1" smtClean="0"/>
              <a:t>Laudon</a:t>
            </a:r>
            <a:r>
              <a:rPr lang="en-US" sz="2000" dirty="0" smtClean="0"/>
              <a:t>] Chap 6</a:t>
            </a:r>
            <a:r>
              <a:rPr lang="en-US" sz="2800" dirty="0" smtClean="0"/>
              <a:t> </a:t>
            </a:r>
            <a:endParaRPr lang="en-US" dirty="0"/>
          </a:p>
        </p:txBody>
      </p:sp>
      <p:sp>
        <p:nvSpPr>
          <p:cNvPr id="3" name="Subtitle 2"/>
          <p:cNvSpPr>
            <a:spLocks noGrp="1"/>
          </p:cNvSpPr>
          <p:nvPr>
            <p:ph type="subTitle" idx="1"/>
          </p:nvPr>
        </p:nvSpPr>
        <p:spPr>
          <a:xfrm>
            <a:off x="571472" y="5462606"/>
            <a:ext cx="5943600" cy="609600"/>
          </a:xfrm>
        </p:spPr>
        <p:txBody>
          <a:bodyPr/>
          <a:lstStyle/>
          <a:p>
            <a:pPr algn="l"/>
            <a:r>
              <a:rPr lang="en-US" b="1" dirty="0" smtClean="0"/>
              <a:t>Dr. Ir. </a:t>
            </a:r>
            <a:r>
              <a:rPr lang="en-US" b="1" dirty="0" err="1" smtClean="0"/>
              <a:t>Yeffry</a:t>
            </a:r>
            <a:r>
              <a:rPr lang="en-US" b="1" dirty="0" smtClean="0"/>
              <a:t> </a:t>
            </a:r>
            <a:r>
              <a:rPr lang="en-US" b="1" dirty="0" err="1" smtClean="0"/>
              <a:t>Handoko</a:t>
            </a:r>
            <a:r>
              <a:rPr lang="en-US" b="1" dirty="0" smtClean="0"/>
              <a:t> Putra, M.T</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6172200" cy="563562"/>
          </a:xfrm>
        </p:spPr>
        <p:txBody>
          <a:bodyPr/>
          <a:lstStyle/>
          <a:p>
            <a:r>
              <a:rPr lang="en-US" sz="2400"/>
              <a:t>Evolution of IT Infrastructure: 1950–2005</a:t>
            </a:r>
          </a:p>
        </p:txBody>
      </p:sp>
      <p:pic>
        <p:nvPicPr>
          <p:cNvPr id="6146" name="Picture 2"/>
          <p:cNvPicPr>
            <a:picLocks noChangeAspect="1" noChangeArrowheads="1"/>
          </p:cNvPicPr>
          <p:nvPr/>
        </p:nvPicPr>
        <p:blipFill>
          <a:blip r:embed="rId3"/>
          <a:srcRect/>
          <a:stretch>
            <a:fillRect/>
          </a:stretch>
        </p:blipFill>
        <p:spPr bwMode="auto">
          <a:xfrm>
            <a:off x="357158" y="1071546"/>
            <a:ext cx="4791075"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1142976" y="1500174"/>
            <a:ext cx="596265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sz="2000"/>
              <a:t>ELECTRONIC ACCOUNTING MACHINE ERA: </a:t>
            </a:r>
            <a:r>
              <a:rPr lang="en-US" sz="2000" smtClean="0"/>
              <a:t>1930–1950</a:t>
            </a:r>
          </a:p>
          <a:p>
            <a:r>
              <a:rPr lang="en-US" sz="2000"/>
              <a:t>GENERAL-PURPOSE MAINFRAME AND MINICOMPUTER ERA: 1959 TO </a:t>
            </a:r>
            <a:r>
              <a:rPr lang="en-US" sz="2000" smtClean="0"/>
              <a:t>PRESENT</a:t>
            </a:r>
          </a:p>
          <a:p>
            <a:r>
              <a:rPr lang="it-IT" sz="2000"/>
              <a:t>PERSONAL COMPUTER ERA: (1981 TO PRESENT</a:t>
            </a:r>
            <a:r>
              <a:rPr lang="it-IT" sz="2000" smtClean="0"/>
              <a:t>)</a:t>
            </a:r>
          </a:p>
          <a:p>
            <a:r>
              <a:rPr lang="en-US" sz="2000"/>
              <a:t>CLIENT/SERVER ERA (1983 TO PRESENT</a:t>
            </a:r>
            <a:r>
              <a:rPr lang="en-US" sz="2000" smtClean="0"/>
              <a:t>) </a:t>
            </a:r>
          </a:p>
          <a:p>
            <a:r>
              <a:rPr lang="en-US" sz="2000"/>
              <a:t>ENTERPRISE INTERNET COMPUTING ERA (1992 TO PRESENT)</a:t>
            </a:r>
            <a:endParaRPr lang="en-US"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19088"/>
            <a:ext cx="6629400" cy="563562"/>
          </a:xfrm>
        </p:spPr>
        <p:txBody>
          <a:bodyPr/>
          <a:lstStyle/>
          <a:p>
            <a:r>
              <a:rPr lang="en-US" sz="2000"/>
              <a:t>A multitiered client/server network (N-tier)</a:t>
            </a:r>
          </a:p>
        </p:txBody>
      </p:sp>
      <p:pic>
        <p:nvPicPr>
          <p:cNvPr id="8194" name="Picture 2"/>
          <p:cNvPicPr>
            <a:picLocks noChangeAspect="1" noChangeArrowheads="1"/>
          </p:cNvPicPr>
          <p:nvPr/>
        </p:nvPicPr>
        <p:blipFill>
          <a:blip r:embed="rId3"/>
          <a:srcRect/>
          <a:stretch>
            <a:fillRect/>
          </a:stretch>
        </p:blipFill>
        <p:spPr bwMode="auto">
          <a:xfrm>
            <a:off x="384214" y="2309813"/>
            <a:ext cx="7619426" cy="31194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0" y="0"/>
            <a:ext cx="7677150" cy="729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642910" y="1928802"/>
            <a:ext cx="6486525" cy="155257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714348" y="3143248"/>
            <a:ext cx="6096000" cy="742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a:t>Technology Drivers of Infrastructure Evolution</a:t>
            </a:r>
          </a:p>
        </p:txBody>
      </p:sp>
      <p:pic>
        <p:nvPicPr>
          <p:cNvPr id="11267" name="Picture 3"/>
          <p:cNvPicPr>
            <a:picLocks noChangeAspect="1" noChangeArrowheads="1"/>
          </p:cNvPicPr>
          <p:nvPr/>
        </p:nvPicPr>
        <p:blipFill>
          <a:blip r:embed="rId3"/>
          <a:srcRect/>
          <a:stretch>
            <a:fillRect/>
          </a:stretch>
        </p:blipFill>
        <p:spPr bwMode="auto">
          <a:xfrm>
            <a:off x="1000100" y="2285991"/>
            <a:ext cx="5500726" cy="4072361"/>
          </a:xfrm>
          <a:prstGeom prst="rect">
            <a:avLst/>
          </a:prstGeom>
          <a:noFill/>
          <a:ln w="9525">
            <a:noFill/>
            <a:miter lim="800000"/>
            <a:headEnd/>
            <a:tailEnd/>
          </a:ln>
          <a:effectLst/>
        </p:spPr>
      </p:pic>
      <p:sp>
        <p:nvSpPr>
          <p:cNvPr id="7" name="Rectangle 6"/>
          <p:cNvSpPr/>
          <p:nvPr/>
        </p:nvSpPr>
        <p:spPr>
          <a:xfrm>
            <a:off x="357158" y="1214422"/>
            <a:ext cx="7143800" cy="369332"/>
          </a:xfrm>
          <a:prstGeom prst="rect">
            <a:avLst/>
          </a:prstGeom>
        </p:spPr>
        <p:txBody>
          <a:bodyPr wrap="square">
            <a:spAutoFit/>
          </a:bodyPr>
          <a:lstStyle/>
          <a:p>
            <a:r>
              <a:rPr lang="en-US" b="1"/>
              <a:t>Moore’s Law and microprocessor performance</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a:t>Moore’s Law and microprocessor performance</a:t>
            </a:r>
            <a:r>
              <a:rPr lang="en-US" sz="1800" smtClean="0"/>
              <a:t/>
            </a:r>
            <a:br>
              <a:rPr lang="en-US" sz="1800" smtClean="0"/>
            </a:br>
            <a:endParaRPr lang="en-US" sz="1800"/>
          </a:p>
        </p:txBody>
      </p:sp>
      <p:pic>
        <p:nvPicPr>
          <p:cNvPr id="12290" name="Picture 2"/>
          <p:cNvPicPr>
            <a:picLocks noChangeAspect="1" noChangeArrowheads="1"/>
          </p:cNvPicPr>
          <p:nvPr/>
        </p:nvPicPr>
        <p:blipFill>
          <a:blip r:embed="rId3"/>
          <a:srcRect/>
          <a:stretch>
            <a:fillRect/>
          </a:stretch>
        </p:blipFill>
        <p:spPr bwMode="auto">
          <a:xfrm>
            <a:off x="1000100" y="1785926"/>
            <a:ext cx="6000792" cy="4565258"/>
          </a:xfrm>
          <a:prstGeom prst="rect">
            <a:avLst/>
          </a:prstGeom>
          <a:noFill/>
          <a:ln w="9525">
            <a:noFill/>
            <a:miter lim="800000"/>
            <a:headEnd/>
            <a:tailEnd/>
          </a:ln>
          <a:effectLst/>
        </p:spPr>
      </p:pic>
      <p:sp>
        <p:nvSpPr>
          <p:cNvPr id="6" name="Rectangle 5"/>
          <p:cNvSpPr/>
          <p:nvPr/>
        </p:nvSpPr>
        <p:spPr>
          <a:xfrm>
            <a:off x="571472" y="1142984"/>
            <a:ext cx="2759089" cy="369332"/>
          </a:xfrm>
          <a:prstGeom prst="rect">
            <a:avLst/>
          </a:prstGeom>
        </p:spPr>
        <p:txBody>
          <a:bodyPr wrap="none">
            <a:spAutoFit/>
          </a:bodyPr>
          <a:lstStyle/>
          <a:p>
            <a:r>
              <a:rPr lang="en-US" b="1"/>
              <a:t>Falling cost of chips</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a:t>Technology Drivers of Infrastructure Evolution</a:t>
            </a:r>
          </a:p>
        </p:txBody>
      </p:sp>
      <p:sp>
        <p:nvSpPr>
          <p:cNvPr id="5" name="Rectangle 4"/>
          <p:cNvSpPr/>
          <p:nvPr/>
        </p:nvSpPr>
        <p:spPr>
          <a:xfrm>
            <a:off x="285720" y="1214422"/>
            <a:ext cx="6215106" cy="369332"/>
          </a:xfrm>
          <a:prstGeom prst="rect">
            <a:avLst/>
          </a:prstGeom>
        </p:spPr>
        <p:txBody>
          <a:bodyPr wrap="square">
            <a:spAutoFit/>
          </a:bodyPr>
          <a:lstStyle/>
          <a:p>
            <a:r>
              <a:rPr lang="en-US" b="1"/>
              <a:t>THE LAW OF MASS DIGITAL STORAGE</a:t>
            </a:r>
            <a:endParaRPr lang="en-US"/>
          </a:p>
        </p:txBody>
      </p:sp>
      <p:pic>
        <p:nvPicPr>
          <p:cNvPr id="13314" name="Picture 2"/>
          <p:cNvPicPr>
            <a:picLocks noChangeAspect="1" noChangeArrowheads="1"/>
          </p:cNvPicPr>
          <p:nvPr/>
        </p:nvPicPr>
        <p:blipFill>
          <a:blip r:embed="rId3"/>
          <a:srcRect/>
          <a:stretch>
            <a:fillRect/>
          </a:stretch>
        </p:blipFill>
        <p:spPr bwMode="auto">
          <a:xfrm>
            <a:off x="285720" y="1714488"/>
            <a:ext cx="7778278" cy="3000396"/>
          </a:xfrm>
          <a:prstGeom prst="rect">
            <a:avLst/>
          </a:prstGeom>
          <a:noFill/>
          <a:ln w="9525">
            <a:noFill/>
            <a:miter lim="800000"/>
            <a:headEnd/>
            <a:tailEnd/>
          </a:ln>
          <a:effectLst/>
        </p:spPr>
      </p:pic>
      <p:sp>
        <p:nvSpPr>
          <p:cNvPr id="8" name="Rectangle 7"/>
          <p:cNvSpPr/>
          <p:nvPr/>
        </p:nvSpPr>
        <p:spPr>
          <a:xfrm>
            <a:off x="2143108" y="4786322"/>
            <a:ext cx="4572000" cy="646331"/>
          </a:xfrm>
          <a:prstGeom prst="rect">
            <a:avLst/>
          </a:prstGeom>
        </p:spPr>
        <p:txBody>
          <a:bodyPr>
            <a:spAutoFit/>
          </a:bodyPr>
          <a:lstStyle/>
          <a:p>
            <a:r>
              <a:rPr lang="en-US" b="1"/>
              <a:t>The capacity of hard disk drives grows exponentially, 1980–2004</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a:t>THE LAW OF MASS DIGITAL STORAGE</a:t>
            </a:r>
            <a:r>
              <a:rPr lang="en-US" sz="2000" smtClean="0"/>
              <a:t/>
            </a:r>
            <a:br>
              <a:rPr lang="en-US" sz="2000" smtClean="0"/>
            </a:br>
            <a:endParaRPr lang="en-US" sz="2000"/>
          </a:p>
        </p:txBody>
      </p:sp>
      <p:pic>
        <p:nvPicPr>
          <p:cNvPr id="14338" name="Picture 2"/>
          <p:cNvPicPr>
            <a:picLocks noChangeAspect="1" noChangeArrowheads="1"/>
          </p:cNvPicPr>
          <p:nvPr/>
        </p:nvPicPr>
        <p:blipFill>
          <a:blip r:embed="rId3"/>
          <a:srcRect/>
          <a:stretch>
            <a:fillRect/>
          </a:stretch>
        </p:blipFill>
        <p:spPr bwMode="auto">
          <a:xfrm>
            <a:off x="1714480" y="2000240"/>
            <a:ext cx="5176913" cy="4500594"/>
          </a:xfrm>
          <a:prstGeom prst="rect">
            <a:avLst/>
          </a:prstGeom>
          <a:noFill/>
          <a:ln w="9525">
            <a:noFill/>
            <a:miter lim="800000"/>
            <a:headEnd/>
            <a:tailEnd/>
          </a:ln>
          <a:effectLst/>
        </p:spPr>
      </p:pic>
      <p:sp>
        <p:nvSpPr>
          <p:cNvPr id="4" name="Rectangle 3"/>
          <p:cNvSpPr/>
          <p:nvPr/>
        </p:nvSpPr>
        <p:spPr>
          <a:xfrm>
            <a:off x="571472" y="1071546"/>
            <a:ext cx="4572000" cy="646331"/>
          </a:xfrm>
          <a:prstGeom prst="rect">
            <a:avLst/>
          </a:prstGeom>
        </p:spPr>
        <p:txBody>
          <a:bodyPr>
            <a:spAutoFit/>
          </a:bodyPr>
          <a:lstStyle/>
          <a:p>
            <a:r>
              <a:rPr lang="en-US" b="1"/>
              <a:t>The cost of storing data declines exponentially, 1950–2004</a:t>
            </a:r>
            <a:endParaRPr lang="en-US"/>
          </a:p>
        </p:txBody>
      </p:sp>
      <p:sp>
        <p:nvSpPr>
          <p:cNvPr id="5" name="Rectangle 4"/>
          <p:cNvSpPr/>
          <p:nvPr/>
        </p:nvSpPr>
        <p:spPr>
          <a:xfrm>
            <a:off x="3643306" y="6488668"/>
            <a:ext cx="2302233" cy="276999"/>
          </a:xfrm>
          <a:prstGeom prst="rect">
            <a:avLst/>
          </a:prstGeom>
        </p:spPr>
        <p:txBody>
          <a:bodyPr wrap="none">
            <a:spAutoFit/>
          </a:bodyPr>
          <a:lstStyle/>
          <a:p>
            <a:r>
              <a:rPr lang="en-US" sz="1200" b="1"/>
              <a:t>Source: Kurzweill, 2003.</a:t>
            </a:r>
            <a:endParaRPr lang="en-US" sz="1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a:p>
        </p:txBody>
      </p:sp>
      <p:sp>
        <p:nvSpPr>
          <p:cNvPr id="3" name="Content Placeholder 2"/>
          <p:cNvSpPr>
            <a:spLocks noGrp="1"/>
          </p:cNvSpPr>
          <p:nvPr>
            <p:ph idx="1"/>
          </p:nvPr>
        </p:nvSpPr>
        <p:spPr/>
        <p:txBody>
          <a:bodyPr/>
          <a:lstStyle/>
          <a:p>
            <a:r>
              <a:rPr lang="en-US" b="1">
                <a:solidFill>
                  <a:schemeClr val="tx2"/>
                </a:solidFill>
                <a:latin typeface="+mn-lt"/>
                <a:ea typeface="+mn-ea"/>
                <a:cs typeface="+mn-cs"/>
              </a:rPr>
              <a:t>Defining IT Infrastructure</a:t>
            </a:r>
          </a:p>
          <a:p>
            <a:r>
              <a:rPr lang="en-US" b="1">
                <a:solidFill>
                  <a:schemeClr val="tx2"/>
                </a:solidFill>
                <a:latin typeface="+mn-lt"/>
                <a:ea typeface="+mn-ea"/>
                <a:cs typeface="+mn-cs"/>
              </a:rPr>
              <a:t>Levels of IT Infrastructure</a:t>
            </a:r>
          </a:p>
          <a:p>
            <a:r>
              <a:rPr lang="en-US" b="1">
                <a:solidFill>
                  <a:schemeClr val="tx2"/>
                </a:solidFill>
                <a:latin typeface="+mn-lt"/>
                <a:ea typeface="+mn-ea"/>
                <a:cs typeface="+mn-cs"/>
              </a:rPr>
              <a:t>Evolution of IT Infrastructure: 1950–2005</a:t>
            </a:r>
          </a:p>
          <a:p>
            <a:r>
              <a:rPr lang="en-US" b="1">
                <a:solidFill>
                  <a:schemeClr val="tx2"/>
                </a:solidFill>
                <a:latin typeface="+mn-lt"/>
                <a:ea typeface="+mn-ea"/>
                <a:cs typeface="+mn-cs"/>
              </a:rPr>
              <a:t>Technology Drivers of Infrastructure Evolution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a:t>Technology Drivers of Infrastructure Evolution</a:t>
            </a:r>
          </a:p>
        </p:txBody>
      </p:sp>
      <p:sp>
        <p:nvSpPr>
          <p:cNvPr id="6" name="Rectangle 5"/>
          <p:cNvSpPr/>
          <p:nvPr/>
        </p:nvSpPr>
        <p:spPr>
          <a:xfrm>
            <a:off x="285720" y="1285860"/>
            <a:ext cx="6429388" cy="369332"/>
          </a:xfrm>
          <a:prstGeom prst="rect">
            <a:avLst/>
          </a:prstGeom>
        </p:spPr>
        <p:txBody>
          <a:bodyPr wrap="square">
            <a:spAutoFit/>
          </a:bodyPr>
          <a:lstStyle/>
          <a:p>
            <a:r>
              <a:rPr lang="en-US" b="1"/>
              <a:t>METCALFE’S LAW AND NETWORK ECONOMICS</a:t>
            </a:r>
            <a:endParaRPr lang="en-US"/>
          </a:p>
        </p:txBody>
      </p:sp>
      <p:sp>
        <p:nvSpPr>
          <p:cNvPr id="9" name="Rectangle 8"/>
          <p:cNvSpPr/>
          <p:nvPr/>
        </p:nvSpPr>
        <p:spPr>
          <a:xfrm>
            <a:off x="428596" y="1857364"/>
            <a:ext cx="7572428" cy="3170099"/>
          </a:xfrm>
          <a:prstGeom prst="rect">
            <a:avLst/>
          </a:prstGeom>
        </p:spPr>
        <p:txBody>
          <a:bodyPr wrap="square">
            <a:spAutoFit/>
          </a:bodyPr>
          <a:lstStyle/>
          <a:p>
            <a:r>
              <a:rPr lang="en-US" sz="2000" smtClean="0"/>
              <a:t>The value </a:t>
            </a:r>
            <a:r>
              <a:rPr lang="en-US" sz="2000"/>
              <a:t>or power of a network grows exponentially as a function of the number</a:t>
            </a:r>
          </a:p>
          <a:p>
            <a:r>
              <a:rPr lang="en-US" sz="2000"/>
              <a:t>of network members. Metcalfe and others point to the increasing returns to scale that</a:t>
            </a:r>
          </a:p>
          <a:p>
            <a:r>
              <a:rPr lang="en-US" sz="2000"/>
              <a:t>network members receive as more and more people join the network. As the number of</a:t>
            </a:r>
          </a:p>
          <a:p>
            <a:r>
              <a:rPr lang="en-US" sz="2000"/>
              <a:t>members in a network grows linearly, the value of the entire system grows exponentially</a:t>
            </a:r>
          </a:p>
          <a:p>
            <a:r>
              <a:rPr lang="en-US" sz="2000"/>
              <a:t>and theoretically continues to grow forever as members increase.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a:t>METCALFE’S LAW AND NETWORK ECONOMICS</a:t>
            </a:r>
            <a:r>
              <a:rPr lang="en-US" sz="1800" smtClean="0"/>
              <a:t/>
            </a:r>
            <a:br>
              <a:rPr lang="en-US" sz="1800" smtClean="0"/>
            </a:br>
            <a:endParaRPr lang="en-US" sz="1800"/>
          </a:p>
        </p:txBody>
      </p:sp>
      <p:sp>
        <p:nvSpPr>
          <p:cNvPr id="3" name="Rectangle 2"/>
          <p:cNvSpPr/>
          <p:nvPr/>
        </p:nvSpPr>
        <p:spPr>
          <a:xfrm>
            <a:off x="642910" y="1142984"/>
            <a:ext cx="6072230" cy="646331"/>
          </a:xfrm>
          <a:prstGeom prst="rect">
            <a:avLst/>
          </a:prstGeom>
        </p:spPr>
        <p:txBody>
          <a:bodyPr wrap="square">
            <a:spAutoFit/>
          </a:bodyPr>
          <a:lstStyle/>
          <a:p>
            <a:r>
              <a:rPr lang="en-US" b="1"/>
              <a:t>DECLINING COMMUNICATIONS COSTS AND THE INTERNET</a:t>
            </a:r>
            <a:endParaRPr lang="en-US"/>
          </a:p>
        </p:txBody>
      </p:sp>
      <p:pic>
        <p:nvPicPr>
          <p:cNvPr id="15362" name="Picture 2"/>
          <p:cNvPicPr>
            <a:picLocks noChangeAspect="1" noChangeArrowheads="1"/>
          </p:cNvPicPr>
          <p:nvPr/>
        </p:nvPicPr>
        <p:blipFill>
          <a:blip r:embed="rId3"/>
          <a:srcRect/>
          <a:stretch>
            <a:fillRect/>
          </a:stretch>
        </p:blipFill>
        <p:spPr bwMode="auto">
          <a:xfrm>
            <a:off x="1214414" y="2214553"/>
            <a:ext cx="5715040" cy="3588177"/>
          </a:xfrm>
          <a:prstGeom prst="rect">
            <a:avLst/>
          </a:prstGeom>
          <a:noFill/>
          <a:ln w="9525">
            <a:noFill/>
            <a:miter lim="800000"/>
            <a:headEnd/>
            <a:tailEnd/>
          </a:ln>
          <a:effectLst/>
        </p:spPr>
      </p:pic>
      <p:sp>
        <p:nvSpPr>
          <p:cNvPr id="5" name="Rectangle 4"/>
          <p:cNvSpPr/>
          <p:nvPr/>
        </p:nvSpPr>
        <p:spPr>
          <a:xfrm>
            <a:off x="2000232" y="5857892"/>
            <a:ext cx="4572000" cy="646331"/>
          </a:xfrm>
          <a:prstGeom prst="rect">
            <a:avLst/>
          </a:prstGeom>
        </p:spPr>
        <p:txBody>
          <a:bodyPr>
            <a:spAutoFit/>
          </a:bodyPr>
          <a:lstStyle/>
          <a:p>
            <a:r>
              <a:rPr lang="en-US" b="1"/>
              <a:t>Exponential declines in Internet communications costs</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a:t>METCALFE’S LAW AND NETWORK ECONOMICS</a:t>
            </a:r>
            <a:r>
              <a:rPr lang="en-US" sz="1800" smtClean="0"/>
              <a:t/>
            </a:r>
            <a:br>
              <a:rPr lang="en-US" sz="1800" smtClean="0"/>
            </a:br>
            <a:endParaRPr lang="en-US" sz="1800"/>
          </a:p>
        </p:txBody>
      </p:sp>
      <p:sp>
        <p:nvSpPr>
          <p:cNvPr id="6" name="Rectangle 5"/>
          <p:cNvSpPr/>
          <p:nvPr/>
        </p:nvSpPr>
        <p:spPr>
          <a:xfrm>
            <a:off x="428596" y="1142984"/>
            <a:ext cx="7072362" cy="369332"/>
          </a:xfrm>
          <a:prstGeom prst="rect">
            <a:avLst/>
          </a:prstGeom>
        </p:spPr>
        <p:txBody>
          <a:bodyPr wrap="square">
            <a:spAutoFit/>
          </a:bodyPr>
          <a:lstStyle/>
          <a:p>
            <a:r>
              <a:rPr lang="en-US" b="1"/>
              <a:t>STANDARDS AND NETWORK EFFECTS</a:t>
            </a:r>
            <a:endParaRPr lang="en-US"/>
          </a:p>
        </p:txBody>
      </p:sp>
      <p:pic>
        <p:nvPicPr>
          <p:cNvPr id="16386" name="Picture 2"/>
          <p:cNvPicPr>
            <a:picLocks noChangeAspect="1" noChangeArrowheads="1"/>
          </p:cNvPicPr>
          <p:nvPr/>
        </p:nvPicPr>
        <p:blipFill>
          <a:blip r:embed="rId3"/>
          <a:srcRect/>
          <a:stretch>
            <a:fillRect/>
          </a:stretch>
        </p:blipFill>
        <p:spPr bwMode="auto">
          <a:xfrm>
            <a:off x="500034" y="1500174"/>
            <a:ext cx="7156001"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a:t>INFRASTRUCTURE COMPONENTS</a:t>
            </a:r>
          </a:p>
        </p:txBody>
      </p:sp>
      <p:sp>
        <p:nvSpPr>
          <p:cNvPr id="4" name="Content Placeholder 3"/>
          <p:cNvSpPr>
            <a:spLocks noGrp="1"/>
          </p:cNvSpPr>
          <p:nvPr>
            <p:ph idx="1"/>
          </p:nvPr>
        </p:nvSpPr>
        <p:spPr/>
        <p:txBody>
          <a:bodyPr/>
          <a:lstStyle/>
          <a:p>
            <a:r>
              <a:rPr lang="en-US"/>
              <a:t>Computer Hardware Platforms</a:t>
            </a:r>
          </a:p>
          <a:p>
            <a:r>
              <a:rPr lang="en-US"/>
              <a:t>Operating System Platforms</a:t>
            </a:r>
          </a:p>
          <a:p>
            <a:r>
              <a:rPr lang="en-US"/>
              <a:t>Enterprise Software Applications</a:t>
            </a:r>
          </a:p>
          <a:p>
            <a:r>
              <a:rPr lang="en-US"/>
              <a:t>Data Management and Storage</a:t>
            </a:r>
          </a:p>
          <a:p>
            <a:r>
              <a:rPr lang="en-US"/>
              <a:t>Networking/Telecommunications Platforms</a:t>
            </a:r>
          </a:p>
          <a:p>
            <a:r>
              <a:rPr lang="en-US"/>
              <a:t>Internet Platforms</a:t>
            </a:r>
          </a:p>
          <a:p>
            <a:r>
              <a:rPr lang="en-US"/>
              <a:t>Consulting and System Integration Services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a:t>The IT infrastructure ecosystem</a:t>
            </a:r>
          </a:p>
        </p:txBody>
      </p:sp>
      <p:pic>
        <p:nvPicPr>
          <p:cNvPr id="17410" name="Picture 2"/>
          <p:cNvPicPr>
            <a:picLocks noChangeAspect="1" noChangeArrowheads="1"/>
          </p:cNvPicPr>
          <p:nvPr/>
        </p:nvPicPr>
        <p:blipFill>
          <a:blip r:embed="rId2"/>
          <a:srcRect/>
          <a:stretch>
            <a:fillRect/>
          </a:stretch>
        </p:blipFill>
        <p:spPr bwMode="auto">
          <a:xfrm>
            <a:off x="1000100" y="1357298"/>
            <a:ext cx="6562753" cy="5126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CONTEMPORARY HARDWARE PLATFORM TRENDS</a:t>
            </a:r>
          </a:p>
        </p:txBody>
      </p:sp>
      <p:sp>
        <p:nvSpPr>
          <p:cNvPr id="3" name="Content Placeholder 2"/>
          <p:cNvSpPr>
            <a:spLocks noGrp="1"/>
          </p:cNvSpPr>
          <p:nvPr>
            <p:ph idx="1"/>
          </p:nvPr>
        </p:nvSpPr>
        <p:spPr/>
        <p:txBody>
          <a:bodyPr/>
          <a:lstStyle/>
          <a:p>
            <a:r>
              <a:rPr lang="en-US"/>
              <a:t>The Integration of Computing and Telecommunications Platforms</a:t>
            </a:r>
          </a:p>
          <a:p>
            <a:r>
              <a:rPr lang="en-US"/>
              <a:t>Grid Computing</a:t>
            </a:r>
          </a:p>
          <a:p>
            <a:r>
              <a:rPr lang="en-US"/>
              <a:t>On-Demand Computing (Utility Computing)</a:t>
            </a:r>
          </a:p>
          <a:p>
            <a:r>
              <a:rPr lang="en-US"/>
              <a:t>Autonomic Computing</a:t>
            </a:r>
          </a:p>
          <a:p>
            <a:r>
              <a:rPr lang="en-US"/>
              <a:t>Window on Management</a:t>
            </a:r>
          </a:p>
          <a:p>
            <a:r>
              <a:rPr lang="en-US"/>
              <a:t>Edge Computing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8434" name="Picture 2"/>
          <p:cNvPicPr>
            <a:picLocks noChangeAspect="1" noChangeArrowheads="1"/>
          </p:cNvPicPr>
          <p:nvPr/>
        </p:nvPicPr>
        <p:blipFill>
          <a:blip r:embed="rId3"/>
          <a:srcRect/>
          <a:stretch>
            <a:fillRect/>
          </a:stretch>
        </p:blipFill>
        <p:spPr bwMode="auto">
          <a:xfrm>
            <a:off x="1814513" y="1881188"/>
            <a:ext cx="5514975" cy="3095625"/>
          </a:xfrm>
          <a:prstGeom prst="rect">
            <a:avLst/>
          </a:prstGeom>
          <a:noFill/>
          <a:ln w="9525">
            <a:noFill/>
            <a:miter lim="800000"/>
            <a:headEnd/>
            <a:tailEnd/>
          </a:ln>
          <a:effectLst/>
        </p:spPr>
      </p:pic>
      <p:sp>
        <p:nvSpPr>
          <p:cNvPr id="6" name="Rectangle 5"/>
          <p:cNvSpPr/>
          <p:nvPr/>
        </p:nvSpPr>
        <p:spPr>
          <a:xfrm>
            <a:off x="642910" y="1428736"/>
            <a:ext cx="5072098" cy="369332"/>
          </a:xfrm>
          <a:prstGeom prst="rect">
            <a:avLst/>
          </a:prstGeom>
        </p:spPr>
        <p:txBody>
          <a:bodyPr wrap="square">
            <a:spAutoFit/>
          </a:bodyPr>
          <a:lstStyle/>
          <a:p>
            <a:r>
              <a:rPr lang="en-US" b="1"/>
              <a:t>Edge computing platform</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a:t>CONTEMPORARY SOFTWARE PLATFORM TRENDS</a:t>
            </a:r>
          </a:p>
        </p:txBody>
      </p:sp>
      <p:sp>
        <p:nvSpPr>
          <p:cNvPr id="3" name="Content Placeholder 2"/>
          <p:cNvSpPr>
            <a:spLocks noGrp="1"/>
          </p:cNvSpPr>
          <p:nvPr>
            <p:ph idx="1"/>
          </p:nvPr>
        </p:nvSpPr>
        <p:spPr/>
        <p:txBody>
          <a:bodyPr/>
          <a:lstStyle/>
          <a:p>
            <a:r>
              <a:rPr lang="en-US"/>
              <a:t>Linux and open-source software</a:t>
            </a:r>
          </a:p>
          <a:p>
            <a:r>
              <a:rPr lang="en-US" smtClean="0"/>
              <a:t>Java</a:t>
            </a:r>
            <a:endParaRPr lang="en-US"/>
          </a:p>
          <a:p>
            <a:r>
              <a:rPr lang="en-US" smtClean="0"/>
              <a:t>Web </a:t>
            </a:r>
            <a:r>
              <a:rPr lang="en-US"/>
              <a:t>services and service-oriented architecture</a:t>
            </a:r>
          </a:p>
          <a:p>
            <a:r>
              <a:rPr lang="en-US" smtClean="0"/>
              <a:t>Software </a:t>
            </a:r>
            <a:r>
              <a:rPr lang="en-US"/>
              <a:t>outsourcing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214282" y="1928802"/>
            <a:ext cx="8215370" cy="2643206"/>
          </a:xfrm>
          <a:prstGeom prst="rect">
            <a:avLst/>
          </a:prstGeom>
          <a:noFill/>
          <a:ln w="9525">
            <a:noFill/>
            <a:miter lim="800000"/>
            <a:headEnd/>
            <a:tailEnd/>
          </a:ln>
          <a:effectLst/>
        </p:spPr>
      </p:pic>
      <p:sp>
        <p:nvSpPr>
          <p:cNvPr id="6" name="Rectangle 5"/>
          <p:cNvSpPr/>
          <p:nvPr/>
        </p:nvSpPr>
        <p:spPr>
          <a:xfrm>
            <a:off x="428596" y="1000108"/>
            <a:ext cx="7643866" cy="646331"/>
          </a:xfrm>
          <a:prstGeom prst="rect">
            <a:avLst/>
          </a:prstGeom>
        </p:spPr>
        <p:txBody>
          <a:bodyPr wrap="square">
            <a:spAutoFit/>
          </a:bodyPr>
          <a:lstStyle/>
          <a:p>
            <a:r>
              <a:rPr lang="fr-FR" b="1"/>
              <a:t>Enterprise application integration (EAI) software versus </a:t>
            </a:r>
            <a:r>
              <a:rPr lang="fr-FR" b="1" smtClean="0"/>
              <a:t>traditional </a:t>
            </a:r>
            <a:r>
              <a:rPr lang="en-US" b="1" smtClean="0"/>
              <a:t>integration</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3"/>
          <a:srcRect/>
          <a:stretch>
            <a:fillRect/>
          </a:stretch>
        </p:blipFill>
        <p:spPr bwMode="auto">
          <a:xfrm>
            <a:off x="571472" y="1214422"/>
            <a:ext cx="6963769" cy="5143536"/>
          </a:xfrm>
          <a:prstGeom prst="rect">
            <a:avLst/>
          </a:prstGeom>
          <a:noFill/>
          <a:ln w="9525">
            <a:noFill/>
            <a:miter lim="800000"/>
            <a:headEnd/>
            <a:tailEnd/>
          </a:ln>
          <a:effectLst/>
        </p:spPr>
      </p:pic>
      <p:sp>
        <p:nvSpPr>
          <p:cNvPr id="4" name="Rectangle 3"/>
          <p:cNvSpPr/>
          <p:nvPr/>
        </p:nvSpPr>
        <p:spPr>
          <a:xfrm>
            <a:off x="3071802" y="1285860"/>
            <a:ext cx="4572000" cy="646331"/>
          </a:xfrm>
          <a:prstGeom prst="rect">
            <a:avLst/>
          </a:prstGeom>
        </p:spPr>
        <p:txBody>
          <a:bodyPr>
            <a:spAutoFit/>
          </a:bodyPr>
          <a:lstStyle/>
          <a:p>
            <a:r>
              <a:rPr lang="en-US" b="1"/>
              <a:t>How Dollar Rent A Car uses Web services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t>What is IT Infrastructure?</a:t>
            </a:r>
            <a:endParaRPr lang="en-US" sz="2800"/>
          </a:p>
        </p:txBody>
      </p:sp>
      <p:sp>
        <p:nvSpPr>
          <p:cNvPr id="3" name="Content Placeholder 2"/>
          <p:cNvSpPr>
            <a:spLocks noGrp="1"/>
          </p:cNvSpPr>
          <p:nvPr>
            <p:ph idx="1"/>
          </p:nvPr>
        </p:nvSpPr>
        <p:spPr>
          <a:xfrm>
            <a:off x="0" y="1338282"/>
            <a:ext cx="8437571" cy="4876800"/>
          </a:xfrm>
        </p:spPr>
        <p:txBody>
          <a:bodyPr/>
          <a:lstStyle/>
          <a:p>
            <a:r>
              <a:rPr lang="en-US" sz="2000" dirty="0" smtClean="0">
                <a:solidFill>
                  <a:schemeClr val="tx2"/>
                </a:solidFill>
                <a:latin typeface="+mn-lt"/>
                <a:ea typeface="+mn-ea"/>
                <a:cs typeface="+mn-cs"/>
              </a:rPr>
              <a:t>Shared technology </a:t>
            </a:r>
            <a:r>
              <a:rPr lang="en-US" sz="2000" dirty="0">
                <a:solidFill>
                  <a:schemeClr val="tx2"/>
                </a:solidFill>
                <a:latin typeface="+mn-lt"/>
                <a:ea typeface="+mn-ea"/>
                <a:cs typeface="+mn-cs"/>
              </a:rPr>
              <a:t>resources that provide the platform for the firm’s specific information </a:t>
            </a:r>
            <a:r>
              <a:rPr lang="en-US" sz="2000" dirty="0" smtClean="0">
                <a:solidFill>
                  <a:schemeClr val="tx2"/>
                </a:solidFill>
                <a:latin typeface="+mn-lt"/>
                <a:ea typeface="+mn-ea"/>
                <a:cs typeface="+mn-cs"/>
              </a:rPr>
              <a:t>system applications.</a:t>
            </a:r>
            <a:br>
              <a:rPr lang="en-US" sz="2000" dirty="0" smtClean="0">
                <a:solidFill>
                  <a:schemeClr val="tx2"/>
                </a:solidFill>
                <a:latin typeface="+mn-lt"/>
                <a:ea typeface="+mn-ea"/>
                <a:cs typeface="+mn-cs"/>
              </a:rPr>
            </a:br>
            <a:r>
              <a:rPr lang="en-US" sz="2000" dirty="0" smtClean="0">
                <a:solidFill>
                  <a:schemeClr val="tx2"/>
                </a:solidFill>
                <a:latin typeface="+mn-lt"/>
                <a:ea typeface="+mn-ea"/>
                <a:cs typeface="+mn-cs"/>
              </a:rPr>
              <a:t> </a:t>
            </a:r>
          </a:p>
          <a:p>
            <a:r>
              <a:rPr lang="en-US" sz="2000" dirty="0" smtClean="0">
                <a:solidFill>
                  <a:schemeClr val="tx2"/>
                </a:solidFill>
                <a:latin typeface="+mn-lt"/>
                <a:ea typeface="+mn-ea"/>
                <a:cs typeface="+mn-cs"/>
              </a:rPr>
              <a:t>IT </a:t>
            </a:r>
            <a:r>
              <a:rPr lang="en-US" sz="2000" dirty="0">
                <a:solidFill>
                  <a:schemeClr val="tx2"/>
                </a:solidFill>
                <a:latin typeface="+mn-lt"/>
                <a:ea typeface="+mn-ea"/>
                <a:cs typeface="+mn-cs"/>
              </a:rPr>
              <a:t>infrastructure includes investment in hardware, software, and </a:t>
            </a:r>
            <a:r>
              <a:rPr lang="en-US" sz="2000" dirty="0" smtClean="0">
                <a:solidFill>
                  <a:schemeClr val="tx2"/>
                </a:solidFill>
                <a:latin typeface="+mn-lt"/>
                <a:ea typeface="+mn-ea"/>
                <a:cs typeface="+mn-cs"/>
              </a:rPr>
              <a:t>services—such </a:t>
            </a:r>
            <a:r>
              <a:rPr lang="en-US" sz="2000" dirty="0">
                <a:solidFill>
                  <a:schemeClr val="tx2"/>
                </a:solidFill>
                <a:latin typeface="+mn-lt"/>
                <a:ea typeface="+mn-ea"/>
                <a:cs typeface="+mn-cs"/>
              </a:rPr>
              <a:t>as consulting, education, and training—that are shared across the entire firm </a:t>
            </a:r>
            <a:r>
              <a:rPr lang="en-US" sz="2000" dirty="0" smtClean="0">
                <a:solidFill>
                  <a:schemeClr val="tx2"/>
                </a:solidFill>
                <a:latin typeface="+mn-lt"/>
                <a:ea typeface="+mn-ea"/>
                <a:cs typeface="+mn-cs"/>
              </a:rPr>
              <a:t>or across </a:t>
            </a:r>
            <a:r>
              <a:rPr lang="en-US" sz="2000" dirty="0">
                <a:solidFill>
                  <a:schemeClr val="tx2"/>
                </a:solidFill>
                <a:latin typeface="+mn-lt"/>
                <a:ea typeface="+mn-ea"/>
                <a:cs typeface="+mn-cs"/>
              </a:rPr>
              <a:t>entire business units in the firm. </a:t>
            </a:r>
            <a:r>
              <a:rPr lang="en-US" sz="2000" dirty="0" smtClean="0">
                <a:solidFill>
                  <a:schemeClr val="tx2"/>
                </a:solidFill>
                <a:latin typeface="+mn-lt"/>
                <a:ea typeface="+mn-ea"/>
                <a:cs typeface="+mn-cs"/>
              </a:rPr>
              <a:t/>
            </a:r>
            <a:br>
              <a:rPr lang="en-US" sz="2000" dirty="0" smtClean="0">
                <a:solidFill>
                  <a:schemeClr val="tx2"/>
                </a:solidFill>
                <a:latin typeface="+mn-lt"/>
                <a:ea typeface="+mn-ea"/>
                <a:cs typeface="+mn-cs"/>
              </a:rPr>
            </a:br>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For </a:t>
            </a:r>
            <a:r>
              <a:rPr lang="en-US" sz="2000" dirty="0">
                <a:solidFill>
                  <a:schemeClr val="tx2"/>
                </a:solidFill>
                <a:latin typeface="+mn-lt"/>
                <a:ea typeface="+mn-ea"/>
                <a:cs typeface="+mn-cs"/>
              </a:rPr>
              <a:t>instance, a firm’s investment in thousands </a:t>
            </a:r>
            <a:r>
              <a:rPr lang="en-US" sz="2000" dirty="0" smtClean="0">
                <a:solidFill>
                  <a:schemeClr val="tx2"/>
                </a:solidFill>
                <a:latin typeface="+mn-lt"/>
                <a:ea typeface="+mn-ea"/>
                <a:cs typeface="+mn-cs"/>
              </a:rPr>
              <a:t>of new </a:t>
            </a:r>
            <a:r>
              <a:rPr lang="en-US" sz="2000" dirty="0">
                <a:solidFill>
                  <a:schemeClr val="tx2"/>
                </a:solidFill>
                <a:latin typeface="+mn-lt"/>
                <a:ea typeface="+mn-ea"/>
                <a:cs typeface="+mn-cs"/>
              </a:rPr>
              <a:t>desktop computers networked together and linked to the Internet is an </a:t>
            </a:r>
            <a:r>
              <a:rPr lang="en-US" sz="2000" dirty="0" smtClean="0">
                <a:solidFill>
                  <a:schemeClr val="tx2"/>
                </a:solidFill>
                <a:latin typeface="+mn-lt"/>
                <a:ea typeface="+mn-ea"/>
                <a:cs typeface="+mn-cs"/>
              </a:rPr>
              <a:t>infrastructure investment </a:t>
            </a:r>
            <a:r>
              <a:rPr lang="en-US" sz="2000" dirty="0">
                <a:solidFill>
                  <a:schemeClr val="tx2"/>
                </a:solidFill>
                <a:latin typeface="+mn-lt"/>
                <a:ea typeface="+mn-ea"/>
                <a:cs typeface="+mn-cs"/>
              </a:rPr>
              <a:t>because it serves many groups, goals, and business initiatives.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545988" y="1228733"/>
            <a:ext cx="7455035" cy="4566697"/>
          </a:xfrm>
          <a:prstGeom prst="rect">
            <a:avLst/>
          </a:prstGeom>
          <a:noFill/>
          <a:ln w="9525">
            <a:noFill/>
            <a:miter lim="800000"/>
            <a:headEnd/>
            <a:tailEnd/>
          </a:ln>
          <a:effectLst/>
        </p:spPr>
      </p:pic>
      <p:sp>
        <p:nvSpPr>
          <p:cNvPr id="6" name="Title 5"/>
          <p:cNvSpPr>
            <a:spLocks noGrp="1"/>
          </p:cNvSpPr>
          <p:nvPr>
            <p:ph type="title"/>
          </p:nvPr>
        </p:nvSpPr>
        <p:spPr>
          <a:xfrm>
            <a:off x="0" y="285728"/>
            <a:ext cx="7543800" cy="644508"/>
          </a:xfrm>
        </p:spPr>
        <p:txBody>
          <a:bodyPr/>
          <a:lstStyle/>
          <a:p>
            <a:r>
              <a:rPr lang="en-US" sz="2000"/>
              <a:t>The connection between the firm, IT infrastructure, and business capabilities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825" y="1127125"/>
            <a:ext cx="8029575" cy="708528"/>
          </a:xfrm>
        </p:spPr>
        <p:txBody>
          <a:bodyPr/>
          <a:lstStyle/>
          <a:p>
            <a:r>
              <a:rPr lang="en-US" dirty="0" smtClean="0"/>
              <a:t>Defining IT </a:t>
            </a:r>
            <a:r>
              <a:rPr lang="en-US" dirty="0" err="1" smtClean="0"/>
              <a:t>Infastructure</a:t>
            </a:r>
            <a:endParaRPr lang="en-US" dirty="0"/>
          </a:p>
        </p:txBody>
      </p:sp>
      <p:sp>
        <p:nvSpPr>
          <p:cNvPr id="5" name="Content Placeholder 4"/>
          <p:cNvSpPr>
            <a:spLocks noGrp="1"/>
          </p:cNvSpPr>
          <p:nvPr>
            <p:ph idx="1"/>
          </p:nvPr>
        </p:nvSpPr>
        <p:spPr/>
        <p:txBody>
          <a:bodyPr/>
          <a:lstStyle/>
          <a:p>
            <a:r>
              <a:rPr lang="en-US" dirty="0" smtClean="0"/>
              <a:t>as </a:t>
            </a:r>
            <a:r>
              <a:rPr lang="en-US" dirty="0" smtClean="0"/>
              <a:t>technology</a:t>
            </a:r>
            <a:br>
              <a:rPr lang="en-US" dirty="0" smtClean="0"/>
            </a:br>
            <a:r>
              <a:rPr lang="en-US" dirty="0" smtClean="0"/>
              <a:t>a set </a:t>
            </a:r>
            <a:r>
              <a:rPr lang="en-US" dirty="0" smtClean="0"/>
              <a:t>of physical </a:t>
            </a:r>
            <a:r>
              <a:rPr lang="en-US" dirty="0" smtClean="0"/>
              <a:t>devices and software applications that are required to operate the </a:t>
            </a:r>
            <a:r>
              <a:rPr lang="en-US" dirty="0" smtClean="0"/>
              <a:t>entire enterprise</a:t>
            </a:r>
            <a:r>
              <a:rPr lang="en-US" dirty="0" smtClean="0"/>
              <a:t>.</a:t>
            </a:r>
            <a:endParaRPr lang="en-US" dirty="0" smtClean="0"/>
          </a:p>
          <a:p>
            <a:r>
              <a:rPr lang="en-US" dirty="0" smtClean="0"/>
              <a:t>as services </a:t>
            </a:r>
            <a:r>
              <a:rPr lang="en-US" dirty="0" smtClean="0"/>
              <a:t>clusters</a:t>
            </a:r>
            <a:br>
              <a:rPr lang="en-US" dirty="0" smtClean="0"/>
            </a:br>
            <a:r>
              <a:rPr lang="en-US" dirty="0" smtClean="0"/>
              <a:t>a set </a:t>
            </a:r>
            <a:r>
              <a:rPr lang="en-US" dirty="0" smtClean="0"/>
              <a:t>of </a:t>
            </a:r>
            <a:r>
              <a:rPr lang="en-US" dirty="0" err="1" smtClean="0"/>
              <a:t>firmwide</a:t>
            </a:r>
            <a:r>
              <a:rPr lang="en-US" dirty="0" smtClean="0"/>
              <a:t> </a:t>
            </a:r>
            <a:r>
              <a:rPr lang="en-US" dirty="0" smtClean="0"/>
              <a:t>services budgeted by management and comprising both human and </a:t>
            </a:r>
            <a:r>
              <a:rPr lang="en-US" dirty="0" smtClean="0"/>
              <a:t>technical </a:t>
            </a:r>
            <a:r>
              <a:rPr lang="fr-FR" dirty="0" err="1" smtClean="0"/>
              <a:t>capabilities</a:t>
            </a:r>
            <a:r>
              <a:rPr lang="fr-FR" dirty="0" smtClean="0"/>
              <a:t> </a:t>
            </a:r>
            <a:r>
              <a:rPr lang="fr-FR" dirty="0" smtClean="0"/>
              <a:t>(Weill et al., 2002)</a:t>
            </a:r>
            <a:endParaRPr lang="en-US" dirty="0"/>
          </a:p>
        </p:txBody>
      </p:sp>
      <p:sp>
        <p:nvSpPr>
          <p:cNvPr id="6" name="Title 1"/>
          <p:cNvSpPr txBox="1">
            <a:spLocks/>
          </p:cNvSpPr>
          <p:nvPr/>
        </p:nvSpPr>
        <p:spPr bwMode="white">
          <a:xfrm>
            <a:off x="457200" y="319088"/>
            <a:ext cx="7472386"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uLnTx/>
                <a:uFillTx/>
                <a:latin typeface="+mj-lt"/>
                <a:ea typeface="+mj-ea"/>
                <a:cs typeface="+mj-cs"/>
              </a:rPr>
              <a:t>Defining IT Infrastructure</a:t>
            </a:r>
            <a:endParaRPr kumimoji="0" lang="en-US" sz="32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 service Platform</a:t>
            </a:r>
            <a:endParaRPr lang="en-US"/>
          </a:p>
        </p:txBody>
      </p:sp>
      <p:sp>
        <p:nvSpPr>
          <p:cNvPr id="3" name="Content Placeholder 2"/>
          <p:cNvSpPr>
            <a:spLocks noGrp="1"/>
          </p:cNvSpPr>
          <p:nvPr>
            <p:ph idx="1"/>
          </p:nvPr>
        </p:nvSpPr>
        <p:spPr>
          <a:xfrm>
            <a:off x="71406" y="1142984"/>
            <a:ext cx="8229600" cy="4953000"/>
          </a:xfrm>
        </p:spPr>
        <p:txBody>
          <a:bodyPr/>
          <a:lstStyle/>
          <a:p>
            <a:r>
              <a:rPr lang="en-US" sz="1800">
                <a:solidFill>
                  <a:schemeClr val="tx2"/>
                </a:solidFill>
                <a:latin typeface="+mn-lt"/>
                <a:ea typeface="+mn-ea"/>
                <a:cs typeface="+mn-cs"/>
              </a:rPr>
              <a:t>Computing platforms used to provide computing services that connect </a:t>
            </a:r>
            <a:r>
              <a:rPr lang="en-US" sz="1800" smtClean="0">
                <a:solidFill>
                  <a:schemeClr val="tx2"/>
                </a:solidFill>
                <a:latin typeface="+mn-lt"/>
                <a:ea typeface="+mn-ea"/>
                <a:cs typeface="+mn-cs"/>
              </a:rPr>
              <a:t>employees </a:t>
            </a:r>
            <a:r>
              <a:rPr lang="en-US" sz="1800">
                <a:solidFill>
                  <a:schemeClr val="tx2"/>
                </a:solidFill>
                <a:latin typeface="+mn-lt"/>
                <a:ea typeface="+mn-ea"/>
                <a:cs typeface="+mn-cs"/>
              </a:rPr>
              <a:t>customers, and suppliers into a coherent digital environment, including </a:t>
            </a:r>
            <a:r>
              <a:rPr lang="en-US" sz="1800" smtClean="0">
                <a:solidFill>
                  <a:schemeClr val="tx2"/>
                </a:solidFill>
                <a:latin typeface="+mn-lt"/>
                <a:ea typeface="+mn-ea"/>
                <a:cs typeface="+mn-cs"/>
              </a:rPr>
              <a:t>large mainframes</a:t>
            </a:r>
            <a:r>
              <a:rPr lang="en-US" sz="1800">
                <a:solidFill>
                  <a:schemeClr val="tx2"/>
                </a:solidFill>
                <a:latin typeface="+mn-lt"/>
                <a:ea typeface="+mn-ea"/>
                <a:cs typeface="+mn-cs"/>
              </a:rPr>
              <a:t>, desktop and laptop computers, and personal digital assistants (PDAs) </a:t>
            </a:r>
            <a:r>
              <a:rPr lang="en-US" sz="1800" smtClean="0">
                <a:solidFill>
                  <a:schemeClr val="tx2"/>
                </a:solidFill>
                <a:latin typeface="+mn-lt"/>
                <a:ea typeface="+mn-ea"/>
                <a:cs typeface="+mn-cs"/>
              </a:rPr>
              <a:t>and Internet appliances</a:t>
            </a:r>
          </a:p>
          <a:p>
            <a:endParaRPr lang="en-US" sz="1800" smtClean="0">
              <a:solidFill>
                <a:schemeClr val="tx2"/>
              </a:solidFill>
              <a:latin typeface="+mn-lt"/>
              <a:ea typeface="+mn-ea"/>
              <a:cs typeface="+mn-cs"/>
            </a:endParaRPr>
          </a:p>
          <a:p>
            <a:r>
              <a:rPr lang="en-US" sz="1800">
                <a:solidFill>
                  <a:schemeClr val="tx2"/>
                </a:solidFill>
                <a:latin typeface="+mn-lt"/>
                <a:ea typeface="+mn-ea"/>
                <a:cs typeface="+mn-cs"/>
              </a:rPr>
              <a:t>Telecommunications services that provide data, voice, and video connectivity </a:t>
            </a:r>
            <a:r>
              <a:rPr lang="en-US" sz="1800" smtClean="0">
                <a:solidFill>
                  <a:schemeClr val="tx2"/>
                </a:solidFill>
                <a:latin typeface="+mn-lt"/>
                <a:ea typeface="+mn-ea"/>
                <a:cs typeface="+mn-cs"/>
              </a:rPr>
              <a:t>to employees</a:t>
            </a:r>
            <a:r>
              <a:rPr lang="en-US" sz="1800">
                <a:solidFill>
                  <a:schemeClr val="tx2"/>
                </a:solidFill>
                <a:latin typeface="+mn-lt"/>
                <a:ea typeface="+mn-ea"/>
                <a:cs typeface="+mn-cs"/>
              </a:rPr>
              <a:t>, customers, and suppliers</a:t>
            </a:r>
            <a:r>
              <a:rPr lang="en-US" sz="1800" smtClean="0">
                <a:solidFill>
                  <a:schemeClr val="tx2"/>
                </a:solidFill>
                <a:latin typeface="+mn-lt"/>
                <a:ea typeface="+mn-ea"/>
                <a:cs typeface="+mn-cs"/>
              </a:rPr>
              <a:t>.</a:t>
            </a:r>
          </a:p>
          <a:p>
            <a:endParaRPr lang="en-US" sz="1800">
              <a:solidFill>
                <a:schemeClr val="tx2"/>
              </a:solidFill>
              <a:latin typeface="+mn-lt"/>
              <a:ea typeface="+mn-ea"/>
              <a:cs typeface="+mn-cs"/>
            </a:endParaRPr>
          </a:p>
          <a:p>
            <a:r>
              <a:rPr lang="en-US" sz="1800" smtClean="0">
                <a:solidFill>
                  <a:schemeClr val="tx2"/>
                </a:solidFill>
                <a:latin typeface="+mn-lt"/>
                <a:ea typeface="+mn-ea"/>
                <a:cs typeface="+mn-cs"/>
              </a:rPr>
              <a:t>Data </a:t>
            </a:r>
            <a:r>
              <a:rPr lang="en-US" sz="1800">
                <a:solidFill>
                  <a:schemeClr val="tx2"/>
                </a:solidFill>
                <a:latin typeface="+mn-lt"/>
                <a:ea typeface="+mn-ea"/>
                <a:cs typeface="+mn-cs"/>
              </a:rPr>
              <a:t>management services that store and manage </a:t>
            </a:r>
            <a:r>
              <a:rPr lang="en-US" sz="1800" smtClean="0">
                <a:solidFill>
                  <a:schemeClr val="tx2"/>
                </a:solidFill>
                <a:latin typeface="+mn-lt"/>
                <a:ea typeface="+mn-ea"/>
                <a:cs typeface="+mn-cs"/>
              </a:rPr>
              <a:t>corporate </a:t>
            </a:r>
            <a:r>
              <a:rPr lang="en-US" sz="1800">
                <a:solidFill>
                  <a:schemeClr val="tx2"/>
                </a:solidFill>
                <a:latin typeface="+mn-lt"/>
                <a:ea typeface="+mn-ea"/>
                <a:cs typeface="+mn-cs"/>
              </a:rPr>
              <a:t>data and </a:t>
            </a:r>
            <a:r>
              <a:rPr lang="en-US" sz="1800" smtClean="0">
                <a:solidFill>
                  <a:schemeClr val="tx2"/>
                </a:solidFill>
                <a:latin typeface="+mn-lt"/>
                <a:ea typeface="+mn-ea"/>
                <a:cs typeface="+mn-cs"/>
              </a:rPr>
              <a:t>provide capabilities </a:t>
            </a:r>
            <a:r>
              <a:rPr lang="en-US" sz="1800">
                <a:solidFill>
                  <a:schemeClr val="tx2"/>
                </a:solidFill>
                <a:latin typeface="+mn-lt"/>
                <a:ea typeface="+mn-ea"/>
                <a:cs typeface="+mn-cs"/>
              </a:rPr>
              <a:t>for analyzing the data</a:t>
            </a:r>
            <a:r>
              <a:rPr lang="en-US" sz="1800" smtClean="0">
                <a:solidFill>
                  <a:schemeClr val="tx2"/>
                </a:solidFill>
                <a:latin typeface="+mn-lt"/>
                <a:ea typeface="+mn-ea"/>
                <a:cs typeface="+mn-cs"/>
              </a:rPr>
              <a:t>.</a:t>
            </a:r>
          </a:p>
          <a:p>
            <a:endParaRPr lang="en-US" sz="1800">
              <a:solidFill>
                <a:schemeClr val="tx2"/>
              </a:solidFill>
              <a:latin typeface="+mn-lt"/>
              <a:ea typeface="+mn-ea"/>
              <a:cs typeface="+mn-cs"/>
            </a:endParaRPr>
          </a:p>
          <a:p>
            <a:r>
              <a:rPr lang="en-US" sz="1800" smtClean="0">
                <a:solidFill>
                  <a:schemeClr val="tx2"/>
                </a:solidFill>
                <a:latin typeface="+mn-lt"/>
                <a:ea typeface="+mn-ea"/>
                <a:cs typeface="+mn-cs"/>
              </a:rPr>
              <a:t>Application </a:t>
            </a:r>
            <a:r>
              <a:rPr lang="en-US" sz="1800">
                <a:solidFill>
                  <a:schemeClr val="tx2"/>
                </a:solidFill>
                <a:latin typeface="+mn-lt"/>
                <a:ea typeface="+mn-ea"/>
                <a:cs typeface="+mn-cs"/>
              </a:rPr>
              <a:t>software services that provide enterprise-wide capabilities such </a:t>
            </a:r>
            <a:r>
              <a:rPr lang="en-US" sz="1800" smtClean="0">
                <a:solidFill>
                  <a:schemeClr val="tx2"/>
                </a:solidFill>
                <a:latin typeface="+mn-lt"/>
                <a:ea typeface="+mn-ea"/>
                <a:cs typeface="+mn-cs"/>
              </a:rPr>
              <a:t>as enterprise </a:t>
            </a:r>
            <a:r>
              <a:rPr lang="en-US" sz="1800">
                <a:solidFill>
                  <a:schemeClr val="tx2"/>
                </a:solidFill>
                <a:latin typeface="+mn-lt"/>
                <a:ea typeface="+mn-ea"/>
                <a:cs typeface="+mn-cs"/>
              </a:rPr>
              <a:t>resource planning, customer relationship management, supply </a:t>
            </a:r>
            <a:r>
              <a:rPr lang="en-US" sz="1800" smtClean="0">
                <a:solidFill>
                  <a:schemeClr val="tx2"/>
                </a:solidFill>
                <a:latin typeface="+mn-lt"/>
                <a:ea typeface="+mn-ea"/>
                <a:cs typeface="+mn-cs"/>
              </a:rPr>
              <a:t>chain management</a:t>
            </a:r>
            <a:r>
              <a:rPr lang="en-US" sz="1800">
                <a:solidFill>
                  <a:schemeClr val="tx2"/>
                </a:solidFill>
                <a:latin typeface="+mn-lt"/>
                <a:ea typeface="+mn-ea"/>
                <a:cs typeface="+mn-cs"/>
              </a:rPr>
              <a:t>, and knowledge management systems that are shared by all </a:t>
            </a:r>
            <a:r>
              <a:rPr lang="en-US" sz="1800" smtClean="0">
                <a:solidFill>
                  <a:schemeClr val="tx2"/>
                </a:solidFill>
                <a:latin typeface="+mn-lt"/>
                <a:ea typeface="+mn-ea"/>
                <a:cs typeface="+mn-cs"/>
              </a:rPr>
              <a:t>business units</a:t>
            </a:r>
            <a:r>
              <a:rPr lang="en-US" sz="1800">
                <a:solidFill>
                  <a:schemeClr val="tx2"/>
                </a:solidFill>
                <a:latin typeface="+mn-lt"/>
                <a:ea typeface="+mn-ea"/>
                <a:cs typeface="+mn-cs"/>
              </a:rPr>
              <a:t>.</a:t>
            </a:r>
            <a:endParaRPr lang="en-US" sz="1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 service Platform</a:t>
            </a:r>
            <a:endParaRPr lang="en-US"/>
          </a:p>
        </p:txBody>
      </p:sp>
      <p:sp>
        <p:nvSpPr>
          <p:cNvPr id="3" name="Content Placeholder 2"/>
          <p:cNvSpPr>
            <a:spLocks noGrp="1"/>
          </p:cNvSpPr>
          <p:nvPr>
            <p:ph idx="1"/>
          </p:nvPr>
        </p:nvSpPr>
        <p:spPr>
          <a:xfrm>
            <a:off x="71406" y="1142984"/>
            <a:ext cx="8229600" cy="4953000"/>
          </a:xfrm>
        </p:spPr>
        <p:txBody>
          <a:bodyPr/>
          <a:lstStyle/>
          <a:p>
            <a:r>
              <a:rPr lang="en-US" sz="1800" dirty="0" smtClean="0"/>
              <a:t>Physical facilities management services that develop and manage the physical installations required for computing, telecommunications, and data management services.</a:t>
            </a:r>
          </a:p>
          <a:p>
            <a:r>
              <a:rPr lang="en-US" sz="1800" dirty="0" smtClean="0"/>
              <a:t>IT management services that plan and develop the infrastructure, coordinate with the business units for IT services, manage accounting for the IT expenditure, and provide project management services.</a:t>
            </a:r>
          </a:p>
          <a:p>
            <a:r>
              <a:rPr lang="en-US" sz="1800" dirty="0" smtClean="0"/>
              <a:t>IT standards services that provide the firm and its business units with policies that determine which information technology will be used, when, and how.</a:t>
            </a:r>
          </a:p>
          <a:p>
            <a:r>
              <a:rPr lang="en-US" sz="1800" dirty="0" smtClean="0"/>
              <a:t>IT education services that provide training in system use to employees and offer managers training in how to plan for and manage IT investments.</a:t>
            </a:r>
          </a:p>
          <a:p>
            <a:r>
              <a:rPr lang="en-US" sz="1800" dirty="0" smtClean="0"/>
              <a:t>IT research and development services that provide the firm with research on potential future IT projects and investments that could help the firm differentiate itself in the marketplace.</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Level of IT Infrastructure</a:t>
            </a:r>
            <a:endParaRPr lang="en-US"/>
          </a:p>
        </p:txBody>
      </p:sp>
      <p:pic>
        <p:nvPicPr>
          <p:cNvPr id="5122" name="Picture 2"/>
          <p:cNvPicPr>
            <a:picLocks noChangeAspect="1" noChangeArrowheads="1"/>
          </p:cNvPicPr>
          <p:nvPr/>
        </p:nvPicPr>
        <p:blipFill>
          <a:blip r:embed="rId3"/>
          <a:srcRect/>
          <a:stretch>
            <a:fillRect/>
          </a:stretch>
        </p:blipFill>
        <p:spPr bwMode="auto">
          <a:xfrm>
            <a:off x="428596" y="1357298"/>
            <a:ext cx="7715304" cy="48086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472386" cy="563562"/>
          </a:xfrm>
        </p:spPr>
        <p:txBody>
          <a:bodyPr/>
          <a:lstStyle/>
          <a:p>
            <a:r>
              <a:rPr lang="en-US" sz="2800" dirty="0" smtClean="0"/>
              <a:t>Infrastructure as A part of IT Portfolio</a:t>
            </a:r>
            <a:endParaRPr lang="en-US" sz="2800" dirty="0"/>
          </a:p>
        </p:txBody>
      </p:sp>
      <p:pic>
        <p:nvPicPr>
          <p:cNvPr id="3" name="Picture 2"/>
          <p:cNvPicPr>
            <a:picLocks noChangeAspect="1" noChangeArrowheads="1"/>
          </p:cNvPicPr>
          <p:nvPr/>
        </p:nvPicPr>
        <p:blipFill>
          <a:blip r:embed="rId3"/>
          <a:srcRect/>
          <a:stretch>
            <a:fillRect/>
          </a:stretch>
        </p:blipFill>
        <p:spPr bwMode="auto">
          <a:xfrm>
            <a:off x="1905000" y="1500174"/>
            <a:ext cx="4724400" cy="47629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cdb2004c012l</Template>
  <TotalTime>258</TotalTime>
  <Words>6071</Words>
  <Application>Microsoft Office PowerPoint</Application>
  <PresentationFormat>On-screen Show (4:3)</PresentationFormat>
  <Paragraphs>519</Paragraphs>
  <Slides>29</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sample</vt:lpstr>
      <vt:lpstr>Document</vt:lpstr>
      <vt:lpstr>Image</vt:lpstr>
      <vt:lpstr>Bab 7:  IT Infrastructure [Laudon] Chap 6 </vt:lpstr>
      <vt:lpstr>Overview</vt:lpstr>
      <vt:lpstr>What is IT Infrastructure?</vt:lpstr>
      <vt:lpstr>The connection between the firm, IT infrastructure, and business capabilities</vt:lpstr>
      <vt:lpstr>Defining IT Infastructure</vt:lpstr>
      <vt:lpstr>As service Platform</vt:lpstr>
      <vt:lpstr>As service Platform</vt:lpstr>
      <vt:lpstr>Level of IT Infrastructure</vt:lpstr>
      <vt:lpstr>Infrastructure as A part of IT Portfolio</vt:lpstr>
      <vt:lpstr>Evolution of IT Infrastructure: 1950–2005</vt:lpstr>
      <vt:lpstr>Slide 11</vt:lpstr>
      <vt:lpstr>Slide 12</vt:lpstr>
      <vt:lpstr>A multitiered client/server network (N-tier)</vt:lpstr>
      <vt:lpstr>Slide 14</vt:lpstr>
      <vt:lpstr>Slide 15</vt:lpstr>
      <vt:lpstr>Technology Drivers of Infrastructure Evolution</vt:lpstr>
      <vt:lpstr>Moore’s Law and microprocessor performance </vt:lpstr>
      <vt:lpstr>Technology Drivers of Infrastructure Evolution</vt:lpstr>
      <vt:lpstr>THE LAW OF MASS DIGITAL STORAGE </vt:lpstr>
      <vt:lpstr>Technology Drivers of Infrastructure Evolution</vt:lpstr>
      <vt:lpstr>METCALFE’S LAW AND NETWORK ECONOMICS </vt:lpstr>
      <vt:lpstr>METCALFE’S LAW AND NETWORK ECONOMICS </vt:lpstr>
      <vt:lpstr>INFRASTRUCTURE COMPONENTS</vt:lpstr>
      <vt:lpstr>The IT infrastructure ecosystem</vt:lpstr>
      <vt:lpstr>CONTEMPORARY HARDWARE PLATFORM TRENDS</vt:lpstr>
      <vt:lpstr>Slide 26</vt:lpstr>
      <vt:lpstr>CONTEMPORARY SOFTWARE PLATFORM TRENDS</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7  </dc:title>
  <dc:creator>Axioo</dc:creator>
  <cp:lastModifiedBy>YEFFRY </cp:lastModifiedBy>
  <cp:revision>23</cp:revision>
  <dcterms:created xsi:type="dcterms:W3CDTF">2010-05-15T00:45:06Z</dcterms:created>
  <dcterms:modified xsi:type="dcterms:W3CDTF">2013-10-14T03:35:34Z</dcterms:modified>
</cp:coreProperties>
</file>