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43"/>
  </p:notesMasterIdLst>
  <p:handoutMasterIdLst>
    <p:handoutMasterId r:id="rId44"/>
  </p:handoutMasterIdLst>
  <p:sldIdLst>
    <p:sldId id="256" r:id="rId2"/>
    <p:sldId id="343" r:id="rId3"/>
    <p:sldId id="339" r:id="rId4"/>
    <p:sldId id="340" r:id="rId5"/>
    <p:sldId id="341" r:id="rId6"/>
    <p:sldId id="344" r:id="rId7"/>
    <p:sldId id="345" r:id="rId8"/>
    <p:sldId id="346" r:id="rId9"/>
    <p:sldId id="347" r:id="rId10"/>
    <p:sldId id="348" r:id="rId11"/>
    <p:sldId id="349"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09" r:id="rId41"/>
    <p:sldId id="264"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93" autoAdjust="0"/>
    <p:restoredTop sz="92773" autoAdjust="0"/>
  </p:normalViewPr>
  <p:slideViewPr>
    <p:cSldViewPr>
      <p:cViewPr varScale="1">
        <p:scale>
          <a:sx n="72" d="100"/>
          <a:sy n="72" d="100"/>
        </p:scale>
        <p:origin x="-11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D92B3B-D207-4719-B985-B726E96575DF}" type="datetimeFigureOut">
              <a:rPr lang="en-US" smtClean="0"/>
              <a:pPr/>
              <a:t>11/16/2013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F2E647-BD40-4C3F-98C9-FE1943A960F3}"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E82E2-33EC-4D62-B2CF-0260D401D730}" type="datetimeFigureOut">
              <a:rPr lang="en-US" smtClean="0"/>
              <a:pPr/>
              <a:t>11/16/2013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4B825-7D69-4B96-8EED-2C26F7159AA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44B825-7D69-4B96-8EED-2C26F7159AA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44B825-7D69-4B96-8EED-2C26F7159AA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98900" y="1033463"/>
            <a:ext cx="5024438" cy="1308100"/>
          </a:xfrm>
        </p:spPr>
        <p:txBody>
          <a:bodyPr/>
          <a:lstStyle>
            <a:lvl1pPr algn="ctr">
              <a:defRPr/>
            </a:lvl1pPr>
          </a:lstStyle>
          <a:p>
            <a:r>
              <a:rPr lang="en-US" altLang="en-US"/>
              <a:t>Click to edit Master title style</a:t>
            </a:r>
          </a:p>
        </p:txBody>
      </p:sp>
      <p:sp>
        <p:nvSpPr>
          <p:cNvPr id="92163" name="Rectangle 3"/>
          <p:cNvSpPr>
            <a:spLocks noGrp="1" noChangeArrowheads="1"/>
          </p:cNvSpPr>
          <p:nvPr>
            <p:ph type="subTitle" idx="1"/>
          </p:nvPr>
        </p:nvSpPr>
        <p:spPr>
          <a:xfrm>
            <a:off x="4256088" y="4268788"/>
            <a:ext cx="4598987" cy="1101725"/>
          </a:xfrm>
        </p:spPr>
        <p:txBody>
          <a:bodyPr/>
          <a:lstStyle>
            <a:lvl1pPr marL="0" indent="0" algn="ctr">
              <a:buFontTx/>
              <a:buNone/>
              <a:defRPr/>
            </a:lvl1pPr>
          </a:lstStyle>
          <a:p>
            <a:r>
              <a:rPr lang="en-US" altLang="en-US"/>
              <a:t>Click to edit Master subtitle style</a:t>
            </a:r>
          </a:p>
        </p:txBody>
      </p:sp>
      <p:sp>
        <p:nvSpPr>
          <p:cNvPr id="92164" name="Rectangle 4"/>
          <p:cNvSpPr>
            <a:spLocks noGrp="1" noChangeArrowheads="1"/>
          </p:cNvSpPr>
          <p:nvPr>
            <p:ph type="dt" sz="half" idx="2"/>
          </p:nvPr>
        </p:nvSpPr>
        <p:spPr>
          <a:xfrm>
            <a:off x="206375" y="6334125"/>
            <a:ext cx="1905000" cy="457200"/>
          </a:xfrm>
        </p:spPr>
        <p:txBody>
          <a:bodyPr/>
          <a:lstStyle>
            <a:lvl1pPr>
              <a:defRPr>
                <a:solidFill>
                  <a:srgbClr val="FFFFFF"/>
                </a:solidFill>
              </a:defRPr>
            </a:lvl1pPr>
          </a:lstStyle>
          <a:p>
            <a:fld id="{63EFA919-98A4-463D-ABD5-9C4A636C8231}" type="datetime2">
              <a:rPr lang="en-US" altLang="en-US" smtClean="0"/>
              <a:pPr/>
              <a:t>Saturday, November 16, 2013</a:t>
            </a:fld>
            <a:endParaRPr lang="en-US" altLang="en-US"/>
          </a:p>
        </p:txBody>
      </p:sp>
      <p:sp>
        <p:nvSpPr>
          <p:cNvPr id="92165" name="Rectangle 5"/>
          <p:cNvSpPr>
            <a:spLocks noGrp="1" noChangeArrowheads="1"/>
          </p:cNvSpPr>
          <p:nvPr>
            <p:ph type="ftr" sz="quarter" idx="3"/>
          </p:nvPr>
        </p:nvSpPr>
        <p:spPr>
          <a:xfrm>
            <a:off x="3197225" y="6346825"/>
            <a:ext cx="3049588" cy="458788"/>
          </a:xfrm>
        </p:spPr>
        <p:txBody>
          <a:bodyPr/>
          <a:lstStyle>
            <a:lvl1pPr>
              <a:defRPr>
                <a:solidFill>
                  <a:srgbClr val="FFFFFF"/>
                </a:solidFill>
              </a:defRPr>
            </a:lvl1pPr>
          </a:lstStyle>
          <a:p>
            <a:r>
              <a:rPr lang="en-US" altLang="en-US" smtClean="0"/>
              <a:t>TK 37404 Pengolahan Citra</a:t>
            </a:r>
            <a:endParaRPr lang="en-US" altLang="en-US"/>
          </a:p>
        </p:txBody>
      </p:sp>
      <p:sp>
        <p:nvSpPr>
          <p:cNvPr id="92166" name="Rectangle 6"/>
          <p:cNvSpPr>
            <a:spLocks noGrp="1" noChangeArrowheads="1"/>
          </p:cNvSpPr>
          <p:nvPr>
            <p:ph type="sldNum" sz="quarter" idx="4"/>
          </p:nvPr>
        </p:nvSpPr>
        <p:spPr>
          <a:xfrm>
            <a:off x="7275513" y="6338888"/>
            <a:ext cx="1677987" cy="457200"/>
          </a:xfrm>
        </p:spPr>
        <p:txBody>
          <a:bodyPr/>
          <a:lstStyle>
            <a:lvl1pPr>
              <a:defRPr>
                <a:solidFill>
                  <a:srgbClr val="FFFFFF"/>
                </a:solidFill>
              </a:defRPr>
            </a:lvl1pPr>
          </a:lstStyle>
          <a:p>
            <a:fld id="{13BD2824-7251-4DFE-A2D5-5564A1C107F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EA7972E-C269-40CB-A58A-52089285F68A}"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lvl1pPr>
              <a:defRPr/>
            </a:lvl1pPr>
          </a:lstStyle>
          <a:p>
            <a:fld id="{3555F915-740F-4B69-B0A6-D607CC1096F5}"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68263"/>
            <a:ext cx="2195513"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6375" y="68263"/>
            <a:ext cx="643890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4BE709-FABB-485D-A417-BB60D2EA39A2}"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lvl1pPr>
              <a:defRPr/>
            </a:lvl1pPr>
          </a:lstStyle>
          <a:p>
            <a:fld id="{A42FFD92-C915-41E1-B33D-DDCF2C1798D3}"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6375" y="68263"/>
            <a:ext cx="8786813" cy="5991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206375" y="6265863"/>
            <a:ext cx="1905000" cy="457200"/>
          </a:xfrm>
        </p:spPr>
        <p:txBody>
          <a:bodyPr/>
          <a:lstStyle>
            <a:lvl1pPr>
              <a:defRPr/>
            </a:lvl1pPr>
          </a:lstStyle>
          <a:p>
            <a:fld id="{91A5B415-EBCF-4644-995B-47CF45534DA7}" type="datetime2">
              <a:rPr lang="en-US" altLang="en-US" smtClean="0"/>
              <a:pPr/>
              <a:t>Saturday, November 16, 2013</a:t>
            </a:fld>
            <a:endParaRPr lang="en-US" altLang="en-US"/>
          </a:p>
        </p:txBody>
      </p:sp>
      <p:sp>
        <p:nvSpPr>
          <p:cNvPr id="4" name="Footer Placeholder 3"/>
          <p:cNvSpPr>
            <a:spLocks noGrp="1"/>
          </p:cNvSpPr>
          <p:nvPr>
            <p:ph type="ftr" sz="quarter" idx="11"/>
          </p:nvPr>
        </p:nvSpPr>
        <p:spPr>
          <a:xfrm>
            <a:off x="3225800" y="6265863"/>
            <a:ext cx="2895600" cy="457200"/>
          </a:xfrm>
        </p:spPr>
        <p:txBody>
          <a:bodyPr/>
          <a:lstStyle>
            <a:lvl1pPr>
              <a:defRPr/>
            </a:lvl1pPr>
          </a:lstStyle>
          <a:p>
            <a:r>
              <a:rPr lang="en-US" altLang="en-US" smtClean="0"/>
              <a:t>TK 37404 Pengolahan Citra</a:t>
            </a:r>
            <a:endParaRPr lang="en-US" altLang="en-US"/>
          </a:p>
        </p:txBody>
      </p:sp>
      <p:sp>
        <p:nvSpPr>
          <p:cNvPr id="5" name="Slide Number Placeholder 4"/>
          <p:cNvSpPr>
            <a:spLocks noGrp="1"/>
          </p:cNvSpPr>
          <p:nvPr>
            <p:ph type="sldNum" sz="quarter" idx="12"/>
          </p:nvPr>
        </p:nvSpPr>
        <p:spPr>
          <a:xfrm>
            <a:off x="7138988" y="6265863"/>
            <a:ext cx="1905000" cy="457200"/>
          </a:xfrm>
        </p:spPr>
        <p:txBody>
          <a:bodyPr/>
          <a:lstStyle>
            <a:lvl1pPr>
              <a:defRPr/>
            </a:lvl1pPr>
          </a:lstStyle>
          <a:p>
            <a:fld id="{DBE07C18-7FA1-4552-86CE-238044B15E15}"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90500"/>
            <a:ext cx="7543800" cy="7239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066800"/>
            <a:ext cx="3962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572000" y="1066800"/>
            <a:ext cx="3962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1447800" y="6197600"/>
            <a:ext cx="1447800" cy="476250"/>
          </a:xfrm>
        </p:spPr>
        <p:txBody>
          <a:bodyPr/>
          <a:lstStyle>
            <a:lvl1pPr>
              <a:defRPr/>
            </a:lvl1pPr>
          </a:lstStyle>
          <a:p>
            <a:r>
              <a:rPr lang="en-US"/>
              <a:t>Departemen Teknik Elektro</a:t>
            </a:r>
          </a:p>
        </p:txBody>
      </p:sp>
      <p:sp>
        <p:nvSpPr>
          <p:cNvPr id="6" name="Footer Placeholder 5"/>
          <p:cNvSpPr>
            <a:spLocks noGrp="1"/>
          </p:cNvSpPr>
          <p:nvPr>
            <p:ph type="ftr" sz="quarter" idx="11"/>
          </p:nvPr>
        </p:nvSpPr>
        <p:spPr>
          <a:xfrm>
            <a:off x="2895600" y="6197600"/>
            <a:ext cx="3581400" cy="476250"/>
          </a:xfrm>
        </p:spPr>
        <p:txBody>
          <a:bodyPr/>
          <a:lstStyle>
            <a:lvl1pPr>
              <a:defRPr/>
            </a:lvl1pPr>
          </a:lstStyle>
          <a:p>
            <a:r>
              <a:rPr lang="en-US"/>
              <a:t>EC4041 </a:t>
            </a:r>
          </a:p>
          <a:p>
            <a:r>
              <a:rPr lang="en-US"/>
              <a:t>Pengolahan Citra dan Pengenalan Pola</a:t>
            </a:r>
          </a:p>
        </p:txBody>
      </p:sp>
      <p:sp>
        <p:nvSpPr>
          <p:cNvPr id="7" name="Slide Number Placeholder 6"/>
          <p:cNvSpPr>
            <a:spLocks noGrp="1"/>
          </p:cNvSpPr>
          <p:nvPr>
            <p:ph type="sldNum" sz="quarter" idx="12"/>
          </p:nvPr>
        </p:nvSpPr>
        <p:spPr>
          <a:xfrm>
            <a:off x="6248400" y="6197600"/>
            <a:ext cx="2438400" cy="476250"/>
          </a:xfrm>
        </p:spPr>
        <p:txBody>
          <a:bodyPr/>
          <a:lstStyle>
            <a:lvl1pPr>
              <a:defRPr/>
            </a:lvl1pPr>
          </a:lstStyle>
          <a:p>
            <a:r>
              <a:rPr lang="en-US"/>
              <a:t>Transformasi Citra</a:t>
            </a:r>
          </a:p>
          <a:p>
            <a:fld id="{AF94CD7D-888F-46B6-8D7E-F8B51E0FAE6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1ED0DD-99BE-4852-B93B-5DC9D9E10A6C}"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lvl1pPr>
              <a:defRPr/>
            </a:lvl1pPr>
          </a:lstStyle>
          <a:p>
            <a:fld id="{7FB7AFD2-940B-4F43-8E83-D5CCCCF9D70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C165D7-C159-4039-9898-CC91A4FCCD81}"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lvl1pPr>
              <a:defRPr/>
            </a:lvl1pPr>
          </a:lstStyle>
          <a:p>
            <a:fld id="{D765CA19-A8CD-4625-A0BF-B651A53B477F}"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6375" y="1169988"/>
            <a:ext cx="4316413"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69988"/>
            <a:ext cx="43180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458D5EA-3C4E-45C6-8274-726085411E14}" type="datetime2">
              <a:rPr lang="en-US" altLang="en-US" smtClean="0"/>
              <a:pPr/>
              <a:t>Saturday, November 16, 2013</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7" name="Slide Number Placeholder 6"/>
          <p:cNvSpPr>
            <a:spLocks noGrp="1"/>
          </p:cNvSpPr>
          <p:nvPr>
            <p:ph type="sldNum" sz="quarter" idx="12"/>
          </p:nvPr>
        </p:nvSpPr>
        <p:spPr/>
        <p:txBody>
          <a:bodyPr/>
          <a:lstStyle>
            <a:lvl1pPr>
              <a:defRPr/>
            </a:lvl1pPr>
          </a:lstStyle>
          <a:p>
            <a:fld id="{6064E158-6B66-4F6D-BE92-BDA6002F012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693A3BC-7662-44D5-B511-7EDF558B8614}" type="datetime2">
              <a:rPr lang="en-US" altLang="en-US" smtClean="0"/>
              <a:pPr/>
              <a:t>Saturday, November 16, 2013</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9" name="Slide Number Placeholder 8"/>
          <p:cNvSpPr>
            <a:spLocks noGrp="1"/>
          </p:cNvSpPr>
          <p:nvPr>
            <p:ph type="sldNum" sz="quarter" idx="12"/>
          </p:nvPr>
        </p:nvSpPr>
        <p:spPr/>
        <p:txBody>
          <a:bodyPr/>
          <a:lstStyle>
            <a:lvl1pPr>
              <a:defRPr/>
            </a:lvl1pPr>
          </a:lstStyle>
          <a:p>
            <a:fld id="{71307AE2-6BB2-49B7-865B-E55D10110516}"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D248085-D918-49AA-AE35-B2AD0DF687F3}" type="datetime2">
              <a:rPr lang="en-US" altLang="en-US" smtClean="0"/>
              <a:pPr/>
              <a:t>Saturday, November 16, 2013</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5" name="Slide Number Placeholder 4"/>
          <p:cNvSpPr>
            <a:spLocks noGrp="1"/>
          </p:cNvSpPr>
          <p:nvPr>
            <p:ph type="sldNum" sz="quarter" idx="12"/>
          </p:nvPr>
        </p:nvSpPr>
        <p:spPr/>
        <p:txBody>
          <a:bodyPr/>
          <a:lstStyle>
            <a:lvl1pPr>
              <a:defRPr/>
            </a:lvl1pPr>
          </a:lstStyle>
          <a:p>
            <a:fld id="{7E928B15-BFE5-4E0E-92FE-3C0DD7CB1F8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DDE90ED-19A0-4207-882B-B63FC5350263}" type="datetime2">
              <a:rPr lang="en-US" altLang="en-US" smtClean="0"/>
              <a:pPr/>
              <a:t>Saturday, November 16, 2013</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4" name="Slide Number Placeholder 3"/>
          <p:cNvSpPr>
            <a:spLocks noGrp="1"/>
          </p:cNvSpPr>
          <p:nvPr>
            <p:ph type="sldNum" sz="quarter" idx="12"/>
          </p:nvPr>
        </p:nvSpPr>
        <p:spPr/>
        <p:txBody>
          <a:bodyPr/>
          <a:lstStyle>
            <a:lvl1pPr>
              <a:defRPr/>
            </a:lvl1pPr>
          </a:lstStyle>
          <a:p>
            <a:fld id="{7DD9CDB4-2179-49A3-BC68-D12A876EC0A2}"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9B96B81-426C-41CF-8770-A2D8607C1C5C}" type="datetime2">
              <a:rPr lang="en-US" altLang="en-US" smtClean="0"/>
              <a:pPr/>
              <a:t>Saturday, November 16, 2013</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7" name="Slide Number Placeholder 6"/>
          <p:cNvSpPr>
            <a:spLocks noGrp="1"/>
          </p:cNvSpPr>
          <p:nvPr>
            <p:ph type="sldNum" sz="quarter" idx="12"/>
          </p:nvPr>
        </p:nvSpPr>
        <p:spPr/>
        <p:txBody>
          <a:bodyPr/>
          <a:lstStyle>
            <a:lvl1pPr>
              <a:defRPr/>
            </a:lvl1pPr>
          </a:lstStyle>
          <a:p>
            <a:fld id="{3F4F5D6E-18B5-44B6-BFE7-1FF767F06D77}"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9869C7-99B1-4D5D-88DD-4E1D97523135}" type="datetime2">
              <a:rPr lang="en-US" altLang="en-US" smtClean="0"/>
              <a:pPr/>
              <a:t>Saturday, November 16, 2013</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TK 37404 Pengolahan Citra</a:t>
            </a:r>
            <a:endParaRPr lang="en-US" altLang="en-US"/>
          </a:p>
        </p:txBody>
      </p:sp>
      <p:sp>
        <p:nvSpPr>
          <p:cNvPr id="7" name="Slide Number Placeholder 6"/>
          <p:cNvSpPr>
            <a:spLocks noGrp="1"/>
          </p:cNvSpPr>
          <p:nvPr>
            <p:ph type="sldNum" sz="quarter" idx="12"/>
          </p:nvPr>
        </p:nvSpPr>
        <p:spPr/>
        <p:txBody>
          <a:bodyPr/>
          <a:lstStyle>
            <a:lvl1pPr>
              <a:defRPr/>
            </a:lvl1pPr>
          </a:lstStyle>
          <a:p>
            <a:fld id="{5B7A2330-F75E-45E2-BF0C-E502F213AAF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206375" y="68263"/>
            <a:ext cx="8786813" cy="655637"/>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91139" name="Rectangle 3"/>
          <p:cNvSpPr>
            <a:spLocks noGrp="1" noChangeArrowheads="1"/>
          </p:cNvSpPr>
          <p:nvPr>
            <p:ph type="body" idx="1"/>
          </p:nvPr>
        </p:nvSpPr>
        <p:spPr bwMode="auto">
          <a:xfrm>
            <a:off x="206375" y="1169988"/>
            <a:ext cx="8786813" cy="48895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1140" name="Rectangle 4"/>
          <p:cNvSpPr>
            <a:spLocks noGrp="1" noChangeArrowheads="1"/>
          </p:cNvSpPr>
          <p:nvPr>
            <p:ph type="dt" sz="half" idx="2"/>
          </p:nvPr>
        </p:nvSpPr>
        <p:spPr bwMode="auto">
          <a:xfrm>
            <a:off x="206375" y="6265863"/>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mn-lt"/>
              </a:defRPr>
            </a:lvl1pPr>
          </a:lstStyle>
          <a:p>
            <a:fld id="{F36DA4F5-FB03-482E-9E74-6D717AC17246}" type="datetime2">
              <a:rPr lang="en-US" altLang="en-US" smtClean="0"/>
              <a:pPr/>
              <a:t>Saturday, November 16, 2013</a:t>
            </a:fld>
            <a:endParaRPr lang="en-US" altLang="en-US"/>
          </a:p>
        </p:txBody>
      </p:sp>
      <p:sp>
        <p:nvSpPr>
          <p:cNvPr id="91141" name="Rectangle 5"/>
          <p:cNvSpPr>
            <a:spLocks noGrp="1" noChangeArrowheads="1"/>
          </p:cNvSpPr>
          <p:nvPr>
            <p:ph type="ftr" sz="quarter" idx="3"/>
          </p:nvPr>
        </p:nvSpPr>
        <p:spPr bwMode="auto">
          <a:xfrm>
            <a:off x="3225800" y="6265863"/>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mn-lt"/>
              </a:defRPr>
            </a:lvl1pPr>
          </a:lstStyle>
          <a:p>
            <a:r>
              <a:rPr lang="en-US" altLang="en-US" smtClean="0"/>
              <a:t>TK 37404 Pengolahan Citra</a:t>
            </a:r>
            <a:endParaRPr lang="en-US" altLang="en-US"/>
          </a:p>
        </p:txBody>
      </p:sp>
      <p:sp>
        <p:nvSpPr>
          <p:cNvPr id="91142" name="Rectangle 6"/>
          <p:cNvSpPr>
            <a:spLocks noGrp="1" noChangeArrowheads="1"/>
          </p:cNvSpPr>
          <p:nvPr>
            <p:ph type="sldNum" sz="quarter" idx="4"/>
          </p:nvPr>
        </p:nvSpPr>
        <p:spPr bwMode="auto">
          <a:xfrm>
            <a:off x="7138988" y="6265863"/>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mn-lt"/>
              </a:defRPr>
            </a:lvl1pPr>
          </a:lstStyle>
          <a:p>
            <a:fld id="{86B08AB8-0B2B-48DF-B5FB-841C332F50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p:txStyles>
    <p:titleStyle>
      <a:lvl1pPr algn="l"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600">
          <a:solidFill>
            <a:srgbClr val="FFFFFF"/>
          </a:solidFill>
          <a:latin typeface="Arial" charset="0"/>
        </a:defRPr>
      </a:lvl2pPr>
      <a:lvl3pPr algn="l" rtl="0" eaLnBrk="0" fontAlgn="base" hangingPunct="0">
        <a:spcBef>
          <a:spcPct val="0"/>
        </a:spcBef>
        <a:spcAft>
          <a:spcPct val="0"/>
        </a:spcAft>
        <a:defRPr sz="3600">
          <a:solidFill>
            <a:srgbClr val="FFFFFF"/>
          </a:solidFill>
          <a:latin typeface="Arial" charset="0"/>
        </a:defRPr>
      </a:lvl3pPr>
      <a:lvl4pPr algn="l" rtl="0" eaLnBrk="0" fontAlgn="base" hangingPunct="0">
        <a:spcBef>
          <a:spcPct val="0"/>
        </a:spcBef>
        <a:spcAft>
          <a:spcPct val="0"/>
        </a:spcAft>
        <a:defRPr sz="3600">
          <a:solidFill>
            <a:srgbClr val="FFFFFF"/>
          </a:solidFill>
          <a:latin typeface="Arial" charset="0"/>
        </a:defRPr>
      </a:lvl4pPr>
      <a:lvl5pPr algn="l" rtl="0" eaLnBrk="0" fontAlgn="base" hangingPunct="0">
        <a:spcBef>
          <a:spcPct val="0"/>
        </a:spcBef>
        <a:spcAft>
          <a:spcPct val="0"/>
        </a:spcAft>
        <a:defRPr sz="3600">
          <a:solidFill>
            <a:srgbClr val="FFFFFF"/>
          </a:solidFill>
          <a:latin typeface="Arial" charset="0"/>
        </a:defRPr>
      </a:lvl5pPr>
      <a:lvl6pPr marL="457200" algn="l" rtl="0" eaLnBrk="0" fontAlgn="base" hangingPunct="0">
        <a:spcBef>
          <a:spcPct val="0"/>
        </a:spcBef>
        <a:spcAft>
          <a:spcPct val="0"/>
        </a:spcAft>
        <a:defRPr sz="3600">
          <a:solidFill>
            <a:srgbClr val="FFFFFF"/>
          </a:solidFill>
          <a:latin typeface="Arial" charset="0"/>
        </a:defRPr>
      </a:lvl6pPr>
      <a:lvl7pPr marL="914400" algn="l" rtl="0" eaLnBrk="0" fontAlgn="base" hangingPunct="0">
        <a:spcBef>
          <a:spcPct val="0"/>
        </a:spcBef>
        <a:spcAft>
          <a:spcPct val="0"/>
        </a:spcAft>
        <a:defRPr sz="3600">
          <a:solidFill>
            <a:srgbClr val="FFFFFF"/>
          </a:solidFill>
          <a:latin typeface="Arial" charset="0"/>
        </a:defRPr>
      </a:lvl7pPr>
      <a:lvl8pPr marL="1371600" algn="l" rtl="0" eaLnBrk="0" fontAlgn="base" hangingPunct="0">
        <a:spcBef>
          <a:spcPct val="0"/>
        </a:spcBef>
        <a:spcAft>
          <a:spcPct val="0"/>
        </a:spcAft>
        <a:defRPr sz="3600">
          <a:solidFill>
            <a:srgbClr val="FFFFFF"/>
          </a:solidFill>
          <a:latin typeface="Arial" charset="0"/>
        </a:defRPr>
      </a:lvl8pPr>
      <a:lvl9pPr marL="1828800" algn="l" rtl="0" eaLnBrk="0" fontAlgn="base" hangingPunct="0">
        <a:spcBef>
          <a:spcPct val="0"/>
        </a:spcBef>
        <a:spcAft>
          <a:spcPct val="0"/>
        </a:spcAft>
        <a:defRPr sz="3600">
          <a:solidFill>
            <a:srgbClr val="FFFF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8.wmf"/><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34.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914400"/>
            <a:ext cx="8389938" cy="1308100"/>
          </a:xfrm>
        </p:spPr>
        <p:txBody>
          <a:bodyPr/>
          <a:lstStyle/>
          <a:p>
            <a:pPr algn="l"/>
            <a:r>
              <a:rPr lang="id-ID" sz="4400" dirty="0" smtClean="0">
                <a:solidFill>
                  <a:srgbClr val="FF0000"/>
                </a:solidFill>
              </a:rPr>
              <a:t>Pertemuan </a:t>
            </a:r>
            <a:r>
              <a:rPr lang="id-ID" sz="4400" dirty="0" smtClean="0">
                <a:solidFill>
                  <a:srgbClr val="FF0000"/>
                </a:solidFill>
              </a:rPr>
              <a:t>10 </a:t>
            </a:r>
            <a:r>
              <a:rPr lang="id-ID" sz="4400" dirty="0" smtClean="0">
                <a:solidFill>
                  <a:srgbClr val="FF0000"/>
                </a:solidFill>
              </a:rPr>
              <a:t>:</a:t>
            </a:r>
            <a:br>
              <a:rPr lang="id-ID" sz="4400" dirty="0" smtClean="0">
                <a:solidFill>
                  <a:srgbClr val="FF0000"/>
                </a:solidFill>
              </a:rPr>
            </a:br>
            <a:r>
              <a:rPr lang="id-ID" sz="4400" dirty="0" smtClean="0">
                <a:solidFill>
                  <a:srgbClr val="FF0000"/>
                </a:solidFill>
              </a:rPr>
              <a:t>		</a:t>
            </a:r>
            <a:r>
              <a:rPr lang="en-US" sz="4400" dirty="0" smtClean="0">
                <a:solidFill>
                  <a:srgbClr val="FF0000"/>
                </a:solidFill>
                <a:latin typeface="Algerian" pitchFamily="82" charset="0"/>
              </a:rPr>
              <a:t>T</a:t>
            </a:r>
            <a:r>
              <a:rPr lang="id-ID" sz="4400" dirty="0" smtClean="0">
                <a:solidFill>
                  <a:srgbClr val="FF0000"/>
                </a:solidFill>
                <a:latin typeface="Algerian" pitchFamily="82" charset="0"/>
              </a:rPr>
              <a:t>RANSFORMASI CITRA</a:t>
            </a:r>
            <a:endParaRPr lang="en-US" sz="4400" b="1" dirty="0">
              <a:solidFill>
                <a:srgbClr val="FF0000"/>
              </a:solidFill>
              <a:effectLst>
                <a:outerShdw blurRad="38100" dist="38100" dir="2700000" algn="tl">
                  <a:srgbClr val="FFFFFF"/>
                </a:outerShdw>
              </a:effectLst>
              <a:latin typeface="Algerian" pitchFamily="82" charset="0"/>
            </a:endParaRPr>
          </a:p>
        </p:txBody>
      </p:sp>
      <p:sp>
        <p:nvSpPr>
          <p:cNvPr id="3" name="Rectangle 2"/>
          <p:cNvSpPr txBox="1">
            <a:spLocks noChangeArrowheads="1"/>
          </p:cNvSpPr>
          <p:nvPr/>
        </p:nvSpPr>
        <p:spPr bwMode="auto">
          <a:xfrm>
            <a:off x="3657600" y="4419600"/>
            <a:ext cx="5638800" cy="146050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7030A0"/>
                </a:solidFill>
                <a:uLnTx/>
                <a:uFillTx/>
                <a:latin typeface="Arial Narrow" pitchFamily="34" charset="0"/>
                <a:ea typeface="+mj-ea"/>
                <a:cs typeface="+mj-cs"/>
              </a:rPr>
              <a:t>KK</a:t>
            </a:r>
            <a:r>
              <a:rPr lang="en-US" sz="2600" b="1" kern="0" baseline="0" dirty="0" smtClean="0">
                <a:solidFill>
                  <a:srgbClr val="7030A0"/>
                </a:solidFill>
                <a:latin typeface="Arial Narrow" pitchFamily="34" charset="0"/>
                <a:ea typeface="+mj-ea"/>
                <a:cs typeface="+mj-cs"/>
              </a:rPr>
              <a:t>-</a:t>
            </a:r>
            <a:r>
              <a:rPr kumimoji="0" lang="en-US" sz="2600" b="1" i="0" u="none" strike="noStrike" kern="0" cap="none" spc="0" normalizeH="0" noProof="0" dirty="0" err="1" smtClean="0">
                <a:ln>
                  <a:noFill/>
                </a:ln>
                <a:solidFill>
                  <a:srgbClr val="7030A0"/>
                </a:solidFill>
                <a:uLnTx/>
                <a:uFillTx/>
                <a:latin typeface="Arial Narrow" pitchFamily="34" charset="0"/>
                <a:ea typeface="+mj-ea"/>
                <a:cs typeface="+mj-cs"/>
              </a:rPr>
              <a:t>Komputasi</a:t>
            </a:r>
            <a:r>
              <a:rPr kumimoji="0" lang="en-US" sz="2600" b="1" i="0" u="none" strike="noStrike" kern="0" cap="none" spc="0" normalizeH="0" noProof="0" dirty="0" smtClean="0">
                <a:ln>
                  <a:noFill/>
                </a:ln>
                <a:solidFill>
                  <a:srgbClr val="7030A0"/>
                </a:solidFill>
                <a:uLnTx/>
                <a:uFillTx/>
                <a:latin typeface="Arial Narrow" pitchFamily="34" charset="0"/>
                <a:ea typeface="+mj-ea"/>
                <a:cs typeface="+mj-cs"/>
              </a:rPr>
              <a:t> </a:t>
            </a:r>
            <a:r>
              <a:rPr kumimoji="0" lang="en-US" sz="2600" b="1" i="0" u="none" strike="noStrike" kern="0" cap="none" spc="0" normalizeH="0" noProof="0" dirty="0" err="1" smtClean="0">
                <a:ln>
                  <a:noFill/>
                </a:ln>
                <a:solidFill>
                  <a:srgbClr val="7030A0"/>
                </a:solidFill>
                <a:uLnTx/>
                <a:uFillTx/>
                <a:latin typeface="Arial Narrow" pitchFamily="34" charset="0"/>
                <a:ea typeface="+mj-ea"/>
                <a:cs typeface="+mj-cs"/>
              </a:rPr>
              <a:t>dan</a:t>
            </a:r>
            <a:r>
              <a:rPr kumimoji="0" lang="en-US" sz="2600" b="1" i="0" u="none" strike="noStrike" kern="0" cap="none" spc="0" normalizeH="0" noProof="0" dirty="0" smtClean="0">
                <a:ln>
                  <a:noFill/>
                </a:ln>
                <a:solidFill>
                  <a:srgbClr val="7030A0"/>
                </a:solidFill>
                <a:uLnTx/>
                <a:uFillTx/>
                <a:latin typeface="Arial Narrow" pitchFamily="34" charset="0"/>
                <a:ea typeface="+mj-ea"/>
                <a:cs typeface="+mj-cs"/>
              </a:rPr>
              <a:t> </a:t>
            </a:r>
            <a:r>
              <a:rPr kumimoji="0" lang="en-US" sz="2600" b="1" i="0" u="none" strike="noStrike" kern="0" cap="none" spc="0" normalizeH="0" noProof="0" dirty="0" err="1" smtClean="0">
                <a:ln>
                  <a:noFill/>
                </a:ln>
                <a:solidFill>
                  <a:srgbClr val="7030A0"/>
                </a:solidFill>
                <a:uLnTx/>
                <a:uFillTx/>
                <a:latin typeface="Arial Narrow" pitchFamily="34" charset="0"/>
                <a:ea typeface="+mj-ea"/>
                <a:cs typeface="+mj-cs"/>
              </a:rPr>
              <a:t>Kecerdasan</a:t>
            </a:r>
            <a:r>
              <a:rPr kumimoji="0" lang="en-US" sz="2600" b="1" i="0" u="none" strike="noStrike" kern="0" cap="none" spc="0" normalizeH="0" noProof="0" dirty="0" smtClean="0">
                <a:ln>
                  <a:noFill/>
                </a:ln>
                <a:solidFill>
                  <a:srgbClr val="7030A0"/>
                </a:solidFill>
                <a:uLnTx/>
                <a:uFillTx/>
                <a:latin typeface="Arial Narrow" pitchFamily="34" charset="0"/>
                <a:ea typeface="+mj-ea"/>
                <a:cs typeface="+mj-cs"/>
              </a:rPr>
              <a:t> </a:t>
            </a:r>
            <a:r>
              <a:rPr kumimoji="0" lang="en-US" sz="2600" b="1" i="0" u="none" strike="noStrike" kern="0" cap="none" spc="0" normalizeH="0" noProof="0" dirty="0" err="1" smtClean="0">
                <a:ln>
                  <a:noFill/>
                </a:ln>
                <a:solidFill>
                  <a:srgbClr val="7030A0"/>
                </a:solidFill>
                <a:uLnTx/>
                <a:uFillTx/>
                <a:latin typeface="Arial Narrow" pitchFamily="34" charset="0"/>
                <a:ea typeface="+mj-ea"/>
                <a:cs typeface="+mj-cs"/>
              </a:rPr>
              <a:t>Buatan</a:t>
            </a:r>
            <a:r>
              <a:rPr lang="en-US" sz="2600" b="1" kern="0" dirty="0" smtClean="0">
                <a:solidFill>
                  <a:srgbClr val="7030A0"/>
                </a:solidFill>
                <a:latin typeface="Arial Narrow" pitchFamily="34" charset="0"/>
                <a:ea typeface="+mj-ea"/>
                <a:cs typeface="+mj-cs"/>
              </a:rPr>
              <a:t/>
            </a:r>
            <a:br>
              <a:rPr lang="en-US" sz="2600" b="1" kern="0" dirty="0" smtClean="0">
                <a:solidFill>
                  <a:srgbClr val="7030A0"/>
                </a:solidFill>
                <a:latin typeface="Arial Narrow" pitchFamily="34" charset="0"/>
                <a:ea typeface="+mj-ea"/>
                <a:cs typeface="+mj-cs"/>
              </a:rPr>
            </a:br>
            <a:r>
              <a:rPr lang="id-ID" sz="2600" b="1" kern="0" dirty="0" smtClean="0">
                <a:solidFill>
                  <a:srgbClr val="7030A0"/>
                </a:solidFill>
                <a:latin typeface="Arial Narrow" pitchFamily="34" charset="0"/>
                <a:ea typeface="+mj-ea"/>
                <a:cs typeface="+mj-cs"/>
              </a:rPr>
              <a:t>Sistem</a:t>
            </a:r>
            <a:r>
              <a:rPr lang="en-US" sz="2600" b="1" kern="0" dirty="0" smtClean="0">
                <a:solidFill>
                  <a:srgbClr val="7030A0"/>
                </a:solidFill>
                <a:latin typeface="Arial Narrow" pitchFamily="34" charset="0"/>
                <a:ea typeface="+mj-ea"/>
                <a:cs typeface="+mj-cs"/>
              </a:rPr>
              <a:t> </a:t>
            </a:r>
            <a:r>
              <a:rPr lang="en-US" sz="2600" b="1" kern="0" dirty="0" err="1" smtClean="0">
                <a:solidFill>
                  <a:srgbClr val="7030A0"/>
                </a:solidFill>
                <a:latin typeface="Arial Narrow" pitchFamily="34" charset="0"/>
                <a:ea typeface="+mj-ea"/>
                <a:cs typeface="+mj-cs"/>
              </a:rPr>
              <a:t>Komputer</a:t>
            </a:r>
            <a:endParaRPr lang="en-US" sz="2600" b="1" kern="0" dirty="0" smtClean="0">
              <a:solidFill>
                <a:srgbClr val="7030A0"/>
              </a:solidFill>
              <a:latin typeface="Arial Narrow" pitchFamily="34" charset="0"/>
              <a:ea typeface="+mj-ea"/>
              <a:cs typeface="+mj-cs"/>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2600" b="1" kern="0" dirty="0" err="1" smtClean="0">
                <a:solidFill>
                  <a:srgbClr val="7030A0"/>
                </a:solidFill>
                <a:latin typeface="Arial Narrow" pitchFamily="34" charset="0"/>
                <a:ea typeface="+mj-ea"/>
                <a:cs typeface="+mj-cs"/>
              </a:rPr>
              <a:t>Universitas</a:t>
            </a:r>
            <a:r>
              <a:rPr lang="en-US" sz="2600" b="1" kern="0" dirty="0" smtClean="0">
                <a:solidFill>
                  <a:srgbClr val="7030A0"/>
                </a:solidFill>
                <a:latin typeface="Arial Narrow" pitchFamily="34" charset="0"/>
                <a:ea typeface="+mj-ea"/>
                <a:cs typeface="+mj-cs"/>
              </a:rPr>
              <a:t> </a:t>
            </a:r>
            <a:r>
              <a:rPr lang="en-US" sz="2600" b="1" kern="0" dirty="0" err="1" smtClean="0">
                <a:solidFill>
                  <a:srgbClr val="7030A0"/>
                </a:solidFill>
                <a:latin typeface="Arial Narrow" pitchFamily="34" charset="0"/>
                <a:ea typeface="+mj-ea"/>
                <a:cs typeface="+mj-cs"/>
              </a:rPr>
              <a:t>Komputer</a:t>
            </a:r>
            <a:r>
              <a:rPr lang="en-US" sz="2600" b="1" kern="0" dirty="0" smtClean="0">
                <a:solidFill>
                  <a:srgbClr val="7030A0"/>
                </a:solidFill>
                <a:latin typeface="Arial Narrow" pitchFamily="34" charset="0"/>
                <a:ea typeface="+mj-ea"/>
                <a:cs typeface="+mj-cs"/>
              </a:rPr>
              <a:t> Indonesia-UNIKOM</a:t>
            </a:r>
            <a:endParaRPr kumimoji="0" lang="en-US" sz="2600" b="1" i="0" u="none" strike="noStrike" kern="0" cap="none" spc="0" normalizeH="0" baseline="0" noProof="0" dirty="0">
              <a:ln>
                <a:noFill/>
              </a:ln>
              <a:solidFill>
                <a:srgbClr val="7030A0"/>
              </a:solidFill>
              <a:uLnTx/>
              <a:uFillTx/>
              <a:latin typeface="Arial Narrow" pitchFamily="34" charset="0"/>
              <a:ea typeface="+mj-ea"/>
              <a:cs typeface="+mj-cs"/>
            </a:endParaRPr>
          </a:p>
        </p:txBody>
      </p:sp>
      <p:sp>
        <p:nvSpPr>
          <p:cNvPr id="4" name="Rectangle 2"/>
          <p:cNvSpPr txBox="1">
            <a:spLocks noChangeArrowheads="1"/>
          </p:cNvSpPr>
          <p:nvPr/>
        </p:nvSpPr>
        <p:spPr bwMode="auto">
          <a:xfrm>
            <a:off x="4876800" y="3200400"/>
            <a:ext cx="4267200" cy="69850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algn="r">
              <a:defRPr/>
            </a:pPr>
            <a:r>
              <a:rPr lang="en-US" sz="2600" dirty="0" err="1" smtClean="0">
                <a:latin typeface="Algerian" pitchFamily="82" charset="0"/>
              </a:rPr>
              <a:t>Andriyan</a:t>
            </a:r>
            <a:r>
              <a:rPr lang="en-US" sz="2600" dirty="0" smtClean="0">
                <a:latin typeface="Algerian" pitchFamily="82" charset="0"/>
              </a:rPr>
              <a:t> B. </a:t>
            </a:r>
            <a:r>
              <a:rPr lang="en-US" sz="2600" dirty="0" err="1" smtClean="0">
                <a:latin typeface="Algerian" pitchFamily="82" charset="0"/>
              </a:rPr>
              <a:t>Suksmono</a:t>
            </a:r>
            <a:endParaRPr lang="en-US" sz="2600" dirty="0" smtClean="0">
              <a:latin typeface="Algerian" pitchFamily="82"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600" i="0" u="none" strike="noStrike" kern="0" cap="none" spc="0" normalizeH="0" baseline="0" noProof="0" dirty="0" smtClean="0">
                <a:ln>
                  <a:noFill/>
                </a:ln>
                <a:solidFill>
                  <a:schemeClr val="accent2">
                    <a:lumMod val="50000"/>
                  </a:schemeClr>
                </a:solidFill>
                <a:uLnTx/>
                <a:uFillTx/>
                <a:latin typeface="Algerian" pitchFamily="82" charset="0"/>
                <a:ea typeface="+mj-ea"/>
                <a:cs typeface="+mj-cs"/>
              </a:rPr>
              <a:t>John Adler</a:t>
            </a:r>
            <a:endParaRPr kumimoji="0" lang="en-US" sz="2600" i="0" u="none" strike="noStrike" kern="0" cap="none" spc="0" normalizeH="0" baseline="0" noProof="0" dirty="0">
              <a:ln>
                <a:noFill/>
              </a:ln>
              <a:solidFill>
                <a:schemeClr val="accent2">
                  <a:lumMod val="50000"/>
                </a:schemeClr>
              </a:solidFill>
              <a:uLnTx/>
              <a:uFillTx/>
              <a:latin typeface="Algerian" pitchFamily="82" charset="0"/>
              <a:ea typeface="+mj-ea"/>
              <a:cs typeface="+mj-cs"/>
            </a:endParaRPr>
          </a:p>
        </p:txBody>
      </p:sp>
      <p:sp>
        <p:nvSpPr>
          <p:cNvPr id="7" name="Footer Placeholder 6"/>
          <p:cNvSpPr>
            <a:spLocks noGrp="1"/>
          </p:cNvSpPr>
          <p:nvPr>
            <p:ph type="ftr" sz="quarter" idx="3"/>
          </p:nvPr>
        </p:nvSpPr>
        <p:spPr/>
        <p:txBody>
          <a:bodyPr/>
          <a:lstStyle/>
          <a:p>
            <a:r>
              <a:rPr lang="en-US" altLang="en-US" dirty="0" smtClean="0"/>
              <a:t>TK 37404 </a:t>
            </a:r>
            <a:r>
              <a:rPr lang="en-US" altLang="en-US" dirty="0" err="1" smtClean="0"/>
              <a:t>Pengolahan</a:t>
            </a:r>
            <a:r>
              <a:rPr lang="en-US" altLang="en-US" dirty="0" smtClean="0"/>
              <a:t> Citra</a:t>
            </a:r>
            <a:endParaRPr lang="en-US" altLang="en-US" dirty="0"/>
          </a:p>
        </p:txBody>
      </p:sp>
      <p:sp>
        <p:nvSpPr>
          <p:cNvPr id="8" name="Rectangle 41"/>
          <p:cNvSpPr txBox="1">
            <a:spLocks noChangeArrowheads="1"/>
          </p:cNvSpPr>
          <p:nvPr/>
        </p:nvSpPr>
        <p:spPr bwMode="auto">
          <a:xfrm>
            <a:off x="206374" y="64008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solidFill>
                  <a:srgbClr val="FFFFFF"/>
                </a:solidFill>
                <a:effectLst/>
                <a:uLnTx/>
                <a:uFillTx/>
                <a:latin typeface="+mn-lt"/>
                <a:ea typeface="+mn-ea"/>
                <a:cs typeface="+mn-cs"/>
              </a:rPr>
              <a:t>Departemen</a:t>
            </a:r>
            <a:r>
              <a:rPr kumimoji="0" lang="en-US" sz="1400" b="0" i="0" u="none" strike="noStrike" kern="1200" cap="none" spc="0" normalizeH="0" baseline="0" noProof="0" dirty="0" smtClean="0">
                <a:ln>
                  <a:noFill/>
                </a:ln>
                <a:solidFill>
                  <a:srgbClr val="FFFFFF"/>
                </a:solidFill>
                <a:effectLst/>
                <a:uLnTx/>
                <a:uFillTx/>
                <a:latin typeface="+mn-lt"/>
                <a:ea typeface="+mn-ea"/>
                <a:cs typeface="+mn-cs"/>
              </a:rPr>
              <a:t> </a:t>
            </a:r>
            <a:r>
              <a:rPr kumimoji="0" lang="id-ID" sz="1400" b="0" i="0" u="none" strike="noStrike" kern="1200" cap="none" spc="0" normalizeH="0" baseline="0" noProof="0" dirty="0" smtClean="0">
                <a:ln>
                  <a:noFill/>
                </a:ln>
                <a:solidFill>
                  <a:srgbClr val="FFFFFF"/>
                </a:solidFill>
                <a:effectLst/>
                <a:uLnTx/>
                <a:uFillTx/>
                <a:latin typeface="+mn-lt"/>
                <a:ea typeface="+mn-ea"/>
                <a:cs typeface="+mn-cs"/>
              </a:rPr>
              <a:t>Sistem Komputer</a:t>
            </a:r>
            <a:endParaRPr kumimoji="0" lang="en-US"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Slide Number Placeholder 5"/>
          <p:cNvSpPr>
            <a:spLocks noGrp="1"/>
          </p:cNvSpPr>
          <p:nvPr>
            <p:ph type="sldNum" sz="quarter" idx="4294967295"/>
          </p:nvPr>
        </p:nvSpPr>
        <p:spPr>
          <a:xfrm>
            <a:off x="6400800" y="6324600"/>
            <a:ext cx="2566988" cy="457200"/>
          </a:xfrm>
          <a:prstGeom prst="rect">
            <a:avLst/>
          </a:prstGeom>
        </p:spPr>
        <p:txBody>
          <a:bodyPr/>
          <a:lstStyle/>
          <a:p>
            <a:pPr algn="r"/>
            <a:r>
              <a:rPr lang="id-ID" sz="1400" dirty="0" smtClean="0">
                <a:solidFill>
                  <a:srgbClr val="FF0000"/>
                </a:solidFill>
                <a:latin typeface="+mn-lt"/>
              </a:rPr>
              <a:t>Transformasi Citra</a:t>
            </a:r>
            <a:endParaRPr lang="en-US" sz="1400" dirty="0">
              <a:solidFill>
                <a:srgbClr val="FF0000"/>
              </a:solidFill>
              <a:latin typeface="+mn-lt"/>
            </a:endParaRPr>
          </a:p>
          <a:p>
            <a:pPr algn="r"/>
            <a:fld id="{727E18CF-31E0-4668-9B3F-5F28C81E8CCE}" type="slidenum">
              <a:rPr lang="en-US" sz="1400">
                <a:solidFill>
                  <a:srgbClr val="FF0000"/>
                </a:solidFill>
                <a:latin typeface="+mn-lt"/>
              </a:rPr>
              <a:pPr algn="r"/>
              <a:t>1</a:t>
            </a:fld>
            <a:endParaRPr lang="en-US" sz="1400" dirty="0">
              <a:solidFill>
                <a:srgbClr val="FF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Transformasi Fourier 1D (4)</a:t>
            </a:r>
            <a:endParaRPr lang="id-ID" dirty="0"/>
          </a:p>
        </p:txBody>
      </p:sp>
      <p:sp>
        <p:nvSpPr>
          <p:cNvPr id="3" name="Content Placeholder 2"/>
          <p:cNvSpPr>
            <a:spLocks noGrp="1"/>
          </p:cNvSpPr>
          <p:nvPr>
            <p:ph idx="1"/>
          </p:nvPr>
        </p:nvSpPr>
        <p:spPr>
          <a:xfrm>
            <a:off x="152400" y="901700"/>
            <a:ext cx="8786813" cy="4889500"/>
          </a:xfrm>
        </p:spPr>
        <p:txBody>
          <a:bodyPr/>
          <a:lstStyle/>
          <a:p>
            <a:pPr>
              <a:buNone/>
            </a:pPr>
            <a:r>
              <a:rPr lang="id-ID" sz="2600" dirty="0" smtClean="0"/>
              <a:t>Contoh Transformasi fungsi spasial 1D ke fungsi Fourier jika diketahui f(x) untuk x=0,1,2,3 : f(0)=2; f(1)=3; f(2)=4; f(3)=4. Banyaknya data fungsi spasial N=4 ?</a:t>
            </a:r>
          </a:p>
          <a:p>
            <a:pPr>
              <a:buNone/>
            </a:pPr>
            <a:r>
              <a:rPr lang="id-ID" sz="2600" dirty="0" smtClean="0"/>
              <a:t>                             , maka fungsi Fourier untuk :</a:t>
            </a:r>
          </a:p>
          <a:p>
            <a:pPr marL="514350" indent="-514350">
              <a:buAutoNum type="alphaLcPeriod"/>
            </a:pPr>
            <a:r>
              <a:rPr lang="id-ID" sz="2600" dirty="0" smtClean="0"/>
              <a:t>u=0 :</a:t>
            </a:r>
          </a:p>
          <a:p>
            <a:pPr marL="514350" indent="-514350">
              <a:buAutoNum type="alphaLcPeriod"/>
            </a:pPr>
            <a:endParaRPr lang="id-ID" sz="2600" dirty="0" smtClean="0"/>
          </a:p>
          <a:p>
            <a:pPr marL="514350" indent="-514350">
              <a:buAutoNum type="alphaLcPeriod"/>
            </a:pPr>
            <a:endParaRPr lang="id-ID" sz="2600" dirty="0" smtClean="0"/>
          </a:p>
          <a:p>
            <a:pPr marL="514350" indent="-514350">
              <a:buAutoNum type="alphaLcPeriod"/>
            </a:pPr>
            <a:r>
              <a:rPr lang="id-ID" sz="2600" dirty="0" smtClean="0"/>
              <a:t>u=1</a:t>
            </a:r>
            <a:endParaRPr lang="id-ID" sz="2600" dirty="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a:p>
        </p:txBody>
      </p:sp>
      <p:sp>
        <p:nvSpPr>
          <p:cNvPr id="5" name="Footer Placeholder 4"/>
          <p:cNvSpPr>
            <a:spLocks noGrp="1"/>
          </p:cNvSpPr>
          <p:nvPr>
            <p:ph type="ftr" sz="quarter" idx="11"/>
          </p:nvPr>
        </p:nvSpPr>
        <p:spPr>
          <a:xfrm>
            <a:off x="3225800" y="6553200"/>
            <a:ext cx="2895600" cy="457200"/>
          </a:xfrm>
        </p:spPr>
        <p:txBody>
          <a:bodyPr/>
          <a:lstStyle/>
          <a:p>
            <a:r>
              <a:rPr lang="en-US" altLang="en-US" dirty="0" smtClean="0"/>
              <a:t>TK 37404 </a:t>
            </a:r>
            <a:r>
              <a:rPr lang="en-US" altLang="en-US" dirty="0" err="1" smtClean="0"/>
              <a:t>Pengolahan</a:t>
            </a:r>
            <a:r>
              <a:rPr lang="en-US" altLang="en-US" dirty="0" smtClean="0"/>
              <a:t> Citra</a:t>
            </a:r>
            <a:endParaRPr lang="en-US" altLang="en-US" dirty="0"/>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10</a:t>
            </a:fld>
            <a:endParaRPr lang="en-US" altLang="en-US"/>
          </a:p>
        </p:txBody>
      </p:sp>
      <p:sp>
        <p:nvSpPr>
          <p:cNvPr id="131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31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7260" y="2133600"/>
            <a:ext cx="2417885" cy="762000"/>
          </a:xfrm>
          <a:prstGeom prst="rect">
            <a:avLst/>
          </a:prstGeom>
          <a:noFill/>
        </p:spPr>
      </p:pic>
      <p:sp>
        <p:nvSpPr>
          <p:cNvPr id="131075" name="Rectangle 3"/>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31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31078" name="Rectangle 6"/>
          <p:cNvSpPr>
            <a:spLocks noChangeArrowheads="1"/>
          </p:cNvSpPr>
          <p:nvPr/>
        </p:nvSpPr>
        <p:spPr bwMode="auto">
          <a:xfrm>
            <a:off x="0" y="1638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31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31079"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28799" y="2819400"/>
            <a:ext cx="7285703" cy="1447800"/>
          </a:xfrm>
          <a:prstGeom prst="rect">
            <a:avLst/>
          </a:prstGeom>
          <a:noFill/>
        </p:spPr>
      </p:pic>
      <p:sp>
        <p:nvSpPr>
          <p:cNvPr id="131081" name="Rectangle 9"/>
          <p:cNvSpPr>
            <a:spLocks noChangeArrowheads="1"/>
          </p:cNvSpPr>
          <p:nvPr/>
        </p:nvSpPr>
        <p:spPr bwMode="auto">
          <a:xfrm>
            <a:off x="0" y="1638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310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31082"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2000" y="4343400"/>
            <a:ext cx="7924800" cy="2057400"/>
          </a:xfrm>
          <a:prstGeom prst="rect">
            <a:avLst/>
          </a:prstGeom>
          <a:noFill/>
        </p:spPr>
      </p:pic>
      <p:sp>
        <p:nvSpPr>
          <p:cNvPr id="131084" name="Rectangle 12"/>
          <p:cNvSpPr>
            <a:spLocks noChangeArrowheads="1"/>
          </p:cNvSpPr>
          <p:nvPr/>
        </p:nvSpPr>
        <p:spPr bwMode="auto">
          <a:xfrm>
            <a:off x="0" y="2000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Transformasi Fourier 1D (5)</a:t>
            </a:r>
            <a:endParaRPr lang="id-ID" dirty="0"/>
          </a:p>
        </p:txBody>
      </p:sp>
      <p:sp>
        <p:nvSpPr>
          <p:cNvPr id="3" name="Content Placeholder 2"/>
          <p:cNvSpPr>
            <a:spLocks noGrp="1"/>
          </p:cNvSpPr>
          <p:nvPr>
            <p:ph idx="1"/>
          </p:nvPr>
        </p:nvSpPr>
        <p:spPr/>
        <p:txBody>
          <a:bodyPr/>
          <a:lstStyle/>
          <a:p>
            <a:pPr>
              <a:buNone/>
            </a:pPr>
            <a:r>
              <a:rPr lang="id-ID" dirty="0" smtClean="0"/>
              <a:t>Dengan cara yang sama untuk :</a:t>
            </a:r>
          </a:p>
          <a:p>
            <a:pPr>
              <a:buNone/>
            </a:pPr>
            <a:r>
              <a:rPr lang="id-ID" dirty="0" smtClean="0"/>
              <a:t>		U=2, didapatkan F(2)=-0,25</a:t>
            </a:r>
          </a:p>
          <a:p>
            <a:pPr>
              <a:buNone/>
            </a:pPr>
            <a:r>
              <a:rPr lang="id-ID" dirty="0" smtClean="0"/>
              <a:t>		U=3, 		   F(3)=-0,5-0,25j</a:t>
            </a:r>
          </a:p>
          <a:p>
            <a:pPr>
              <a:buNone/>
            </a:pPr>
            <a:r>
              <a:rPr lang="id-ID" dirty="0" smtClean="0"/>
              <a:t>Jadi Fourier spektrumnya :</a:t>
            </a:r>
          </a:p>
          <a:p>
            <a:pPr>
              <a:buNone/>
            </a:pPr>
            <a:r>
              <a:rPr lang="id-ID" dirty="0" smtClean="0"/>
              <a:t>	|F(0)|=3,25</a:t>
            </a:r>
          </a:p>
          <a:p>
            <a:pPr>
              <a:buNone/>
            </a:pPr>
            <a:endParaRPr lang="id-ID" dirty="0" smtClean="0"/>
          </a:p>
          <a:p>
            <a:pPr>
              <a:buNone/>
            </a:pPr>
            <a:r>
              <a:rPr lang="id-ID" dirty="0" smtClean="0"/>
              <a:t>	|F(0)|=0,25</a:t>
            </a:r>
          </a:p>
          <a:p>
            <a:pPr>
              <a:buFont typeface="Wingdings" pitchFamily="2" charset="2"/>
              <a:buChar char="§"/>
            </a:pPr>
            <a:endParaRPr lang="id-ID" dirty="0" smtClean="0"/>
          </a:p>
          <a:p>
            <a:pPr>
              <a:buFont typeface="Wingdings" pitchFamily="2" charset="2"/>
              <a:buChar char="§"/>
            </a:pPr>
            <a:endParaRPr lang="id-ID" dirty="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11</a:t>
            </a:fld>
            <a:endParaRPr lang="en-US" altLang="en-US"/>
          </a:p>
        </p:txBody>
      </p:sp>
      <p:sp>
        <p:nvSpPr>
          <p:cNvPr id="132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320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2193" y="3962400"/>
            <a:ext cx="5119007" cy="685800"/>
          </a:xfrm>
          <a:prstGeom prst="rect">
            <a:avLst/>
          </a:prstGeom>
          <a:noFill/>
        </p:spPr>
      </p:pic>
      <p:sp>
        <p:nvSpPr>
          <p:cNvPr id="132099" name="Rectangle 3"/>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32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3210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2193" y="5257800"/>
            <a:ext cx="5119007" cy="685800"/>
          </a:xfrm>
          <a:prstGeom prst="rect">
            <a:avLst/>
          </a:prstGeom>
          <a:noFill/>
        </p:spPr>
      </p:pic>
      <p:sp>
        <p:nvSpPr>
          <p:cNvPr id="132102" name="Rectangle 6"/>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0"/>
            <a:ext cx="8229600" cy="723900"/>
          </a:xfrm>
        </p:spPr>
        <p:txBody>
          <a:bodyPr/>
          <a:lstStyle/>
          <a:p>
            <a:r>
              <a:rPr lang="en-US" dirty="0" err="1"/>
              <a:t>Transformasi</a:t>
            </a:r>
            <a:r>
              <a:rPr lang="en-US" dirty="0"/>
              <a:t> </a:t>
            </a:r>
            <a:r>
              <a:rPr lang="en-US" dirty="0" err="1"/>
              <a:t>Ortogonal</a:t>
            </a:r>
            <a:r>
              <a:rPr lang="en-US" dirty="0"/>
              <a:t> &amp; </a:t>
            </a:r>
            <a:r>
              <a:rPr lang="en-US" dirty="0" err="1"/>
              <a:t>Uniter</a:t>
            </a:r>
            <a:r>
              <a:rPr lang="en-US" dirty="0"/>
              <a:t> 2-D</a:t>
            </a:r>
          </a:p>
        </p:txBody>
      </p:sp>
      <p:sp>
        <p:nvSpPr>
          <p:cNvPr id="26627" name="Rectangle 3"/>
          <p:cNvSpPr>
            <a:spLocks noGrp="1" noChangeArrowheads="1"/>
          </p:cNvSpPr>
          <p:nvPr>
            <p:ph type="body" sz="half" idx="1"/>
          </p:nvPr>
        </p:nvSpPr>
        <p:spPr>
          <a:xfrm>
            <a:off x="457200" y="1066800"/>
            <a:ext cx="7848600" cy="1517650"/>
          </a:xfrm>
        </p:spPr>
        <p:txBody>
          <a:bodyPr/>
          <a:lstStyle/>
          <a:p>
            <a:r>
              <a:rPr lang="en-US" sz="1800" dirty="0" err="1"/>
              <a:t>Transformasi</a:t>
            </a:r>
            <a:r>
              <a:rPr lang="en-US" sz="1800" dirty="0"/>
              <a:t> </a:t>
            </a:r>
            <a:r>
              <a:rPr lang="en-US" sz="1800" dirty="0" err="1"/>
              <a:t>citra</a:t>
            </a:r>
            <a:r>
              <a:rPr lang="en-US" sz="1800" dirty="0"/>
              <a:t>: </a:t>
            </a:r>
            <a:r>
              <a:rPr lang="en-US" sz="1800" dirty="0" err="1"/>
              <a:t>mengacu</a:t>
            </a:r>
            <a:r>
              <a:rPr lang="en-US" sz="1800" dirty="0"/>
              <a:t> </a:t>
            </a:r>
            <a:r>
              <a:rPr lang="en-US" sz="1800" dirty="0" err="1"/>
              <a:t>ke</a:t>
            </a:r>
            <a:r>
              <a:rPr lang="en-US" sz="1800" dirty="0"/>
              <a:t> </a:t>
            </a:r>
            <a:r>
              <a:rPr lang="en-US" sz="1800" dirty="0" err="1"/>
              <a:t>sekumpulan</a:t>
            </a:r>
            <a:r>
              <a:rPr lang="en-US" sz="1800" dirty="0"/>
              <a:t> </a:t>
            </a:r>
            <a:r>
              <a:rPr lang="en-US" sz="1800" dirty="0" err="1"/>
              <a:t>matriks</a:t>
            </a:r>
            <a:r>
              <a:rPr lang="en-US" sz="1800" dirty="0"/>
              <a:t> </a:t>
            </a:r>
            <a:r>
              <a:rPr lang="en-US" sz="1800" dirty="0" err="1"/>
              <a:t>uniter</a:t>
            </a:r>
            <a:r>
              <a:rPr lang="en-US" sz="1800" dirty="0"/>
              <a:t> </a:t>
            </a:r>
            <a:r>
              <a:rPr lang="en-US" sz="1800" dirty="0" err="1"/>
              <a:t>untuk</a:t>
            </a:r>
            <a:r>
              <a:rPr lang="en-US" sz="1800" dirty="0"/>
              <a:t> </a:t>
            </a:r>
            <a:r>
              <a:rPr lang="en-US" sz="1800" dirty="0" err="1"/>
              <a:t>merepresentasikan</a:t>
            </a:r>
            <a:r>
              <a:rPr lang="en-US" sz="1800" dirty="0"/>
              <a:t> </a:t>
            </a:r>
            <a:r>
              <a:rPr lang="en-US" sz="1800" dirty="0" err="1"/>
              <a:t>citra</a:t>
            </a:r>
            <a:r>
              <a:rPr lang="en-US" sz="1800" dirty="0"/>
              <a:t>.</a:t>
            </a:r>
          </a:p>
          <a:p>
            <a:r>
              <a:rPr lang="en-US" sz="1800" dirty="0"/>
              <a:t>Citra </a:t>
            </a:r>
            <a:r>
              <a:rPr lang="en-US" sz="1800" dirty="0" err="1"/>
              <a:t>dinyatakan</a:t>
            </a:r>
            <a:r>
              <a:rPr lang="en-US" sz="1800" dirty="0"/>
              <a:t> </a:t>
            </a:r>
            <a:r>
              <a:rPr lang="en-US" sz="1800" dirty="0" err="1"/>
              <a:t>sebagai</a:t>
            </a:r>
            <a:r>
              <a:rPr lang="en-US" sz="1800" dirty="0"/>
              <a:t> </a:t>
            </a:r>
            <a:r>
              <a:rPr lang="en-US" sz="1800" dirty="0" err="1"/>
              <a:t>kombinasi</a:t>
            </a:r>
            <a:r>
              <a:rPr lang="en-US" sz="1800" dirty="0"/>
              <a:t> </a:t>
            </a:r>
            <a:r>
              <a:rPr lang="en-US" sz="1800" dirty="0" err="1"/>
              <a:t>dari</a:t>
            </a:r>
            <a:r>
              <a:rPr lang="en-US" sz="1800" dirty="0"/>
              <a:t> </a:t>
            </a:r>
            <a:r>
              <a:rPr lang="en-US" sz="1800" dirty="0" err="1"/>
              <a:t>citra</a:t>
            </a:r>
            <a:r>
              <a:rPr lang="en-US" sz="1800" dirty="0"/>
              <a:t> basis. </a:t>
            </a:r>
            <a:r>
              <a:rPr lang="en-US" sz="1800" dirty="0" err="1"/>
              <a:t>Untuk</a:t>
            </a:r>
            <a:r>
              <a:rPr lang="en-US" sz="1800" dirty="0"/>
              <a:t> </a:t>
            </a:r>
            <a:r>
              <a:rPr lang="en-US" sz="1800" dirty="0" err="1"/>
              <a:t>citra</a:t>
            </a:r>
            <a:r>
              <a:rPr lang="en-US" sz="1800" dirty="0"/>
              <a:t> </a:t>
            </a:r>
            <a:r>
              <a:rPr lang="en-US" sz="1800" i="1" dirty="0"/>
              <a:t>u</a:t>
            </a:r>
            <a:r>
              <a:rPr lang="en-US" sz="1800" dirty="0"/>
              <a:t>(</a:t>
            </a:r>
            <a:r>
              <a:rPr lang="en-US" sz="1800" i="1" dirty="0"/>
              <a:t>m</a:t>
            </a:r>
            <a:r>
              <a:rPr lang="en-US" sz="1800" dirty="0"/>
              <a:t>, </a:t>
            </a:r>
            <a:r>
              <a:rPr lang="en-US" sz="1800" i="1" dirty="0"/>
              <a:t>n</a:t>
            </a:r>
            <a:r>
              <a:rPr lang="en-US" sz="1800" dirty="0"/>
              <a:t>) </a:t>
            </a:r>
            <a:r>
              <a:rPr lang="en-US" sz="1800" dirty="0" err="1"/>
              <a:t>berdimensi</a:t>
            </a:r>
            <a:r>
              <a:rPr lang="en-US" sz="1800" dirty="0"/>
              <a:t> N</a:t>
            </a:r>
            <a:r>
              <a:rPr lang="en-US" sz="1800" dirty="0">
                <a:sym typeface="Symbol" pitchFamily="18" charset="2"/>
              </a:rPr>
              <a:t>N, </a:t>
            </a:r>
            <a:r>
              <a:rPr lang="en-US" sz="1800" dirty="0" err="1">
                <a:sym typeface="Symbol" pitchFamily="18" charset="2"/>
              </a:rPr>
              <a:t>ekspansi</a:t>
            </a:r>
            <a:r>
              <a:rPr lang="en-US" sz="1800" dirty="0">
                <a:sym typeface="Symbol" pitchFamily="18" charset="2"/>
              </a:rPr>
              <a:t> </a:t>
            </a:r>
            <a:r>
              <a:rPr lang="en-US" sz="1800" dirty="0" err="1">
                <a:sym typeface="Symbol" pitchFamily="18" charset="2"/>
              </a:rPr>
              <a:t>dinyatakan</a:t>
            </a:r>
            <a:r>
              <a:rPr lang="en-US" sz="1800" dirty="0">
                <a:sym typeface="Symbol" pitchFamily="18" charset="2"/>
              </a:rPr>
              <a:t> </a:t>
            </a:r>
            <a:r>
              <a:rPr lang="en-US" sz="1800" dirty="0" err="1">
                <a:sym typeface="Symbol" pitchFamily="18" charset="2"/>
              </a:rPr>
              <a:t>sbg</a:t>
            </a:r>
            <a:r>
              <a:rPr lang="en-US" sz="1800" dirty="0">
                <a:sym typeface="Symbol" pitchFamily="18" charset="2"/>
              </a:rPr>
              <a:t>:</a:t>
            </a:r>
          </a:p>
          <a:p>
            <a:pPr>
              <a:buFont typeface="Wingdings" pitchFamily="2" charset="2"/>
              <a:buNone/>
            </a:pPr>
            <a:endParaRPr lang="en-US" sz="1800" dirty="0">
              <a:sym typeface="Symbol" pitchFamily="18" charset="2"/>
            </a:endParaRPr>
          </a:p>
          <a:p>
            <a:pPr>
              <a:buFont typeface="Wingdings" pitchFamily="2" charset="2"/>
              <a:buNone/>
            </a:pPr>
            <a:endParaRPr lang="en-US" sz="1800" dirty="0">
              <a:sym typeface="Symbol" pitchFamily="18" charset="2"/>
            </a:endParaRPr>
          </a:p>
          <a:p>
            <a:pPr>
              <a:buFont typeface="Wingdings" pitchFamily="2" charset="2"/>
              <a:buNone/>
            </a:pPr>
            <a:r>
              <a:rPr lang="en-US" sz="1800" dirty="0">
                <a:sym typeface="Symbol" pitchFamily="18" charset="2"/>
              </a:rPr>
              <a:t> </a:t>
            </a:r>
          </a:p>
          <a:p>
            <a:endParaRPr lang="en-US" sz="1800" dirty="0"/>
          </a:p>
        </p:txBody>
      </p:sp>
      <p:graphicFrame>
        <p:nvGraphicFramePr>
          <p:cNvPr id="26628" name="Object 4"/>
          <p:cNvGraphicFramePr>
            <a:graphicFrameLocks noChangeAspect="1"/>
          </p:cNvGraphicFramePr>
          <p:nvPr>
            <p:ph sz="half" idx="2"/>
          </p:nvPr>
        </p:nvGraphicFramePr>
        <p:xfrm>
          <a:off x="1219200" y="2514600"/>
          <a:ext cx="6705600" cy="989013"/>
        </p:xfrm>
        <a:graphic>
          <a:graphicData uri="http://schemas.openxmlformats.org/presentationml/2006/ole">
            <p:oleObj spid="_x0000_s72706" name="Equation" r:id="rId3" imgW="3073320" imgH="431640" progId="">
              <p:embed/>
            </p:oleObj>
          </a:graphicData>
        </a:graphic>
      </p:graphicFrame>
      <p:graphicFrame>
        <p:nvGraphicFramePr>
          <p:cNvPr id="26630" name="Object 6"/>
          <p:cNvGraphicFramePr>
            <a:graphicFrameLocks noChangeAspect="1"/>
          </p:cNvGraphicFramePr>
          <p:nvPr/>
        </p:nvGraphicFramePr>
        <p:xfrm>
          <a:off x="1222375" y="3725863"/>
          <a:ext cx="6854825" cy="917575"/>
        </p:xfrm>
        <a:graphic>
          <a:graphicData uri="http://schemas.openxmlformats.org/presentationml/2006/ole">
            <p:oleObj spid="_x0000_s72707" name="Equation" r:id="rId4" imgW="3225600" imgH="431640" progId="">
              <p:embed/>
            </p:oleObj>
          </a:graphicData>
        </a:graphic>
      </p:graphicFrame>
      <p:sp>
        <p:nvSpPr>
          <p:cNvPr id="26631" name="Rectangle 7"/>
          <p:cNvSpPr>
            <a:spLocks noChangeArrowheads="1"/>
          </p:cNvSpPr>
          <p:nvPr/>
        </p:nvSpPr>
        <p:spPr bwMode="auto">
          <a:xfrm>
            <a:off x="304800" y="4953000"/>
            <a:ext cx="7848600" cy="11430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None/>
            </a:pP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dimana</a:t>
            </a:r>
            <a:r>
              <a:rPr lang="en-US" sz="1800" dirty="0">
                <a:solidFill>
                  <a:schemeClr val="tx2"/>
                </a:solidFill>
                <a:latin typeface="Arial" pitchFamily="34" charset="0"/>
                <a:cs typeface="Arial" pitchFamily="34" charset="0"/>
              </a:rPr>
              <a:t> {</a:t>
            </a:r>
            <a:r>
              <a:rPr lang="en-US" sz="1800" i="1" dirty="0" err="1">
                <a:solidFill>
                  <a:schemeClr val="tx2"/>
                </a:solidFill>
                <a:latin typeface="Arial" pitchFamily="34" charset="0"/>
                <a:cs typeface="Arial" pitchFamily="34" charset="0"/>
              </a:rPr>
              <a:t>a</a:t>
            </a:r>
            <a:r>
              <a:rPr lang="en-US" sz="1800" i="1" baseline="-25000" dirty="0" err="1">
                <a:solidFill>
                  <a:schemeClr val="tx2"/>
                </a:solidFill>
                <a:latin typeface="Arial" pitchFamily="34" charset="0"/>
                <a:cs typeface="Arial" pitchFamily="34" charset="0"/>
              </a:rPr>
              <a:t>k,l</a:t>
            </a:r>
            <a:r>
              <a:rPr lang="en-US" sz="1800" i="1" baseline="-25000" dirty="0">
                <a:solidFill>
                  <a:schemeClr val="tx2"/>
                </a:solidFill>
                <a:latin typeface="Arial" pitchFamily="34" charset="0"/>
                <a:cs typeface="Arial" pitchFamily="34" charset="0"/>
              </a:rPr>
              <a:t> </a:t>
            </a:r>
            <a:r>
              <a:rPr lang="en-US" sz="1800" dirty="0">
                <a:solidFill>
                  <a:schemeClr val="tx2"/>
                </a:solidFill>
                <a:latin typeface="Arial" pitchFamily="34" charset="0"/>
                <a:cs typeface="Arial" pitchFamily="34" charset="0"/>
              </a:rPr>
              <a:t>(</a:t>
            </a:r>
            <a:r>
              <a:rPr lang="en-US" sz="1800" i="1" dirty="0">
                <a:solidFill>
                  <a:schemeClr val="tx2"/>
                </a:solidFill>
                <a:latin typeface="Arial" pitchFamily="34" charset="0"/>
                <a:cs typeface="Arial" pitchFamily="34" charset="0"/>
              </a:rPr>
              <a:t>m</a:t>
            </a:r>
            <a:r>
              <a:rPr lang="en-US" sz="1800" dirty="0">
                <a:solidFill>
                  <a:schemeClr val="tx2"/>
                </a:solidFill>
                <a:latin typeface="Arial" pitchFamily="34" charset="0"/>
                <a:cs typeface="Arial" pitchFamily="34" charset="0"/>
              </a:rPr>
              <a:t>, </a:t>
            </a:r>
            <a:r>
              <a:rPr lang="en-US" sz="1800" i="1" dirty="0">
                <a:solidFill>
                  <a:schemeClr val="tx2"/>
                </a:solidFill>
                <a:latin typeface="Arial" pitchFamily="34" charset="0"/>
                <a:cs typeface="Arial" pitchFamily="34" charset="0"/>
              </a:rPr>
              <a:t>n</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adalah</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himpunan</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lengkap</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dari</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fungsi</a:t>
            </a:r>
            <a:r>
              <a:rPr lang="en-US" sz="1800" dirty="0">
                <a:solidFill>
                  <a:schemeClr val="tx2"/>
                </a:solidFill>
                <a:latin typeface="Arial" pitchFamily="34" charset="0"/>
                <a:cs typeface="Arial" pitchFamily="34" charset="0"/>
              </a:rPr>
              <a:t> basis </a:t>
            </a:r>
            <a:r>
              <a:rPr lang="en-US" sz="1800" dirty="0" err="1">
                <a:solidFill>
                  <a:schemeClr val="tx2"/>
                </a:solidFill>
                <a:latin typeface="Arial" pitchFamily="34" charset="0"/>
                <a:cs typeface="Arial" pitchFamily="34" charset="0"/>
              </a:rPr>
              <a:t>ortonormal</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disebut</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juga</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sbg</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transformasi</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citra</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yg</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memenuhi</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syarat-syarat</a:t>
            </a:r>
            <a:r>
              <a:rPr lang="en-US" sz="1800" dirty="0">
                <a:solidFill>
                  <a:schemeClr val="tx2"/>
                </a:solidFill>
                <a:latin typeface="Arial" pitchFamily="34" charset="0"/>
                <a:cs typeface="Arial" pitchFamily="34" charset="0"/>
              </a:rPr>
              <a:t>: </a:t>
            </a:r>
            <a:r>
              <a:rPr lang="en-US" sz="1800" b="1" dirty="0" err="1">
                <a:solidFill>
                  <a:schemeClr val="tx2"/>
                </a:solidFill>
                <a:latin typeface="Arial" pitchFamily="34" charset="0"/>
                <a:cs typeface="Arial" pitchFamily="34" charset="0"/>
              </a:rPr>
              <a:t>ortonormal</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dan</a:t>
            </a:r>
            <a:r>
              <a:rPr lang="en-US" sz="1800" dirty="0">
                <a:solidFill>
                  <a:schemeClr val="tx2"/>
                </a:solidFill>
                <a:latin typeface="Arial" pitchFamily="34" charset="0"/>
                <a:cs typeface="Arial" pitchFamily="34" charset="0"/>
              </a:rPr>
              <a:t> </a:t>
            </a:r>
            <a:r>
              <a:rPr lang="en-US" sz="1800" b="1" dirty="0" err="1">
                <a:solidFill>
                  <a:schemeClr val="tx2"/>
                </a:solidFill>
                <a:latin typeface="Arial" pitchFamily="34" charset="0"/>
                <a:cs typeface="Arial" pitchFamily="34" charset="0"/>
              </a:rPr>
              <a:t>lengkap</a:t>
            </a:r>
            <a:endParaRPr lang="en-US" sz="1800" b="1" dirty="0">
              <a:solidFill>
                <a:schemeClr val="tx2"/>
              </a:solidFill>
              <a:latin typeface="Arial" pitchFamily="34" charset="0"/>
              <a:cs typeface="Arial" pitchFamily="34" charset="0"/>
            </a:endParaRPr>
          </a:p>
        </p:txBody>
      </p:sp>
      <p:sp>
        <p:nvSpPr>
          <p:cNvPr id="10"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12</a:t>
            </a:fld>
            <a:endParaRPr lang="en-US" dirty="0">
              <a:solidFill>
                <a:srgbClr val="FF0000"/>
              </a:solidFill>
            </a:endParaRPr>
          </a:p>
        </p:txBody>
      </p:sp>
      <p:sp>
        <p:nvSpPr>
          <p:cNvPr id="11"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2"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err="1"/>
              <a:t>Sifat</a:t>
            </a:r>
            <a:r>
              <a:rPr lang="en-US" dirty="0"/>
              <a:t> </a:t>
            </a:r>
            <a:r>
              <a:rPr lang="en-US" dirty="0" err="1"/>
              <a:t>Ortonormal</a:t>
            </a:r>
            <a:r>
              <a:rPr lang="en-US" dirty="0"/>
              <a:t> &amp; </a:t>
            </a:r>
            <a:r>
              <a:rPr lang="en-US" dirty="0" err="1"/>
              <a:t>Lengkap</a:t>
            </a:r>
            <a:endParaRPr lang="en-US" dirty="0"/>
          </a:p>
        </p:txBody>
      </p:sp>
      <p:sp>
        <p:nvSpPr>
          <p:cNvPr id="30723" name="Rectangle 3"/>
          <p:cNvSpPr>
            <a:spLocks noGrp="1" noChangeArrowheads="1"/>
          </p:cNvSpPr>
          <p:nvPr>
            <p:ph type="body" idx="1"/>
          </p:nvPr>
        </p:nvSpPr>
        <p:spPr>
          <a:xfrm>
            <a:off x="457200" y="1143000"/>
            <a:ext cx="2286000" cy="1997075"/>
          </a:xfrm>
        </p:spPr>
        <p:txBody>
          <a:bodyPr/>
          <a:lstStyle/>
          <a:p>
            <a:r>
              <a:rPr lang="en-US" sz="2000" dirty="0" err="1"/>
              <a:t>Ortonormal</a:t>
            </a:r>
            <a:r>
              <a:rPr lang="en-US" sz="2000" dirty="0"/>
              <a:t>	:</a:t>
            </a:r>
          </a:p>
          <a:p>
            <a:pPr>
              <a:buFont typeface="Wingdings" pitchFamily="2" charset="2"/>
              <a:buNone/>
            </a:pPr>
            <a:endParaRPr lang="en-US" sz="2000" dirty="0"/>
          </a:p>
          <a:p>
            <a:pPr>
              <a:buFont typeface="Wingdings" pitchFamily="2" charset="2"/>
              <a:buNone/>
            </a:pPr>
            <a:endParaRPr lang="en-US" sz="2000" dirty="0"/>
          </a:p>
          <a:p>
            <a:r>
              <a:rPr lang="en-US" sz="2000" dirty="0" err="1" smtClean="0"/>
              <a:t>Lengkap</a:t>
            </a:r>
            <a:r>
              <a:rPr lang="en-US" sz="2000" dirty="0"/>
              <a:t>	:</a:t>
            </a:r>
          </a:p>
        </p:txBody>
      </p:sp>
      <p:graphicFrame>
        <p:nvGraphicFramePr>
          <p:cNvPr id="30724" name="Object 4"/>
          <p:cNvGraphicFramePr>
            <a:graphicFrameLocks noChangeAspect="1"/>
          </p:cNvGraphicFramePr>
          <p:nvPr/>
        </p:nvGraphicFramePr>
        <p:xfrm>
          <a:off x="2819400" y="1066800"/>
          <a:ext cx="5422900" cy="846138"/>
        </p:xfrm>
        <a:graphic>
          <a:graphicData uri="http://schemas.openxmlformats.org/presentationml/2006/ole">
            <p:oleObj spid="_x0000_s73730" name="Equation" r:id="rId3" imgW="2768400" imgH="431640" progId="">
              <p:embed/>
            </p:oleObj>
          </a:graphicData>
        </a:graphic>
      </p:graphicFrame>
      <p:graphicFrame>
        <p:nvGraphicFramePr>
          <p:cNvPr id="30725" name="Object 5"/>
          <p:cNvGraphicFramePr>
            <a:graphicFrameLocks noChangeAspect="1"/>
          </p:cNvGraphicFramePr>
          <p:nvPr/>
        </p:nvGraphicFramePr>
        <p:xfrm>
          <a:off x="2746375" y="2133600"/>
          <a:ext cx="5721350" cy="846138"/>
        </p:xfrm>
        <a:graphic>
          <a:graphicData uri="http://schemas.openxmlformats.org/presentationml/2006/ole">
            <p:oleObj spid="_x0000_s73731" name="Equation" r:id="rId4" imgW="2920680" imgH="431640" progId="">
              <p:embed/>
            </p:oleObj>
          </a:graphicData>
        </a:graphic>
      </p:graphicFrame>
      <p:sp>
        <p:nvSpPr>
          <p:cNvPr id="30726" name="Rectangle 6"/>
          <p:cNvSpPr>
            <a:spLocks noChangeArrowheads="1"/>
          </p:cNvSpPr>
          <p:nvPr/>
        </p:nvSpPr>
        <p:spPr bwMode="auto">
          <a:xfrm>
            <a:off x="457200" y="3124200"/>
            <a:ext cx="8229600" cy="9906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Char char="¢"/>
            </a:pPr>
            <a:r>
              <a:rPr lang="en-US" sz="1800" dirty="0" err="1">
                <a:solidFill>
                  <a:schemeClr val="tx2"/>
                </a:solidFill>
                <a:latin typeface="Arial" pitchFamily="34" charset="0"/>
                <a:cs typeface="Arial" pitchFamily="34" charset="0"/>
              </a:rPr>
              <a:t>Elemen</a:t>
            </a:r>
            <a:r>
              <a:rPr lang="en-US" sz="1800" dirty="0">
                <a:solidFill>
                  <a:schemeClr val="tx2"/>
                </a:solidFill>
                <a:latin typeface="Arial" pitchFamily="34" charset="0"/>
                <a:cs typeface="Arial" pitchFamily="34" charset="0"/>
              </a:rPr>
              <a:t> </a:t>
            </a:r>
            <a:r>
              <a:rPr lang="en-US" sz="1800" i="1" dirty="0">
                <a:solidFill>
                  <a:schemeClr val="tx2"/>
                </a:solidFill>
                <a:latin typeface="Arial" pitchFamily="34" charset="0"/>
                <a:cs typeface="Arial" pitchFamily="34" charset="0"/>
              </a:rPr>
              <a:t>v</a:t>
            </a:r>
            <a:r>
              <a:rPr lang="en-US" sz="1800" dirty="0">
                <a:solidFill>
                  <a:schemeClr val="tx2"/>
                </a:solidFill>
                <a:latin typeface="Arial" pitchFamily="34" charset="0"/>
                <a:cs typeface="Arial" pitchFamily="34" charset="0"/>
              </a:rPr>
              <a:t>(</a:t>
            </a:r>
            <a:r>
              <a:rPr lang="en-US" sz="1800" i="1" dirty="0">
                <a:solidFill>
                  <a:schemeClr val="tx2"/>
                </a:solidFill>
                <a:latin typeface="Arial" pitchFamily="34" charset="0"/>
                <a:cs typeface="Arial" pitchFamily="34" charset="0"/>
              </a:rPr>
              <a:t>k</a:t>
            </a:r>
            <a:r>
              <a:rPr lang="en-US" sz="1800" dirty="0">
                <a:solidFill>
                  <a:schemeClr val="tx2"/>
                </a:solidFill>
                <a:latin typeface="Arial" pitchFamily="34" charset="0"/>
                <a:cs typeface="Arial" pitchFamily="34" charset="0"/>
              </a:rPr>
              <a:t>, </a:t>
            </a:r>
            <a:r>
              <a:rPr lang="en-US" sz="1800" i="1" dirty="0">
                <a:solidFill>
                  <a:schemeClr val="tx2"/>
                </a:solidFill>
                <a:latin typeface="Arial" pitchFamily="34" charset="0"/>
                <a:cs typeface="Arial" pitchFamily="34" charset="0"/>
              </a:rPr>
              <a:t>l</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disebut</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sebagai</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koefisien</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transformasi</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dan</a:t>
            </a:r>
            <a:r>
              <a:rPr lang="en-US" sz="1800" dirty="0">
                <a:solidFill>
                  <a:schemeClr val="tx2"/>
                </a:solidFill>
                <a:latin typeface="Arial" pitchFamily="34" charset="0"/>
                <a:cs typeface="Arial" pitchFamily="34" charset="0"/>
              </a:rPr>
              <a:t> </a:t>
            </a:r>
            <a:r>
              <a:rPr lang="en-US" sz="1800" b="1" dirty="0">
                <a:solidFill>
                  <a:schemeClr val="tx2"/>
                </a:solidFill>
                <a:latin typeface="Arial" pitchFamily="34" charset="0"/>
                <a:cs typeface="Arial" pitchFamily="34" charset="0"/>
              </a:rPr>
              <a:t>V </a:t>
            </a:r>
            <a:r>
              <a:rPr lang="en-US" sz="1800" b="1" dirty="0">
                <a:solidFill>
                  <a:schemeClr val="tx2"/>
                </a:solidFill>
                <a:latin typeface="Arial" pitchFamily="34" charset="0"/>
                <a:cs typeface="Arial" pitchFamily="34" charset="0"/>
                <a:sym typeface="Symbol" pitchFamily="18" charset="2"/>
              </a:rPr>
              <a:t> </a:t>
            </a:r>
            <a:r>
              <a:rPr lang="en-US" sz="1800" dirty="0">
                <a:solidFill>
                  <a:schemeClr val="tx2"/>
                </a:solidFill>
                <a:latin typeface="Arial" pitchFamily="34" charset="0"/>
                <a:cs typeface="Arial" pitchFamily="34" charset="0"/>
                <a:sym typeface="Symbol" pitchFamily="18" charset="2"/>
              </a:rPr>
              <a:t>{</a:t>
            </a:r>
            <a:r>
              <a:rPr lang="en-US" sz="1800" i="1" dirty="0">
                <a:solidFill>
                  <a:schemeClr val="tx2"/>
                </a:solidFill>
                <a:latin typeface="Arial" pitchFamily="34" charset="0"/>
                <a:cs typeface="Arial" pitchFamily="34" charset="0"/>
                <a:sym typeface="Symbol" pitchFamily="18" charset="2"/>
              </a:rPr>
              <a:t>v</a:t>
            </a:r>
            <a:r>
              <a:rPr lang="en-US" sz="1800" dirty="0">
                <a:solidFill>
                  <a:schemeClr val="tx2"/>
                </a:solidFill>
                <a:latin typeface="Arial" pitchFamily="34" charset="0"/>
                <a:cs typeface="Arial" pitchFamily="34" charset="0"/>
                <a:sym typeface="Symbol" pitchFamily="18" charset="2"/>
              </a:rPr>
              <a:t>(</a:t>
            </a:r>
            <a:r>
              <a:rPr lang="en-US" sz="1800" i="1" dirty="0">
                <a:solidFill>
                  <a:schemeClr val="tx2"/>
                </a:solidFill>
                <a:latin typeface="Arial" pitchFamily="34" charset="0"/>
                <a:cs typeface="Arial" pitchFamily="34" charset="0"/>
                <a:sym typeface="Symbol" pitchFamily="18" charset="2"/>
              </a:rPr>
              <a:t>k</a:t>
            </a:r>
            <a:r>
              <a:rPr lang="en-US" sz="1800" dirty="0">
                <a:solidFill>
                  <a:schemeClr val="tx2"/>
                </a:solidFill>
                <a:latin typeface="Arial" pitchFamily="34" charset="0"/>
                <a:cs typeface="Arial" pitchFamily="34" charset="0"/>
                <a:sym typeface="Symbol" pitchFamily="18" charset="2"/>
              </a:rPr>
              <a:t>, </a:t>
            </a:r>
            <a:r>
              <a:rPr lang="en-US" sz="1800" i="1" dirty="0">
                <a:solidFill>
                  <a:schemeClr val="tx2"/>
                </a:solidFill>
                <a:latin typeface="Arial" pitchFamily="34" charset="0"/>
                <a:cs typeface="Arial" pitchFamily="34" charset="0"/>
                <a:sym typeface="Symbol" pitchFamily="18" charset="2"/>
              </a:rPr>
              <a:t>l</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adalah</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citra</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hasil</a:t>
            </a:r>
            <a:r>
              <a:rPr lang="en-US" sz="1800" dirty="0">
                <a:solidFill>
                  <a:schemeClr val="tx2"/>
                </a:solidFill>
                <a:latin typeface="Arial" pitchFamily="34" charset="0"/>
                <a:cs typeface="Arial" pitchFamily="34" charset="0"/>
                <a:sym typeface="Symbol" pitchFamily="18" charset="2"/>
              </a:rPr>
              <a:t>) transform. </a:t>
            </a:r>
            <a:r>
              <a:rPr lang="en-US" sz="1800" dirty="0" err="1">
                <a:solidFill>
                  <a:schemeClr val="tx2"/>
                </a:solidFill>
                <a:latin typeface="Arial" pitchFamily="34" charset="0"/>
                <a:cs typeface="Arial" pitchFamily="34" charset="0"/>
                <a:sym typeface="Symbol" pitchFamily="18" charset="2"/>
              </a:rPr>
              <a:t>Sifat</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ortonormal</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menjamin</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bahwa</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penggalan</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dari</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ekspansi</a:t>
            </a:r>
            <a:r>
              <a:rPr lang="en-US" sz="1800" dirty="0">
                <a:solidFill>
                  <a:schemeClr val="tx2"/>
                </a:solidFill>
                <a:latin typeface="Arial" pitchFamily="34" charset="0"/>
                <a:cs typeface="Arial" pitchFamily="34" charset="0"/>
                <a:sym typeface="Symbol" pitchFamily="18" charset="2"/>
              </a:rPr>
              <a:t> </a:t>
            </a:r>
            <a:r>
              <a:rPr lang="en-US" sz="1800" dirty="0" err="1">
                <a:solidFill>
                  <a:schemeClr val="tx2"/>
                </a:solidFill>
                <a:latin typeface="Arial" pitchFamily="34" charset="0"/>
                <a:cs typeface="Arial" pitchFamily="34" charset="0"/>
                <a:sym typeface="Symbol" pitchFamily="18" charset="2"/>
              </a:rPr>
              <a:t>berbentuk</a:t>
            </a:r>
            <a:endParaRPr lang="en-US" sz="1800" dirty="0">
              <a:solidFill>
                <a:schemeClr val="tx2"/>
              </a:solidFill>
              <a:latin typeface="Arial" pitchFamily="34" charset="0"/>
              <a:cs typeface="Arial" pitchFamily="34" charset="0"/>
              <a:sym typeface="Symbol" pitchFamily="18" charset="2"/>
            </a:endParaRPr>
          </a:p>
        </p:txBody>
      </p:sp>
      <p:graphicFrame>
        <p:nvGraphicFramePr>
          <p:cNvPr id="30727" name="Object 7"/>
          <p:cNvGraphicFramePr>
            <a:graphicFrameLocks noChangeAspect="1"/>
          </p:cNvGraphicFramePr>
          <p:nvPr/>
        </p:nvGraphicFramePr>
        <p:xfrm>
          <a:off x="1358900" y="4006850"/>
          <a:ext cx="6642100" cy="869950"/>
        </p:xfrm>
        <a:graphic>
          <a:graphicData uri="http://schemas.openxmlformats.org/presentationml/2006/ole">
            <p:oleObj spid="_x0000_s73732" name="Equation" r:id="rId5" imgW="3390840" imgH="444240" progId="">
              <p:embed/>
            </p:oleObj>
          </a:graphicData>
        </a:graphic>
      </p:graphicFrame>
      <p:sp>
        <p:nvSpPr>
          <p:cNvPr id="30728" name="Rectangle 8"/>
          <p:cNvSpPr>
            <a:spLocks noChangeArrowheads="1"/>
          </p:cNvSpPr>
          <p:nvPr/>
        </p:nvSpPr>
        <p:spPr bwMode="auto">
          <a:xfrm>
            <a:off x="381000" y="4953000"/>
            <a:ext cx="4800600" cy="5334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None/>
            </a:pP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Meminimalkan</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jumlah</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kesalahan</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kuadrat</a:t>
            </a:r>
            <a:endParaRPr lang="en-US" sz="1800" dirty="0">
              <a:solidFill>
                <a:schemeClr val="tx2"/>
              </a:solidFill>
              <a:latin typeface="Arial" pitchFamily="34" charset="0"/>
              <a:cs typeface="Arial" pitchFamily="34" charset="0"/>
              <a:sym typeface="Symbol" pitchFamily="18" charset="2"/>
            </a:endParaRPr>
          </a:p>
        </p:txBody>
      </p:sp>
      <p:graphicFrame>
        <p:nvGraphicFramePr>
          <p:cNvPr id="30729" name="Object 9"/>
          <p:cNvGraphicFramePr>
            <a:graphicFrameLocks noChangeAspect="1"/>
          </p:cNvGraphicFramePr>
          <p:nvPr/>
        </p:nvGraphicFramePr>
        <p:xfrm>
          <a:off x="5105400" y="4708525"/>
          <a:ext cx="3886200" cy="777875"/>
        </p:xfrm>
        <a:graphic>
          <a:graphicData uri="http://schemas.openxmlformats.org/presentationml/2006/ole">
            <p:oleObj spid="_x0000_s73733" name="Equation" r:id="rId6" imgW="2158920" imgH="431640" progId="">
              <p:embed/>
            </p:oleObj>
          </a:graphicData>
        </a:graphic>
      </p:graphicFrame>
      <p:sp>
        <p:nvSpPr>
          <p:cNvPr id="30730" name="Rectangle 10"/>
          <p:cNvSpPr>
            <a:spLocks noChangeArrowheads="1"/>
          </p:cNvSpPr>
          <p:nvPr/>
        </p:nvSpPr>
        <p:spPr bwMode="auto">
          <a:xfrm>
            <a:off x="381000" y="5486400"/>
            <a:ext cx="8458200" cy="5334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Char char="¢"/>
            </a:pPr>
            <a:r>
              <a:rPr lang="en-US" sz="1800" dirty="0" err="1">
                <a:solidFill>
                  <a:schemeClr val="tx2"/>
                </a:solidFill>
                <a:latin typeface="Arial" pitchFamily="34" charset="0"/>
                <a:cs typeface="Arial" pitchFamily="34" charset="0"/>
              </a:rPr>
              <a:t>Sifat</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lengkap</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menjamin</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kesalahan</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kuadrat</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berinlai</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nol</a:t>
            </a:r>
            <a:r>
              <a:rPr lang="en-US" sz="1800" dirty="0">
                <a:solidFill>
                  <a:schemeClr val="tx2"/>
                </a:solidFill>
                <a:latin typeface="Arial" pitchFamily="34" charset="0"/>
                <a:cs typeface="Arial" pitchFamily="34" charset="0"/>
              </a:rPr>
              <a:t> </a:t>
            </a:r>
            <a:r>
              <a:rPr lang="en-US" sz="1800" dirty="0" err="1">
                <a:solidFill>
                  <a:schemeClr val="tx2"/>
                </a:solidFill>
                <a:latin typeface="Arial" pitchFamily="34" charset="0"/>
                <a:cs typeface="Arial" pitchFamily="34" charset="0"/>
              </a:rPr>
              <a:t>saat</a:t>
            </a:r>
            <a:r>
              <a:rPr lang="en-US" sz="1800" dirty="0">
                <a:solidFill>
                  <a:schemeClr val="tx2"/>
                </a:solidFill>
                <a:latin typeface="Arial" pitchFamily="34" charset="0"/>
                <a:cs typeface="Arial" pitchFamily="34" charset="0"/>
              </a:rPr>
              <a:t> P=Q=N.</a:t>
            </a:r>
            <a:endParaRPr lang="en-US" sz="1800" dirty="0">
              <a:solidFill>
                <a:schemeClr val="tx2"/>
              </a:solidFill>
              <a:latin typeface="Arial" pitchFamily="34" charset="0"/>
              <a:cs typeface="Arial" pitchFamily="34" charset="0"/>
              <a:sym typeface="Symbol" pitchFamily="18" charset="2"/>
            </a:endParaRPr>
          </a:p>
        </p:txBody>
      </p:sp>
      <p:sp>
        <p:nvSpPr>
          <p:cNvPr id="14"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13</a:t>
            </a:fld>
            <a:endParaRPr lang="en-US" dirty="0">
              <a:solidFill>
                <a:srgbClr val="FF0000"/>
              </a:solidFill>
            </a:endParaRPr>
          </a:p>
        </p:txBody>
      </p:sp>
      <p:sp>
        <p:nvSpPr>
          <p:cNvPr id="15"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6"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Transformasi Uniter Terpisahkan</a:t>
            </a:r>
          </a:p>
        </p:txBody>
      </p:sp>
      <p:sp>
        <p:nvSpPr>
          <p:cNvPr id="31747" name="Rectangle 3"/>
          <p:cNvSpPr>
            <a:spLocks noGrp="1" noChangeArrowheads="1"/>
          </p:cNvSpPr>
          <p:nvPr>
            <p:ph type="body" idx="1"/>
          </p:nvPr>
        </p:nvSpPr>
        <p:spPr>
          <a:xfrm>
            <a:off x="457200" y="1066800"/>
            <a:ext cx="8077200" cy="1066800"/>
          </a:xfrm>
        </p:spPr>
        <p:txBody>
          <a:bodyPr/>
          <a:lstStyle/>
          <a:p>
            <a:r>
              <a:rPr lang="en-US" sz="2000" dirty="0" err="1"/>
              <a:t>Proses</a:t>
            </a:r>
            <a:r>
              <a:rPr lang="en-US" sz="2000" dirty="0"/>
              <a:t> </a:t>
            </a:r>
            <a:r>
              <a:rPr lang="en-US" sz="2000" dirty="0" err="1"/>
              <a:t>komputasi</a:t>
            </a:r>
            <a:r>
              <a:rPr lang="en-US" sz="2000" dirty="0"/>
              <a:t> </a:t>
            </a:r>
            <a:r>
              <a:rPr lang="en-US" sz="2000" dirty="0" err="1"/>
              <a:t>untuk</a:t>
            </a:r>
            <a:r>
              <a:rPr lang="en-US" sz="2000" dirty="0"/>
              <a:t> </a:t>
            </a:r>
            <a:r>
              <a:rPr lang="en-US" sz="2000" dirty="0" err="1"/>
              <a:t>menentukan</a:t>
            </a:r>
            <a:r>
              <a:rPr lang="en-US" sz="2000" dirty="0"/>
              <a:t> </a:t>
            </a:r>
            <a:r>
              <a:rPr lang="en-US" sz="2000" i="1" dirty="0"/>
              <a:t>v</a:t>
            </a:r>
            <a:r>
              <a:rPr lang="en-US" sz="2000" dirty="0"/>
              <a:t>(</a:t>
            </a:r>
            <a:r>
              <a:rPr lang="en-US" sz="2000" i="1" dirty="0" err="1"/>
              <a:t>k</a:t>
            </a:r>
            <a:r>
              <a:rPr lang="en-US" sz="2000" dirty="0" err="1"/>
              <a:t>,</a:t>
            </a:r>
            <a:r>
              <a:rPr lang="en-US" sz="2000" i="1" dirty="0" err="1"/>
              <a:t>l</a:t>
            </a:r>
            <a:r>
              <a:rPr lang="en-US" sz="2000" dirty="0"/>
              <a:t>) </a:t>
            </a:r>
            <a:r>
              <a:rPr lang="en-US" sz="2000" dirty="0" err="1"/>
              <a:t>dari</a:t>
            </a:r>
            <a:r>
              <a:rPr lang="en-US" sz="2000" dirty="0"/>
              <a:t> </a:t>
            </a:r>
            <a:r>
              <a:rPr lang="en-US" sz="2000" dirty="0" err="1"/>
              <a:t>bentuk</a:t>
            </a:r>
            <a:r>
              <a:rPr lang="en-US" sz="2000" dirty="0"/>
              <a:t> </a:t>
            </a:r>
            <a:r>
              <a:rPr lang="en-US" sz="2000" dirty="0" err="1"/>
              <a:t>diatas</a:t>
            </a:r>
            <a:r>
              <a:rPr lang="en-US" sz="2000" dirty="0"/>
              <a:t> </a:t>
            </a:r>
            <a:r>
              <a:rPr lang="en-US" sz="2000" dirty="0" err="1"/>
              <a:t>memiliki</a:t>
            </a:r>
            <a:r>
              <a:rPr lang="en-US" sz="2000" dirty="0"/>
              <a:t> </a:t>
            </a:r>
            <a:r>
              <a:rPr lang="en-US" sz="2000" dirty="0" err="1"/>
              <a:t>kompleksitas</a:t>
            </a:r>
            <a:r>
              <a:rPr lang="en-US" sz="2000" dirty="0"/>
              <a:t> O(N</a:t>
            </a:r>
            <a:r>
              <a:rPr lang="en-US" sz="2000" baseline="30000" dirty="0"/>
              <a:t>4</a:t>
            </a:r>
            <a:r>
              <a:rPr lang="en-US" sz="2000" dirty="0"/>
              <a:t>). </a:t>
            </a:r>
            <a:r>
              <a:rPr lang="en-US" sz="2000" dirty="0" err="1"/>
              <a:t>Perhitungan</a:t>
            </a:r>
            <a:r>
              <a:rPr lang="en-US" sz="2000" dirty="0"/>
              <a:t> </a:t>
            </a:r>
            <a:r>
              <a:rPr lang="en-US" sz="2000" dirty="0" err="1"/>
              <a:t>dpt</a:t>
            </a:r>
            <a:r>
              <a:rPr lang="en-US" sz="2000" dirty="0"/>
              <a:t> </a:t>
            </a:r>
            <a:r>
              <a:rPr lang="en-US" sz="2000" dirty="0" err="1"/>
              <a:t>dipercepat</a:t>
            </a:r>
            <a:r>
              <a:rPr lang="en-US" sz="2000" dirty="0"/>
              <a:t> </a:t>
            </a:r>
            <a:r>
              <a:rPr lang="en-US" sz="2000" dirty="0" err="1"/>
              <a:t>menjadi</a:t>
            </a:r>
            <a:r>
              <a:rPr lang="en-US" sz="2000" dirty="0"/>
              <a:t> O(N</a:t>
            </a:r>
            <a:r>
              <a:rPr lang="en-US" sz="2000" baseline="30000" dirty="0"/>
              <a:t>3</a:t>
            </a:r>
            <a:r>
              <a:rPr lang="en-US" sz="2000" dirty="0"/>
              <a:t>) </a:t>
            </a:r>
            <a:r>
              <a:rPr lang="en-US" sz="2000" dirty="0" err="1"/>
              <a:t>dng</a:t>
            </a:r>
            <a:r>
              <a:rPr lang="en-US" sz="2000" dirty="0"/>
              <a:t> </a:t>
            </a:r>
            <a:r>
              <a:rPr lang="en-US" sz="2000" dirty="0" err="1"/>
              <a:t>memilih</a:t>
            </a:r>
            <a:r>
              <a:rPr lang="en-US" sz="2000" dirty="0"/>
              <a:t> </a:t>
            </a:r>
            <a:r>
              <a:rPr lang="en-US" sz="2000" dirty="0" err="1"/>
              <a:t>transformasi</a:t>
            </a:r>
            <a:r>
              <a:rPr lang="en-US" sz="2000" dirty="0"/>
              <a:t> </a:t>
            </a:r>
            <a:r>
              <a:rPr lang="en-US" sz="2000" dirty="0" err="1"/>
              <a:t>yg</a:t>
            </a:r>
            <a:r>
              <a:rPr lang="en-US" sz="2000" dirty="0"/>
              <a:t> </a:t>
            </a:r>
            <a:r>
              <a:rPr lang="en-US" sz="2000" b="1" dirty="0" err="1"/>
              <a:t>terpisahkan</a:t>
            </a:r>
            <a:r>
              <a:rPr lang="en-US" sz="2000" dirty="0"/>
              <a:t> </a:t>
            </a:r>
            <a:r>
              <a:rPr lang="en-US" sz="2000" i="1" dirty="0"/>
              <a:t>(separable)</a:t>
            </a:r>
          </a:p>
        </p:txBody>
      </p:sp>
      <p:graphicFrame>
        <p:nvGraphicFramePr>
          <p:cNvPr id="31748" name="Object 4"/>
          <p:cNvGraphicFramePr>
            <a:graphicFrameLocks noChangeAspect="1"/>
          </p:cNvGraphicFramePr>
          <p:nvPr/>
        </p:nvGraphicFramePr>
        <p:xfrm>
          <a:off x="1143000" y="2057400"/>
          <a:ext cx="5486400" cy="549275"/>
        </p:xfrm>
        <a:graphic>
          <a:graphicData uri="http://schemas.openxmlformats.org/presentationml/2006/ole">
            <p:oleObj spid="_x0000_s74754" name="Equation" r:id="rId3" imgW="2539800" imgH="253800" progId="">
              <p:embed/>
            </p:oleObj>
          </a:graphicData>
        </a:graphic>
      </p:graphicFrame>
      <p:sp>
        <p:nvSpPr>
          <p:cNvPr id="31749" name="Rectangle 5"/>
          <p:cNvSpPr>
            <a:spLocks noChangeArrowheads="1"/>
          </p:cNvSpPr>
          <p:nvPr/>
        </p:nvSpPr>
        <p:spPr bwMode="auto">
          <a:xfrm>
            <a:off x="381000" y="2590800"/>
            <a:ext cx="8001000" cy="20574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None/>
            </a:pP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dimana</a:t>
            </a:r>
            <a:r>
              <a:rPr lang="en-US" sz="2000" dirty="0">
                <a:solidFill>
                  <a:schemeClr val="tx2"/>
                </a:solidFill>
                <a:latin typeface="Arial" pitchFamily="34" charset="0"/>
                <a:cs typeface="Arial" pitchFamily="34" charset="0"/>
              </a:rPr>
              <a:t> {</a:t>
            </a:r>
            <a:r>
              <a:rPr lang="en-US" sz="2000" i="1" dirty="0" err="1">
                <a:solidFill>
                  <a:schemeClr val="tx2"/>
                </a:solidFill>
                <a:latin typeface="Arial" pitchFamily="34" charset="0"/>
                <a:cs typeface="Arial" pitchFamily="34" charset="0"/>
              </a:rPr>
              <a:t>a</a:t>
            </a:r>
            <a:r>
              <a:rPr lang="en-US" sz="2000" i="1" baseline="-25000" dirty="0" err="1">
                <a:solidFill>
                  <a:schemeClr val="tx2"/>
                </a:solidFill>
                <a:latin typeface="Arial" pitchFamily="34" charset="0"/>
                <a:cs typeface="Arial" pitchFamily="34" charset="0"/>
              </a:rPr>
              <a:t>k</a:t>
            </a:r>
            <a:r>
              <a:rPr lang="en-US" sz="2000" dirty="0">
                <a:solidFill>
                  <a:schemeClr val="tx2"/>
                </a:solidFill>
                <a:latin typeface="Arial" pitchFamily="34" charset="0"/>
                <a:cs typeface="Arial" pitchFamily="34" charset="0"/>
              </a:rPr>
              <a:t>(</a:t>
            </a:r>
            <a:r>
              <a:rPr lang="en-US" sz="2000" i="1" dirty="0">
                <a:solidFill>
                  <a:schemeClr val="tx2"/>
                </a:solidFill>
                <a:latin typeface="Arial" pitchFamily="34" charset="0"/>
                <a:cs typeface="Arial" pitchFamily="34" charset="0"/>
              </a:rPr>
              <a:t>m</a:t>
            </a:r>
            <a:r>
              <a:rPr lang="en-US" sz="2000" dirty="0">
                <a:solidFill>
                  <a:schemeClr val="tx2"/>
                </a:solidFill>
                <a:latin typeface="Arial" pitchFamily="34" charset="0"/>
                <a:cs typeface="Arial" pitchFamily="34" charset="0"/>
              </a:rPr>
              <a:t>), </a:t>
            </a:r>
            <a:r>
              <a:rPr lang="en-US" sz="2000" i="1" dirty="0">
                <a:solidFill>
                  <a:schemeClr val="tx2"/>
                </a:solidFill>
                <a:latin typeface="Arial" pitchFamily="34" charset="0"/>
                <a:cs typeface="Arial" pitchFamily="34" charset="0"/>
              </a:rPr>
              <a:t>k </a:t>
            </a:r>
            <a:r>
              <a:rPr lang="en-US" sz="2000" dirty="0">
                <a:solidFill>
                  <a:schemeClr val="tx2"/>
                </a:solidFill>
                <a:latin typeface="Arial" pitchFamily="34" charset="0"/>
                <a:cs typeface="Arial" pitchFamily="34" charset="0"/>
              </a:rPr>
              <a:t>= 0, 1, …, N-1}, {</a:t>
            </a:r>
            <a:r>
              <a:rPr lang="en-US" sz="2000" i="1" dirty="0" err="1">
                <a:solidFill>
                  <a:schemeClr val="tx2"/>
                </a:solidFill>
                <a:latin typeface="Arial" pitchFamily="34" charset="0"/>
                <a:cs typeface="Arial" pitchFamily="34" charset="0"/>
              </a:rPr>
              <a:t>b</a:t>
            </a:r>
            <a:r>
              <a:rPr lang="en-US" sz="2000" i="1" baseline="-25000" dirty="0" err="1">
                <a:solidFill>
                  <a:schemeClr val="tx2"/>
                </a:solidFill>
                <a:latin typeface="Arial" pitchFamily="34" charset="0"/>
                <a:cs typeface="Arial" pitchFamily="34" charset="0"/>
              </a:rPr>
              <a:t>l</a:t>
            </a:r>
            <a:r>
              <a:rPr lang="en-US" sz="2000" dirty="0">
                <a:solidFill>
                  <a:schemeClr val="tx2"/>
                </a:solidFill>
                <a:latin typeface="Arial" pitchFamily="34" charset="0"/>
                <a:cs typeface="Arial" pitchFamily="34" charset="0"/>
              </a:rPr>
              <a:t>(</a:t>
            </a:r>
            <a:r>
              <a:rPr lang="en-US" sz="2000" i="1" dirty="0">
                <a:solidFill>
                  <a:schemeClr val="tx2"/>
                </a:solidFill>
                <a:latin typeface="Arial" pitchFamily="34" charset="0"/>
                <a:cs typeface="Arial" pitchFamily="34" charset="0"/>
              </a:rPr>
              <a:t>n</a:t>
            </a:r>
            <a:r>
              <a:rPr lang="en-US" sz="2000" dirty="0">
                <a:solidFill>
                  <a:schemeClr val="tx2"/>
                </a:solidFill>
                <a:latin typeface="Arial" pitchFamily="34" charset="0"/>
                <a:cs typeface="Arial" pitchFamily="34" charset="0"/>
              </a:rPr>
              <a:t>), </a:t>
            </a:r>
            <a:r>
              <a:rPr lang="en-US" sz="2000" i="1" dirty="0">
                <a:solidFill>
                  <a:schemeClr val="tx2"/>
                </a:solidFill>
                <a:latin typeface="Arial" pitchFamily="34" charset="0"/>
                <a:cs typeface="Arial" pitchFamily="34" charset="0"/>
              </a:rPr>
              <a:t>l</a:t>
            </a:r>
            <a:r>
              <a:rPr lang="en-US" sz="2000" dirty="0">
                <a:solidFill>
                  <a:schemeClr val="tx2"/>
                </a:solidFill>
                <a:latin typeface="Arial" pitchFamily="34" charset="0"/>
                <a:cs typeface="Arial" pitchFamily="34" charset="0"/>
              </a:rPr>
              <a:t>=0, 1, …, N-1} </a:t>
            </a:r>
            <a:r>
              <a:rPr lang="en-US" sz="2000" dirty="0" err="1">
                <a:solidFill>
                  <a:schemeClr val="tx2"/>
                </a:solidFill>
                <a:latin typeface="Arial" pitchFamily="34" charset="0"/>
                <a:cs typeface="Arial" pitchFamily="34" charset="0"/>
              </a:rPr>
              <a:t>adalah</a:t>
            </a:r>
            <a:r>
              <a:rPr lang="en-US" sz="2000" dirty="0">
                <a:solidFill>
                  <a:schemeClr val="tx2"/>
                </a:solidFill>
                <a:latin typeface="Arial" pitchFamily="34" charset="0"/>
                <a:cs typeface="Arial" pitchFamily="34" charset="0"/>
              </a:rPr>
              <a:t> basis </a:t>
            </a:r>
            <a:r>
              <a:rPr lang="en-US" sz="2000" dirty="0" err="1">
                <a:solidFill>
                  <a:schemeClr val="tx2"/>
                </a:solidFill>
                <a:latin typeface="Arial" pitchFamily="34" charset="0"/>
                <a:cs typeface="Arial" pitchFamily="34" charset="0"/>
              </a:rPr>
              <a:t>ortonormal</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satu-dimensi</a:t>
            </a:r>
            <a:r>
              <a:rPr lang="en-US" sz="2000" dirty="0">
                <a:solidFill>
                  <a:schemeClr val="tx2"/>
                </a:solidFill>
                <a:latin typeface="Arial" pitchFamily="34" charset="0"/>
                <a:cs typeface="Arial" pitchFamily="34" charset="0"/>
              </a:rPr>
              <a:t> yang </a:t>
            </a:r>
            <a:r>
              <a:rPr lang="en-US" sz="2000" dirty="0" err="1">
                <a:solidFill>
                  <a:schemeClr val="tx2"/>
                </a:solidFill>
                <a:latin typeface="Arial" pitchFamily="34" charset="0"/>
                <a:cs typeface="Arial" pitchFamily="34" charset="0"/>
              </a:rPr>
              <a:t>lengkap</a:t>
            </a:r>
            <a:r>
              <a:rPr lang="en-US" sz="2000" dirty="0">
                <a:solidFill>
                  <a:schemeClr val="tx2"/>
                </a:solidFill>
                <a:latin typeface="Arial" pitchFamily="34" charset="0"/>
                <a:cs typeface="Arial" pitchFamily="34" charset="0"/>
              </a:rPr>
              <a:t>.</a:t>
            </a:r>
          </a:p>
          <a:p>
            <a:pPr marL="342900" indent="-342900" eaLnBrk="1" hangingPunct="1">
              <a:spcBef>
                <a:spcPct val="20000"/>
              </a:spcBef>
              <a:buClr>
                <a:schemeClr val="tx1"/>
              </a:buClr>
              <a:buSzPct val="70000"/>
              <a:buFont typeface="Wingdings" pitchFamily="2" charset="2"/>
              <a:buChar char="¢"/>
            </a:pPr>
            <a:r>
              <a:rPr lang="en-US" sz="2000" dirty="0" err="1">
                <a:solidFill>
                  <a:schemeClr val="tx2"/>
                </a:solidFill>
                <a:latin typeface="Arial" pitchFamily="34" charset="0"/>
                <a:cs typeface="Arial" pitchFamily="34" charset="0"/>
              </a:rPr>
              <a:t>Pemberlakuan</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syarat</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ortonormal</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dan</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lengkap</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mengharuskan</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sifat</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uniter</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dari</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matriks</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transformasi</a:t>
            </a:r>
            <a:r>
              <a:rPr lang="en-US" sz="2000" dirty="0">
                <a:solidFill>
                  <a:schemeClr val="tx2"/>
                </a:solidFill>
                <a:latin typeface="Arial" pitchFamily="34" charset="0"/>
                <a:cs typeface="Arial" pitchFamily="34" charset="0"/>
              </a:rPr>
              <a:t> </a:t>
            </a:r>
            <a:r>
              <a:rPr lang="en-US" sz="2000" b="1" dirty="0">
                <a:solidFill>
                  <a:schemeClr val="tx2"/>
                </a:solidFill>
                <a:latin typeface="Arial" pitchFamily="34" charset="0"/>
                <a:cs typeface="Arial" pitchFamily="34" charset="0"/>
              </a:rPr>
              <a:t>A </a:t>
            </a:r>
            <a:r>
              <a:rPr lang="en-US" sz="2000" dirty="0">
                <a:solidFill>
                  <a:schemeClr val="tx2"/>
                </a:solidFill>
                <a:latin typeface="Arial" pitchFamily="34" charset="0"/>
                <a:cs typeface="Arial" pitchFamily="34" charset="0"/>
                <a:sym typeface="Symbol" pitchFamily="18" charset="2"/>
              </a:rPr>
              <a:t>{</a:t>
            </a:r>
            <a:r>
              <a:rPr lang="en-US" sz="2000" i="1" dirty="0">
                <a:solidFill>
                  <a:schemeClr val="tx2"/>
                </a:solidFill>
                <a:latin typeface="Arial" pitchFamily="34" charset="0"/>
                <a:cs typeface="Arial" pitchFamily="34" charset="0"/>
                <a:sym typeface="Symbol" pitchFamily="18" charset="2"/>
              </a:rPr>
              <a:t>a</a:t>
            </a:r>
            <a:r>
              <a:rPr lang="en-US" sz="2000" dirty="0">
                <a:solidFill>
                  <a:schemeClr val="tx2"/>
                </a:solidFill>
                <a:latin typeface="Arial" pitchFamily="34" charset="0"/>
                <a:cs typeface="Arial" pitchFamily="34" charset="0"/>
                <a:sym typeface="Symbol" pitchFamily="18" charset="2"/>
              </a:rPr>
              <a:t>(</a:t>
            </a:r>
            <a:r>
              <a:rPr lang="en-US" sz="2000" i="1" dirty="0">
                <a:solidFill>
                  <a:schemeClr val="tx2"/>
                </a:solidFill>
                <a:latin typeface="Arial" pitchFamily="34" charset="0"/>
                <a:cs typeface="Arial" pitchFamily="34" charset="0"/>
                <a:sym typeface="Symbol" pitchFamily="18" charset="2"/>
              </a:rPr>
              <a:t>k</a:t>
            </a:r>
            <a:r>
              <a:rPr lang="en-US" sz="2000" dirty="0">
                <a:solidFill>
                  <a:schemeClr val="tx2"/>
                </a:solidFill>
                <a:latin typeface="Arial" pitchFamily="34" charset="0"/>
                <a:cs typeface="Arial" pitchFamily="34" charset="0"/>
                <a:sym typeface="Symbol" pitchFamily="18" charset="2"/>
              </a:rPr>
              <a:t>, </a:t>
            </a:r>
            <a:r>
              <a:rPr lang="en-US" sz="2000" i="1" dirty="0">
                <a:solidFill>
                  <a:schemeClr val="tx2"/>
                </a:solidFill>
                <a:latin typeface="Arial" pitchFamily="34" charset="0"/>
                <a:cs typeface="Arial" pitchFamily="34" charset="0"/>
                <a:sym typeface="Symbol" pitchFamily="18" charset="2"/>
              </a:rPr>
              <a:t>m</a:t>
            </a:r>
            <a:r>
              <a:rPr lang="en-US" sz="2000" dirty="0">
                <a:solidFill>
                  <a:schemeClr val="tx2"/>
                </a:solidFill>
                <a:latin typeface="Arial" pitchFamily="34" charset="0"/>
                <a:cs typeface="Arial" pitchFamily="34" charset="0"/>
                <a:sym typeface="Symbol" pitchFamily="18" charset="2"/>
              </a:rPr>
              <a:t>)}</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dan</a:t>
            </a:r>
            <a:r>
              <a:rPr lang="en-US" sz="2000" dirty="0">
                <a:solidFill>
                  <a:schemeClr val="tx2"/>
                </a:solidFill>
                <a:latin typeface="Arial" pitchFamily="34" charset="0"/>
                <a:cs typeface="Arial" pitchFamily="34" charset="0"/>
              </a:rPr>
              <a:t> </a:t>
            </a:r>
            <a:r>
              <a:rPr lang="en-US" sz="2000" b="1" dirty="0">
                <a:solidFill>
                  <a:schemeClr val="tx2"/>
                </a:solidFill>
                <a:latin typeface="Arial" pitchFamily="34" charset="0"/>
                <a:cs typeface="Arial" pitchFamily="34" charset="0"/>
              </a:rPr>
              <a:t>B </a:t>
            </a:r>
            <a:r>
              <a:rPr lang="en-US" sz="2000" dirty="0">
                <a:solidFill>
                  <a:schemeClr val="tx2"/>
                </a:solidFill>
                <a:latin typeface="Arial" pitchFamily="34" charset="0"/>
                <a:cs typeface="Arial" pitchFamily="34" charset="0"/>
                <a:sym typeface="Symbol" pitchFamily="18" charset="2"/>
              </a:rPr>
              <a:t> {</a:t>
            </a:r>
            <a:r>
              <a:rPr lang="en-US" sz="2000" i="1" dirty="0">
                <a:solidFill>
                  <a:schemeClr val="tx2"/>
                </a:solidFill>
                <a:latin typeface="Arial" pitchFamily="34" charset="0"/>
                <a:cs typeface="Arial" pitchFamily="34" charset="0"/>
                <a:sym typeface="Symbol" pitchFamily="18" charset="2"/>
              </a:rPr>
              <a:t>b</a:t>
            </a:r>
            <a:r>
              <a:rPr lang="en-US" sz="2000" dirty="0">
                <a:solidFill>
                  <a:schemeClr val="tx2"/>
                </a:solidFill>
                <a:latin typeface="Arial" pitchFamily="34" charset="0"/>
                <a:cs typeface="Arial" pitchFamily="34" charset="0"/>
                <a:sym typeface="Symbol" pitchFamily="18" charset="2"/>
              </a:rPr>
              <a:t>(</a:t>
            </a:r>
            <a:r>
              <a:rPr lang="en-US" sz="2000" i="1" dirty="0">
                <a:solidFill>
                  <a:schemeClr val="tx2"/>
                </a:solidFill>
                <a:latin typeface="Arial" pitchFamily="34" charset="0"/>
                <a:cs typeface="Arial" pitchFamily="34" charset="0"/>
                <a:sym typeface="Symbol" pitchFamily="18" charset="2"/>
              </a:rPr>
              <a:t>l</a:t>
            </a:r>
            <a:r>
              <a:rPr lang="en-US" sz="2000" dirty="0">
                <a:solidFill>
                  <a:schemeClr val="tx2"/>
                </a:solidFill>
                <a:latin typeface="Arial" pitchFamily="34" charset="0"/>
                <a:cs typeface="Arial" pitchFamily="34" charset="0"/>
                <a:sym typeface="Symbol" pitchFamily="18" charset="2"/>
              </a:rPr>
              <a:t>, </a:t>
            </a:r>
            <a:r>
              <a:rPr lang="en-US" sz="2000" i="1" dirty="0">
                <a:solidFill>
                  <a:schemeClr val="tx2"/>
                </a:solidFill>
                <a:latin typeface="Arial" pitchFamily="34" charset="0"/>
                <a:cs typeface="Arial" pitchFamily="34" charset="0"/>
                <a:sym typeface="Symbol" pitchFamily="18" charset="2"/>
              </a:rPr>
              <a:t>n</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jadi</a:t>
            </a:r>
            <a:r>
              <a:rPr lang="en-US" sz="2000" dirty="0">
                <a:solidFill>
                  <a:schemeClr val="tx2"/>
                </a:solidFill>
                <a:latin typeface="Arial" pitchFamily="34" charset="0"/>
                <a:cs typeface="Arial" pitchFamily="34" charset="0"/>
                <a:sym typeface="Symbol" pitchFamily="18" charset="2"/>
              </a:rPr>
              <a:t> </a:t>
            </a:r>
            <a:r>
              <a:rPr lang="en-US" sz="2000" b="1" dirty="0">
                <a:solidFill>
                  <a:schemeClr val="tx2"/>
                </a:solidFill>
                <a:latin typeface="Arial" pitchFamily="34" charset="0"/>
                <a:cs typeface="Arial" pitchFamily="34" charset="0"/>
                <a:sym typeface="Symbol" pitchFamily="18" charset="2"/>
              </a:rPr>
              <a:t>AA</a:t>
            </a:r>
            <a:r>
              <a:rPr lang="en-US" sz="2000" dirty="0">
                <a:solidFill>
                  <a:schemeClr val="tx2"/>
                </a:solidFill>
                <a:latin typeface="Arial" pitchFamily="34" charset="0"/>
                <a:cs typeface="Arial" pitchFamily="34" charset="0"/>
                <a:sym typeface="Symbol" pitchFamily="18" charset="2"/>
              </a:rPr>
              <a:t>*</a:t>
            </a:r>
            <a:r>
              <a:rPr lang="en-US" sz="2000" baseline="30000" dirty="0">
                <a:solidFill>
                  <a:schemeClr val="tx2"/>
                </a:solidFill>
                <a:latin typeface="Arial" pitchFamily="34" charset="0"/>
                <a:cs typeface="Arial" pitchFamily="34" charset="0"/>
                <a:sym typeface="Symbol" pitchFamily="18" charset="2"/>
              </a:rPr>
              <a:t>T</a:t>
            </a:r>
            <a:r>
              <a:rPr lang="en-US" sz="2000" dirty="0">
                <a:solidFill>
                  <a:schemeClr val="tx2"/>
                </a:solidFill>
                <a:latin typeface="Arial" pitchFamily="34" charset="0"/>
                <a:cs typeface="Arial" pitchFamily="34" charset="0"/>
                <a:sym typeface="Symbol" pitchFamily="18" charset="2"/>
              </a:rPr>
              <a:t> = </a:t>
            </a:r>
            <a:r>
              <a:rPr lang="en-US" sz="2000" b="1" dirty="0">
                <a:solidFill>
                  <a:schemeClr val="tx2"/>
                </a:solidFill>
                <a:latin typeface="Arial" pitchFamily="34" charset="0"/>
                <a:cs typeface="Arial" pitchFamily="34" charset="0"/>
                <a:sym typeface="Symbol" pitchFamily="18" charset="2"/>
              </a:rPr>
              <a:t>A</a:t>
            </a:r>
            <a:r>
              <a:rPr lang="en-US" sz="2000" baseline="30000" dirty="0">
                <a:solidFill>
                  <a:schemeClr val="tx2"/>
                </a:solidFill>
                <a:latin typeface="Arial" pitchFamily="34" charset="0"/>
                <a:cs typeface="Arial" pitchFamily="34" charset="0"/>
                <a:sym typeface="Symbol" pitchFamily="18" charset="2"/>
              </a:rPr>
              <a:t>T</a:t>
            </a:r>
            <a:r>
              <a:rPr lang="en-US" sz="2000" b="1" dirty="0">
                <a:solidFill>
                  <a:schemeClr val="tx2"/>
                </a:solidFill>
                <a:latin typeface="Arial" pitchFamily="34" charset="0"/>
                <a:cs typeface="Arial" pitchFamily="34" charset="0"/>
                <a:sym typeface="Symbol" pitchFamily="18" charset="2"/>
              </a:rPr>
              <a:t>A</a:t>
            </a:r>
            <a:r>
              <a:rPr lang="en-US" sz="2000" dirty="0">
                <a:solidFill>
                  <a:schemeClr val="tx2"/>
                </a:solidFill>
                <a:latin typeface="Arial" pitchFamily="34" charset="0"/>
                <a:cs typeface="Arial" pitchFamily="34" charset="0"/>
                <a:sym typeface="Symbol" pitchFamily="18" charset="2"/>
              </a:rPr>
              <a:t>* = </a:t>
            </a:r>
            <a:r>
              <a:rPr lang="en-US" sz="2000" b="1" dirty="0">
                <a:solidFill>
                  <a:schemeClr val="tx2"/>
                </a:solidFill>
                <a:latin typeface="Arial" pitchFamily="34" charset="0"/>
                <a:cs typeface="Arial" pitchFamily="34" charset="0"/>
                <a:sym typeface="Symbol" pitchFamily="18" charset="2"/>
              </a:rPr>
              <a:t>I</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Seringkali</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dipilih</a:t>
            </a:r>
            <a:r>
              <a:rPr lang="en-US" sz="2000" dirty="0">
                <a:solidFill>
                  <a:schemeClr val="tx2"/>
                </a:solidFill>
                <a:latin typeface="Arial" pitchFamily="34" charset="0"/>
                <a:cs typeface="Arial" pitchFamily="34" charset="0"/>
                <a:sym typeface="Symbol" pitchFamily="18" charset="2"/>
              </a:rPr>
              <a:t> </a:t>
            </a:r>
            <a:r>
              <a:rPr lang="en-US" sz="2000" b="1" dirty="0">
                <a:solidFill>
                  <a:schemeClr val="tx2"/>
                </a:solidFill>
                <a:latin typeface="Arial" pitchFamily="34" charset="0"/>
                <a:cs typeface="Arial" pitchFamily="34" charset="0"/>
                <a:sym typeface="Symbol" pitchFamily="18" charset="2"/>
              </a:rPr>
              <a:t>B</a:t>
            </a:r>
            <a:r>
              <a:rPr lang="en-US" sz="2000" dirty="0">
                <a:solidFill>
                  <a:schemeClr val="tx2"/>
                </a:solidFill>
                <a:latin typeface="Arial" pitchFamily="34" charset="0"/>
                <a:cs typeface="Arial" pitchFamily="34" charset="0"/>
                <a:sym typeface="Symbol" pitchFamily="18" charset="2"/>
              </a:rPr>
              <a:t> = </a:t>
            </a:r>
            <a:r>
              <a:rPr lang="en-US" sz="2000" b="1" dirty="0">
                <a:solidFill>
                  <a:schemeClr val="tx2"/>
                </a:solidFill>
                <a:latin typeface="Arial" pitchFamily="34" charset="0"/>
                <a:cs typeface="Arial" pitchFamily="34" charset="0"/>
                <a:sym typeface="Symbol" pitchFamily="18" charset="2"/>
              </a:rPr>
              <a:t>A</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sehingga</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pasangan</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transformasi</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akan</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berbentuk</a:t>
            </a:r>
            <a:endParaRPr lang="en-US" sz="2000" b="1" dirty="0">
              <a:solidFill>
                <a:schemeClr val="tx2"/>
              </a:solidFill>
              <a:latin typeface="Arial" pitchFamily="34" charset="0"/>
              <a:cs typeface="Arial" pitchFamily="34" charset="0"/>
              <a:sym typeface="Symbol" pitchFamily="18" charset="2"/>
            </a:endParaRPr>
          </a:p>
        </p:txBody>
      </p:sp>
      <p:graphicFrame>
        <p:nvGraphicFramePr>
          <p:cNvPr id="31750" name="Object 6"/>
          <p:cNvGraphicFramePr>
            <a:graphicFrameLocks noChangeAspect="1"/>
          </p:cNvGraphicFramePr>
          <p:nvPr/>
        </p:nvGraphicFramePr>
        <p:xfrm>
          <a:off x="1524000" y="4572000"/>
          <a:ext cx="5638800" cy="760413"/>
        </p:xfrm>
        <a:graphic>
          <a:graphicData uri="http://schemas.openxmlformats.org/presentationml/2006/ole">
            <p:oleObj spid="_x0000_s74755" name="Equation" r:id="rId4" imgW="3200400" imgH="431640" progId="">
              <p:embed/>
            </p:oleObj>
          </a:graphicData>
        </a:graphic>
      </p:graphicFrame>
      <p:graphicFrame>
        <p:nvGraphicFramePr>
          <p:cNvPr id="31752" name="Object 8"/>
          <p:cNvGraphicFramePr>
            <a:graphicFrameLocks noChangeAspect="1"/>
          </p:cNvGraphicFramePr>
          <p:nvPr/>
        </p:nvGraphicFramePr>
        <p:xfrm>
          <a:off x="1549400" y="5410200"/>
          <a:ext cx="6146800" cy="768350"/>
        </p:xfrm>
        <a:graphic>
          <a:graphicData uri="http://schemas.openxmlformats.org/presentationml/2006/ole">
            <p:oleObj spid="_x0000_s74756" name="Equation" r:id="rId5" imgW="3454200" imgH="431640" progId="">
              <p:embed/>
            </p:oleObj>
          </a:graphicData>
        </a:graphic>
      </p:graphicFrame>
      <p:sp>
        <p:nvSpPr>
          <p:cNvPr id="11"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14</a:t>
            </a:fld>
            <a:endParaRPr lang="en-US" dirty="0">
              <a:solidFill>
                <a:srgbClr val="FF0000"/>
              </a:solidFill>
            </a:endParaRPr>
          </a:p>
        </p:txBody>
      </p:sp>
      <p:sp>
        <p:nvSpPr>
          <p:cNvPr id="12"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3"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p:txBody>
          <a:bodyPr/>
          <a:lstStyle/>
          <a:p>
            <a:r>
              <a:rPr lang="en-US" sz="2000" dirty="0" err="1"/>
              <a:t>Untuk</a:t>
            </a:r>
            <a:r>
              <a:rPr lang="en-US" sz="2000" dirty="0"/>
              <a:t> </a:t>
            </a:r>
            <a:r>
              <a:rPr lang="en-US" sz="2000" dirty="0" err="1"/>
              <a:t>citra</a:t>
            </a:r>
            <a:r>
              <a:rPr lang="en-US" sz="2000" dirty="0"/>
              <a:t> </a:t>
            </a:r>
            <a:r>
              <a:rPr lang="en-US" sz="2000" dirty="0" err="1"/>
              <a:t>empat-persegi-panjang</a:t>
            </a:r>
            <a:r>
              <a:rPr lang="en-US" sz="2000" dirty="0"/>
              <a:t> </a:t>
            </a:r>
            <a:r>
              <a:rPr lang="en-US" sz="2000" dirty="0" err="1"/>
              <a:t>berdimensi</a:t>
            </a:r>
            <a:r>
              <a:rPr lang="en-US" sz="2000" dirty="0"/>
              <a:t> M</a:t>
            </a:r>
            <a:r>
              <a:rPr lang="en-US" sz="2000" dirty="0">
                <a:sym typeface="Symbol" pitchFamily="18" charset="2"/>
              </a:rPr>
              <a:t>N:</a:t>
            </a:r>
          </a:p>
          <a:p>
            <a:pPr>
              <a:buFont typeface="Wingdings" pitchFamily="2" charset="2"/>
              <a:buNone/>
            </a:pPr>
            <a:r>
              <a:rPr lang="en-US" sz="2000" dirty="0">
                <a:sym typeface="Symbol" pitchFamily="18" charset="2"/>
              </a:rPr>
              <a:t>	</a:t>
            </a:r>
          </a:p>
          <a:p>
            <a:pPr>
              <a:buFont typeface="Wingdings" pitchFamily="2" charset="2"/>
              <a:buNone/>
            </a:pPr>
            <a:r>
              <a:rPr lang="en-US" sz="2000" dirty="0">
                <a:sym typeface="Symbol" pitchFamily="18" charset="2"/>
              </a:rPr>
              <a:t>		</a:t>
            </a:r>
            <a:r>
              <a:rPr lang="en-US" sz="2000" b="1" dirty="0">
                <a:sym typeface="Symbol" pitchFamily="18" charset="2"/>
              </a:rPr>
              <a:t>V</a:t>
            </a:r>
            <a:r>
              <a:rPr lang="en-US" sz="2000" dirty="0">
                <a:sym typeface="Symbol" pitchFamily="18" charset="2"/>
              </a:rPr>
              <a:t> = </a:t>
            </a:r>
            <a:r>
              <a:rPr lang="en-US" sz="2000" b="1" dirty="0">
                <a:sym typeface="Symbol" pitchFamily="18" charset="2"/>
              </a:rPr>
              <a:t>A</a:t>
            </a:r>
            <a:r>
              <a:rPr lang="en-US" sz="2000" baseline="-25000" dirty="0">
                <a:sym typeface="Symbol" pitchFamily="18" charset="2"/>
              </a:rPr>
              <a:t>M</a:t>
            </a:r>
            <a:r>
              <a:rPr lang="en-US" sz="2000" b="1" dirty="0">
                <a:sym typeface="Symbol" pitchFamily="18" charset="2"/>
              </a:rPr>
              <a:t>UA</a:t>
            </a:r>
            <a:r>
              <a:rPr lang="en-US" sz="2000" baseline="-25000" dirty="0">
                <a:sym typeface="Symbol" pitchFamily="18" charset="2"/>
              </a:rPr>
              <a:t>N</a:t>
            </a:r>
            <a:r>
              <a:rPr lang="en-US" sz="2000" dirty="0">
                <a:sym typeface="Symbol" pitchFamily="18" charset="2"/>
              </a:rPr>
              <a:t> 	 </a:t>
            </a:r>
            <a:r>
              <a:rPr lang="en-US" sz="2000" dirty="0" err="1">
                <a:sym typeface="Symbol" pitchFamily="18" charset="2"/>
              </a:rPr>
              <a:t>dan</a:t>
            </a:r>
            <a:r>
              <a:rPr lang="en-US" sz="2000" dirty="0">
                <a:sym typeface="Symbol" pitchFamily="18" charset="2"/>
              </a:rPr>
              <a:t>	</a:t>
            </a:r>
            <a:r>
              <a:rPr lang="en-US" sz="2000" b="1" dirty="0">
                <a:sym typeface="Symbol" pitchFamily="18" charset="2"/>
              </a:rPr>
              <a:t>U</a:t>
            </a:r>
            <a:r>
              <a:rPr lang="en-US" sz="2000" dirty="0">
                <a:sym typeface="Symbol" pitchFamily="18" charset="2"/>
              </a:rPr>
              <a:t> = </a:t>
            </a:r>
            <a:r>
              <a:rPr lang="en-US" sz="2000" b="1" dirty="0">
                <a:sym typeface="Symbol" pitchFamily="18" charset="2"/>
              </a:rPr>
              <a:t>A*</a:t>
            </a:r>
            <a:r>
              <a:rPr lang="en-US" sz="2000" baseline="-25000" dirty="0">
                <a:sym typeface="Symbol" pitchFamily="18" charset="2"/>
              </a:rPr>
              <a:t>M </a:t>
            </a:r>
            <a:r>
              <a:rPr lang="en-US" sz="2000" b="1" dirty="0">
                <a:sym typeface="Symbol" pitchFamily="18" charset="2"/>
              </a:rPr>
              <a:t>V A*</a:t>
            </a:r>
            <a:r>
              <a:rPr lang="en-US" sz="2000" b="1" baseline="30000" dirty="0">
                <a:sym typeface="Symbol" pitchFamily="18" charset="2"/>
              </a:rPr>
              <a:t>T</a:t>
            </a:r>
            <a:r>
              <a:rPr lang="en-US" sz="2000" baseline="-25000" dirty="0">
                <a:sym typeface="Symbol" pitchFamily="18" charset="2"/>
              </a:rPr>
              <a:t>N</a:t>
            </a:r>
          </a:p>
          <a:p>
            <a:pPr>
              <a:buFont typeface="Wingdings" pitchFamily="2" charset="2"/>
              <a:buNone/>
            </a:pPr>
            <a:endParaRPr lang="en-US" sz="2000" dirty="0">
              <a:sym typeface="Symbol" pitchFamily="18" charset="2"/>
            </a:endParaRPr>
          </a:p>
          <a:p>
            <a:r>
              <a:rPr lang="en-US" sz="2000" dirty="0" err="1">
                <a:sym typeface="Symbol" pitchFamily="18" charset="2"/>
              </a:rPr>
              <a:t>Untuk</a:t>
            </a:r>
            <a:r>
              <a:rPr lang="en-US" sz="2000" dirty="0">
                <a:sym typeface="Symbol" pitchFamily="18" charset="2"/>
              </a:rPr>
              <a:t> </a:t>
            </a:r>
            <a:r>
              <a:rPr lang="en-US" sz="2000" dirty="0" err="1">
                <a:sym typeface="Symbol" pitchFamily="18" charset="2"/>
              </a:rPr>
              <a:t>matriks</a:t>
            </a:r>
            <a:r>
              <a:rPr lang="en-US" sz="2000" dirty="0">
                <a:sym typeface="Symbol" pitchFamily="18" charset="2"/>
              </a:rPr>
              <a:t> </a:t>
            </a:r>
            <a:r>
              <a:rPr lang="en-US" sz="2000" dirty="0" err="1">
                <a:sym typeface="Symbol" pitchFamily="18" charset="2"/>
              </a:rPr>
              <a:t>uniter</a:t>
            </a:r>
            <a:r>
              <a:rPr lang="en-US" sz="2000" dirty="0">
                <a:sym typeface="Symbol" pitchFamily="18" charset="2"/>
              </a:rPr>
              <a:t> </a:t>
            </a:r>
            <a:r>
              <a:rPr lang="en-US" sz="2000" dirty="0" err="1">
                <a:sym typeface="Symbol" pitchFamily="18" charset="2"/>
              </a:rPr>
              <a:t>terpisahkan</a:t>
            </a:r>
            <a:r>
              <a:rPr lang="en-US" sz="2000" dirty="0">
                <a:sym typeface="Symbol" pitchFamily="18" charset="2"/>
              </a:rPr>
              <a:t>, </a:t>
            </a:r>
            <a:r>
              <a:rPr lang="en-US" sz="2000" dirty="0" err="1">
                <a:sym typeface="Symbol" pitchFamily="18" charset="2"/>
              </a:rPr>
              <a:t>transformasi</a:t>
            </a:r>
            <a:r>
              <a:rPr lang="en-US" sz="2000" dirty="0">
                <a:sym typeface="Symbol" pitchFamily="18" charset="2"/>
              </a:rPr>
              <a:t> </a:t>
            </a:r>
            <a:r>
              <a:rPr lang="en-US" sz="2000" dirty="0" err="1">
                <a:sym typeface="Symbol" pitchFamily="18" charset="2"/>
              </a:rPr>
              <a:t>citra</a:t>
            </a:r>
            <a:r>
              <a:rPr lang="en-US" sz="2000" dirty="0">
                <a:sym typeface="Symbol" pitchFamily="18" charset="2"/>
              </a:rPr>
              <a:t> </a:t>
            </a:r>
            <a:r>
              <a:rPr lang="en-US" sz="2000" dirty="0" err="1">
                <a:sym typeface="Symbol" pitchFamily="18" charset="2"/>
              </a:rPr>
              <a:t>dpt</a:t>
            </a:r>
            <a:r>
              <a:rPr lang="en-US" sz="2000" dirty="0">
                <a:sym typeface="Symbol" pitchFamily="18" charset="2"/>
              </a:rPr>
              <a:t> </a:t>
            </a:r>
            <a:r>
              <a:rPr lang="en-US" sz="2000" dirty="0" err="1">
                <a:sym typeface="Symbol" pitchFamily="18" charset="2"/>
              </a:rPr>
              <a:t>dituliskan</a:t>
            </a:r>
            <a:r>
              <a:rPr lang="en-US" sz="2000" dirty="0">
                <a:sym typeface="Symbol" pitchFamily="18" charset="2"/>
              </a:rPr>
              <a:t> </a:t>
            </a:r>
            <a:r>
              <a:rPr lang="en-US" sz="2000" dirty="0" err="1">
                <a:sym typeface="Symbol" pitchFamily="18" charset="2"/>
              </a:rPr>
              <a:t>sebagai</a:t>
            </a:r>
            <a:r>
              <a:rPr lang="en-US" sz="2000" dirty="0">
                <a:sym typeface="Symbol" pitchFamily="18" charset="2"/>
              </a:rPr>
              <a:t>:	</a:t>
            </a:r>
          </a:p>
          <a:p>
            <a:endParaRPr lang="en-US" sz="2000" dirty="0">
              <a:sym typeface="Symbol" pitchFamily="18" charset="2"/>
            </a:endParaRPr>
          </a:p>
          <a:p>
            <a:pPr>
              <a:buFont typeface="Wingdings" pitchFamily="2" charset="2"/>
              <a:buNone/>
            </a:pPr>
            <a:r>
              <a:rPr lang="en-US" sz="2000" b="1" dirty="0">
                <a:sym typeface="Symbol" pitchFamily="18" charset="2"/>
              </a:rPr>
              <a:t>			V</a:t>
            </a:r>
            <a:r>
              <a:rPr lang="en-US" sz="2000" baseline="30000" dirty="0">
                <a:sym typeface="Symbol" pitchFamily="18" charset="2"/>
              </a:rPr>
              <a:t>T</a:t>
            </a:r>
            <a:r>
              <a:rPr lang="en-US" sz="2000" dirty="0">
                <a:sym typeface="Symbol" pitchFamily="18" charset="2"/>
              </a:rPr>
              <a:t> = </a:t>
            </a:r>
            <a:r>
              <a:rPr lang="en-US" sz="2000" b="1" dirty="0">
                <a:sym typeface="Symbol" pitchFamily="18" charset="2"/>
              </a:rPr>
              <a:t>AUA</a:t>
            </a:r>
            <a:r>
              <a:rPr lang="en-US" sz="2000" baseline="30000" dirty="0">
                <a:sym typeface="Symbol" pitchFamily="18" charset="2"/>
              </a:rPr>
              <a:t>T</a:t>
            </a:r>
            <a:r>
              <a:rPr lang="en-US" sz="2000" dirty="0">
                <a:sym typeface="Symbol" pitchFamily="18" charset="2"/>
              </a:rPr>
              <a:t> = </a:t>
            </a:r>
            <a:r>
              <a:rPr lang="en-US" sz="2000" b="1" dirty="0">
                <a:sym typeface="Symbol" pitchFamily="18" charset="2"/>
              </a:rPr>
              <a:t>A</a:t>
            </a:r>
            <a:r>
              <a:rPr lang="en-US" sz="2000" dirty="0">
                <a:sym typeface="Symbol" pitchFamily="18" charset="2"/>
              </a:rPr>
              <a:t> [</a:t>
            </a:r>
            <a:r>
              <a:rPr lang="en-US" sz="2000" b="1" dirty="0">
                <a:sym typeface="Symbol" pitchFamily="18" charset="2"/>
              </a:rPr>
              <a:t>AU</a:t>
            </a:r>
            <a:r>
              <a:rPr lang="en-US" sz="2000" dirty="0">
                <a:sym typeface="Symbol" pitchFamily="18" charset="2"/>
              </a:rPr>
              <a:t>]</a:t>
            </a:r>
            <a:r>
              <a:rPr lang="en-US" sz="2000" baseline="30000" dirty="0">
                <a:sym typeface="Symbol" pitchFamily="18" charset="2"/>
              </a:rPr>
              <a:t>T</a:t>
            </a:r>
          </a:p>
          <a:p>
            <a:pPr>
              <a:buFont typeface="Wingdings" pitchFamily="2" charset="2"/>
              <a:buNone/>
            </a:pPr>
            <a:endParaRPr lang="en-US" sz="2000" dirty="0">
              <a:sym typeface="Symbol" pitchFamily="18" charset="2"/>
            </a:endParaRPr>
          </a:p>
          <a:p>
            <a:pPr>
              <a:buFont typeface="Wingdings" pitchFamily="2" charset="2"/>
              <a:buNone/>
            </a:pPr>
            <a:r>
              <a:rPr lang="en-US" sz="2000" dirty="0">
                <a:sym typeface="Symbol" pitchFamily="18" charset="2"/>
              </a:rPr>
              <a:t>	yang </a:t>
            </a:r>
            <a:r>
              <a:rPr lang="en-US" sz="2000" dirty="0" err="1">
                <a:sym typeface="Symbol" pitchFamily="18" charset="2"/>
              </a:rPr>
              <a:t>berarti</a:t>
            </a:r>
            <a:r>
              <a:rPr lang="en-US" sz="2000" dirty="0">
                <a:sym typeface="Symbol" pitchFamily="18" charset="2"/>
              </a:rPr>
              <a:t> </a:t>
            </a:r>
            <a:r>
              <a:rPr lang="en-US" sz="2000" dirty="0" err="1">
                <a:sym typeface="Symbol" pitchFamily="18" charset="2"/>
              </a:rPr>
              <a:t>bahwa</a:t>
            </a:r>
            <a:r>
              <a:rPr lang="en-US" sz="2000" dirty="0">
                <a:sym typeface="Symbol" pitchFamily="18" charset="2"/>
              </a:rPr>
              <a:t> </a:t>
            </a:r>
            <a:r>
              <a:rPr lang="en-US" sz="2000" dirty="0" err="1">
                <a:sym typeface="Symbol" pitchFamily="18" charset="2"/>
              </a:rPr>
              <a:t>proses</a:t>
            </a:r>
            <a:r>
              <a:rPr lang="en-US" sz="2000" dirty="0">
                <a:sym typeface="Symbol" pitchFamily="18" charset="2"/>
              </a:rPr>
              <a:t> </a:t>
            </a:r>
            <a:r>
              <a:rPr lang="en-US" sz="2000" dirty="0" err="1">
                <a:sym typeface="Symbol" pitchFamily="18" charset="2"/>
              </a:rPr>
              <a:t>transformasi</a:t>
            </a:r>
            <a:r>
              <a:rPr lang="en-US" sz="2000" dirty="0">
                <a:sym typeface="Symbol" pitchFamily="18" charset="2"/>
              </a:rPr>
              <a:t> </a:t>
            </a:r>
            <a:r>
              <a:rPr lang="en-US" sz="2000" dirty="0" err="1">
                <a:sym typeface="Symbol" pitchFamily="18" charset="2"/>
              </a:rPr>
              <a:t>dapat</a:t>
            </a:r>
            <a:r>
              <a:rPr lang="en-US" sz="2000" dirty="0">
                <a:sym typeface="Symbol" pitchFamily="18" charset="2"/>
              </a:rPr>
              <a:t> </a:t>
            </a:r>
            <a:r>
              <a:rPr lang="en-US" sz="2000" dirty="0" err="1">
                <a:sym typeface="Symbol" pitchFamily="18" charset="2"/>
              </a:rPr>
              <a:t>dilakukan</a:t>
            </a:r>
            <a:r>
              <a:rPr lang="en-US" sz="2000" dirty="0">
                <a:sym typeface="Symbol" pitchFamily="18" charset="2"/>
              </a:rPr>
              <a:t> </a:t>
            </a:r>
            <a:r>
              <a:rPr lang="en-US" sz="2000" dirty="0" err="1">
                <a:sym typeface="Symbol" pitchFamily="18" charset="2"/>
              </a:rPr>
              <a:t>dengan</a:t>
            </a:r>
            <a:r>
              <a:rPr lang="en-US" sz="2000" dirty="0">
                <a:sym typeface="Symbol" pitchFamily="18" charset="2"/>
              </a:rPr>
              <a:t> </a:t>
            </a:r>
            <a:r>
              <a:rPr lang="en-US" sz="2000" dirty="0" err="1">
                <a:sym typeface="Symbol" pitchFamily="18" charset="2"/>
              </a:rPr>
              <a:t>terlebih</a:t>
            </a:r>
            <a:r>
              <a:rPr lang="en-US" sz="2000" dirty="0">
                <a:sym typeface="Symbol" pitchFamily="18" charset="2"/>
              </a:rPr>
              <a:t> </a:t>
            </a:r>
            <a:r>
              <a:rPr lang="en-US" sz="2000" dirty="0" err="1">
                <a:sym typeface="Symbol" pitchFamily="18" charset="2"/>
              </a:rPr>
              <a:t>dahulu</a:t>
            </a:r>
            <a:r>
              <a:rPr lang="en-US" sz="2000" dirty="0">
                <a:sym typeface="Symbol" pitchFamily="18" charset="2"/>
              </a:rPr>
              <a:t> </a:t>
            </a:r>
            <a:r>
              <a:rPr lang="en-US" sz="2000" dirty="0" err="1">
                <a:sym typeface="Symbol" pitchFamily="18" charset="2"/>
              </a:rPr>
              <a:t>mentransformasikan</a:t>
            </a:r>
            <a:r>
              <a:rPr lang="en-US" sz="2000" dirty="0">
                <a:sym typeface="Symbol" pitchFamily="18" charset="2"/>
              </a:rPr>
              <a:t> </a:t>
            </a:r>
            <a:r>
              <a:rPr lang="en-US" sz="2000" dirty="0" err="1">
                <a:sym typeface="Symbol" pitchFamily="18" charset="2"/>
              </a:rPr>
              <a:t>kolom</a:t>
            </a:r>
            <a:r>
              <a:rPr lang="en-US" sz="2000" dirty="0">
                <a:sym typeface="Symbol" pitchFamily="18" charset="2"/>
              </a:rPr>
              <a:t> </a:t>
            </a:r>
            <a:r>
              <a:rPr lang="en-US" sz="2000" dirty="0" err="1">
                <a:sym typeface="Symbol" pitchFamily="18" charset="2"/>
              </a:rPr>
              <a:t>dari</a:t>
            </a:r>
            <a:r>
              <a:rPr lang="en-US" sz="2000" dirty="0">
                <a:sym typeface="Symbol" pitchFamily="18" charset="2"/>
              </a:rPr>
              <a:t> </a:t>
            </a:r>
            <a:r>
              <a:rPr lang="en-US" sz="2000" b="1" dirty="0">
                <a:sym typeface="Symbol" pitchFamily="18" charset="2"/>
              </a:rPr>
              <a:t>U</a:t>
            </a:r>
            <a:r>
              <a:rPr lang="en-US" sz="2000" dirty="0">
                <a:sym typeface="Symbol" pitchFamily="18" charset="2"/>
              </a:rPr>
              <a:t> </a:t>
            </a:r>
            <a:r>
              <a:rPr lang="en-US" sz="2000" dirty="0" err="1">
                <a:sym typeface="Symbol" pitchFamily="18" charset="2"/>
              </a:rPr>
              <a:t>dan</a:t>
            </a:r>
            <a:r>
              <a:rPr lang="en-US" sz="2000" dirty="0">
                <a:sym typeface="Symbol" pitchFamily="18" charset="2"/>
              </a:rPr>
              <a:t> </a:t>
            </a:r>
            <a:r>
              <a:rPr lang="en-US" sz="2000" dirty="0" err="1">
                <a:sym typeface="Symbol" pitchFamily="18" charset="2"/>
              </a:rPr>
              <a:t>diteruskan</a:t>
            </a:r>
            <a:r>
              <a:rPr lang="en-US" sz="2000" dirty="0">
                <a:sym typeface="Symbol" pitchFamily="18" charset="2"/>
              </a:rPr>
              <a:t> </a:t>
            </a:r>
            <a:r>
              <a:rPr lang="en-US" sz="2000" dirty="0" err="1">
                <a:sym typeface="Symbol" pitchFamily="18" charset="2"/>
              </a:rPr>
              <a:t>dengan</a:t>
            </a:r>
            <a:r>
              <a:rPr lang="en-US" sz="2000" dirty="0">
                <a:sym typeface="Symbol" pitchFamily="18" charset="2"/>
              </a:rPr>
              <a:t> men-</a:t>
            </a:r>
            <a:r>
              <a:rPr lang="en-US" sz="2000" dirty="0" err="1">
                <a:sym typeface="Symbol" pitchFamily="18" charset="2"/>
              </a:rPr>
              <a:t>transformasikan</a:t>
            </a:r>
            <a:r>
              <a:rPr lang="en-US" sz="2000" dirty="0">
                <a:sym typeface="Symbol" pitchFamily="18" charset="2"/>
              </a:rPr>
              <a:t> </a:t>
            </a:r>
            <a:r>
              <a:rPr lang="en-US" sz="2000" dirty="0" err="1">
                <a:sym typeface="Symbol" pitchFamily="18" charset="2"/>
              </a:rPr>
              <a:t>setiap</a:t>
            </a:r>
            <a:r>
              <a:rPr lang="en-US" sz="2000" dirty="0">
                <a:sym typeface="Symbol" pitchFamily="18" charset="2"/>
              </a:rPr>
              <a:t> </a:t>
            </a:r>
            <a:r>
              <a:rPr lang="en-US" sz="2000" dirty="0" err="1">
                <a:sym typeface="Symbol" pitchFamily="18" charset="2"/>
              </a:rPr>
              <a:t>baris</a:t>
            </a:r>
            <a:r>
              <a:rPr lang="en-US" sz="2000" dirty="0">
                <a:sym typeface="Symbol" pitchFamily="18" charset="2"/>
              </a:rPr>
              <a:t> </a:t>
            </a:r>
            <a:r>
              <a:rPr lang="en-US" sz="2000" dirty="0" err="1">
                <a:sym typeface="Symbol" pitchFamily="18" charset="2"/>
              </a:rPr>
              <a:t>dari</a:t>
            </a:r>
            <a:r>
              <a:rPr lang="en-US" sz="2000" dirty="0">
                <a:sym typeface="Symbol" pitchFamily="18" charset="2"/>
              </a:rPr>
              <a:t> </a:t>
            </a:r>
            <a:r>
              <a:rPr lang="en-US" sz="2000" dirty="0" err="1">
                <a:sym typeface="Symbol" pitchFamily="18" charset="2"/>
              </a:rPr>
              <a:t>hasilnya</a:t>
            </a:r>
            <a:r>
              <a:rPr lang="en-US" sz="2000" dirty="0">
                <a:sym typeface="Symbol" pitchFamily="18" charset="2"/>
              </a:rPr>
              <a:t>.</a:t>
            </a:r>
            <a:endParaRPr lang="en-US" sz="2000" b="1" dirty="0">
              <a:sym typeface="Symbol" pitchFamily="18" charset="2"/>
            </a:endParaRPr>
          </a:p>
          <a:p>
            <a:endParaRPr lang="en-US" sz="2000" dirty="0">
              <a:sym typeface="Symbol" pitchFamily="18" charset="2"/>
            </a:endParaRPr>
          </a:p>
        </p:txBody>
      </p:sp>
      <p:sp>
        <p:nvSpPr>
          <p:cNvPr id="32772" name="Rectangle 4"/>
          <p:cNvSpPr>
            <a:spLocks noGrp="1" noChangeArrowheads="1"/>
          </p:cNvSpPr>
          <p:nvPr>
            <p:ph type="title"/>
          </p:nvPr>
        </p:nvSpPr>
        <p:spPr>
          <a:noFill/>
          <a:ln/>
        </p:spPr>
        <p:txBody>
          <a:bodyPr/>
          <a:lstStyle/>
          <a:p>
            <a:r>
              <a:rPr lang="en-US"/>
              <a:t>Transformasi Uniter Terpisahkan</a:t>
            </a:r>
          </a:p>
        </p:txBody>
      </p:sp>
      <p:sp>
        <p:nvSpPr>
          <p:cNvPr id="7"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15</a:t>
            </a:fld>
            <a:endParaRPr lang="en-US" dirty="0">
              <a:solidFill>
                <a:srgbClr val="FF0000"/>
              </a:solidFill>
            </a:endParaRPr>
          </a:p>
        </p:txBody>
      </p:sp>
      <p:sp>
        <p:nvSpPr>
          <p:cNvPr id="8"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9"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Contoh Perhitungan Transformasi</a:t>
            </a:r>
          </a:p>
        </p:txBody>
      </p:sp>
      <p:graphicFrame>
        <p:nvGraphicFramePr>
          <p:cNvPr id="61444" name="Object 4"/>
          <p:cNvGraphicFramePr>
            <a:graphicFrameLocks noChangeAspect="1"/>
          </p:cNvGraphicFramePr>
          <p:nvPr/>
        </p:nvGraphicFramePr>
        <p:xfrm>
          <a:off x="838200" y="1219200"/>
          <a:ext cx="7543800" cy="4800600"/>
        </p:xfrm>
        <a:graphic>
          <a:graphicData uri="http://schemas.openxmlformats.org/presentationml/2006/ole">
            <p:oleObj spid="_x0000_s75778" name="Bitmap Image" r:id="rId3" imgW="5630061" imgH="3580952" progId="PBrush">
              <p:embed/>
            </p:oleObj>
          </a:graphicData>
        </a:graphic>
      </p:graphicFrame>
      <p:sp>
        <p:nvSpPr>
          <p:cNvPr id="61445" name="Rectangle 5"/>
          <p:cNvSpPr>
            <a:spLocks noGrp="1" noChangeArrowheads="1"/>
          </p:cNvSpPr>
          <p:nvPr>
            <p:ph type="body" idx="1"/>
          </p:nvPr>
        </p:nvSpPr>
        <p:spPr>
          <a:noFill/>
          <a:ln/>
        </p:spPr>
        <p:txBody>
          <a:bodyPr/>
          <a:lstStyle/>
          <a:p>
            <a:pPr>
              <a:buFont typeface="Wingdings" pitchFamily="2" charset="2"/>
              <a:buNone/>
            </a:pPr>
            <a:r>
              <a:rPr lang="en-US"/>
              <a:t> </a:t>
            </a:r>
          </a:p>
        </p:txBody>
      </p:sp>
      <p:sp>
        <p:nvSpPr>
          <p:cNvPr id="8"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16</a:t>
            </a:fld>
            <a:endParaRPr lang="en-US" dirty="0">
              <a:solidFill>
                <a:srgbClr val="FF0000"/>
              </a:solidFill>
            </a:endParaRPr>
          </a:p>
        </p:txBody>
      </p:sp>
      <p:sp>
        <p:nvSpPr>
          <p:cNvPr id="9"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0"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Citra Basis</a:t>
            </a:r>
          </a:p>
        </p:txBody>
      </p:sp>
      <p:sp>
        <p:nvSpPr>
          <p:cNvPr id="33795" name="Rectangle 3"/>
          <p:cNvSpPr>
            <a:spLocks noGrp="1" noChangeArrowheads="1"/>
          </p:cNvSpPr>
          <p:nvPr>
            <p:ph type="body" idx="1"/>
          </p:nvPr>
        </p:nvSpPr>
        <p:spPr>
          <a:xfrm>
            <a:off x="457200" y="1066800"/>
            <a:ext cx="8077200" cy="1219200"/>
          </a:xfrm>
        </p:spPr>
        <p:txBody>
          <a:bodyPr/>
          <a:lstStyle/>
          <a:p>
            <a:r>
              <a:rPr lang="en-US" sz="2000" dirty="0" err="1"/>
              <a:t>Misalkan</a:t>
            </a:r>
            <a:r>
              <a:rPr lang="en-US" sz="2000" dirty="0"/>
              <a:t> </a:t>
            </a:r>
            <a:r>
              <a:rPr lang="en-US" sz="2000" i="1" dirty="0" err="1"/>
              <a:t>a</a:t>
            </a:r>
            <a:r>
              <a:rPr lang="en-US" sz="2000" i="1" baseline="-25000" dirty="0" err="1"/>
              <a:t>k</a:t>
            </a:r>
            <a:r>
              <a:rPr lang="en-US" sz="2000" dirty="0"/>
              <a:t>* </a:t>
            </a:r>
            <a:r>
              <a:rPr lang="en-US" sz="2000" dirty="0" err="1"/>
              <a:t>melambangkan</a:t>
            </a:r>
            <a:r>
              <a:rPr lang="en-US" sz="2000" dirty="0"/>
              <a:t> </a:t>
            </a:r>
            <a:r>
              <a:rPr lang="en-US" sz="2000" dirty="0" err="1"/>
              <a:t>kolom</a:t>
            </a:r>
            <a:r>
              <a:rPr lang="en-US" sz="2000" dirty="0"/>
              <a:t> </a:t>
            </a:r>
            <a:r>
              <a:rPr lang="en-US" sz="2000" dirty="0" err="1"/>
              <a:t>ke</a:t>
            </a:r>
            <a:r>
              <a:rPr lang="en-US" sz="2000" dirty="0"/>
              <a:t>-</a:t>
            </a:r>
            <a:r>
              <a:rPr lang="en-US" sz="2000" i="1" dirty="0"/>
              <a:t>k</a:t>
            </a:r>
            <a:r>
              <a:rPr lang="en-US" sz="2000" dirty="0"/>
              <a:t> </a:t>
            </a:r>
            <a:r>
              <a:rPr lang="en-US" sz="2000" dirty="0" err="1"/>
              <a:t>dari</a:t>
            </a:r>
            <a:r>
              <a:rPr lang="en-US" sz="2000" dirty="0"/>
              <a:t> </a:t>
            </a:r>
            <a:r>
              <a:rPr lang="en-US" sz="2000" b="1" dirty="0"/>
              <a:t>A</a:t>
            </a:r>
            <a:r>
              <a:rPr lang="en-US" sz="2000" dirty="0"/>
              <a:t>*</a:t>
            </a:r>
            <a:r>
              <a:rPr lang="en-US" sz="2000" baseline="30000" dirty="0"/>
              <a:t>T</a:t>
            </a:r>
            <a:r>
              <a:rPr lang="en-US" sz="2000" dirty="0"/>
              <a:t>. </a:t>
            </a:r>
            <a:r>
              <a:rPr lang="en-US" sz="2000" dirty="0" err="1"/>
              <a:t>Definisikan</a:t>
            </a:r>
            <a:r>
              <a:rPr lang="en-US" sz="2000" dirty="0"/>
              <a:t> </a:t>
            </a:r>
            <a:r>
              <a:rPr lang="en-US" sz="2000" dirty="0" err="1"/>
              <a:t>matriks</a:t>
            </a:r>
            <a:r>
              <a:rPr lang="en-US" sz="2000" dirty="0"/>
              <a:t>: 	A*</a:t>
            </a:r>
            <a:r>
              <a:rPr lang="en-US" sz="2000" i="1" baseline="-25000" dirty="0" err="1"/>
              <a:t>k</a:t>
            </a:r>
            <a:r>
              <a:rPr lang="en-US" sz="2000" baseline="-25000" dirty="0" err="1"/>
              <a:t>,</a:t>
            </a:r>
            <a:r>
              <a:rPr lang="en-US" sz="2000" i="1" baseline="-25000" dirty="0" err="1"/>
              <a:t>l</a:t>
            </a:r>
            <a:r>
              <a:rPr lang="en-US" sz="2000" dirty="0"/>
              <a:t> = </a:t>
            </a:r>
            <a:r>
              <a:rPr lang="en-US" sz="2000" i="1" dirty="0"/>
              <a:t>a</a:t>
            </a:r>
            <a:r>
              <a:rPr lang="en-US" sz="2000" dirty="0"/>
              <a:t>*</a:t>
            </a:r>
            <a:r>
              <a:rPr lang="en-US" sz="2000" i="1" baseline="-25000" dirty="0"/>
              <a:t>k</a:t>
            </a:r>
            <a:r>
              <a:rPr lang="en-US" sz="2000" dirty="0"/>
              <a:t> </a:t>
            </a:r>
            <a:r>
              <a:rPr lang="en-US" sz="2000" i="1" dirty="0"/>
              <a:t>a</a:t>
            </a:r>
            <a:r>
              <a:rPr lang="en-US" sz="2000" dirty="0"/>
              <a:t>*</a:t>
            </a:r>
            <a:r>
              <a:rPr lang="en-US" sz="2000" baseline="30000" dirty="0" err="1"/>
              <a:t>T</a:t>
            </a:r>
            <a:r>
              <a:rPr lang="en-US" sz="2000" i="1" baseline="-25000" dirty="0" err="1"/>
              <a:t>l</a:t>
            </a:r>
            <a:endParaRPr lang="en-US" sz="2000" i="1" dirty="0"/>
          </a:p>
          <a:p>
            <a:pPr>
              <a:buFont typeface="Wingdings" pitchFamily="2" charset="2"/>
              <a:buNone/>
            </a:pPr>
            <a:r>
              <a:rPr lang="en-US" sz="2000" dirty="0"/>
              <a:t>	</a:t>
            </a:r>
            <a:r>
              <a:rPr lang="en-US" sz="2000" dirty="0" err="1"/>
              <a:t>dan</a:t>
            </a:r>
            <a:r>
              <a:rPr lang="en-US" sz="2000" dirty="0"/>
              <a:t> </a:t>
            </a:r>
            <a:r>
              <a:rPr lang="en-US" sz="2000" dirty="0" err="1"/>
              <a:t>perkalian</a:t>
            </a:r>
            <a:r>
              <a:rPr lang="en-US" sz="2000" dirty="0"/>
              <a:t> </a:t>
            </a:r>
            <a:r>
              <a:rPr lang="en-US" sz="2000" dirty="0" err="1"/>
              <a:t>skalar</a:t>
            </a:r>
            <a:r>
              <a:rPr lang="en-US" sz="2000" dirty="0"/>
              <a:t> </a:t>
            </a:r>
            <a:r>
              <a:rPr lang="en-US" sz="2000" dirty="0" err="1"/>
              <a:t>dua</a:t>
            </a:r>
            <a:r>
              <a:rPr lang="en-US" sz="2000" dirty="0"/>
              <a:t> </a:t>
            </a:r>
            <a:r>
              <a:rPr lang="en-US" sz="2000" dirty="0" err="1"/>
              <a:t>matriks</a:t>
            </a:r>
            <a:r>
              <a:rPr lang="en-US" sz="2000" dirty="0"/>
              <a:t> </a:t>
            </a:r>
            <a:r>
              <a:rPr lang="en-US" sz="2000" b="1" dirty="0"/>
              <a:t>F</a:t>
            </a:r>
            <a:r>
              <a:rPr lang="en-US" sz="2000" dirty="0"/>
              <a:t> </a:t>
            </a:r>
            <a:r>
              <a:rPr lang="en-US" sz="2000" dirty="0" err="1"/>
              <a:t>dan</a:t>
            </a:r>
            <a:r>
              <a:rPr lang="en-US" sz="2000" dirty="0"/>
              <a:t> </a:t>
            </a:r>
            <a:r>
              <a:rPr lang="en-US" sz="2000" b="1" dirty="0"/>
              <a:t>G</a:t>
            </a:r>
            <a:r>
              <a:rPr lang="en-US" sz="2000" dirty="0"/>
              <a:t> </a:t>
            </a:r>
            <a:r>
              <a:rPr lang="en-US" sz="2000" dirty="0" err="1"/>
              <a:t>berdimensi</a:t>
            </a:r>
            <a:r>
              <a:rPr lang="en-US" sz="2000" dirty="0"/>
              <a:t> N</a:t>
            </a:r>
            <a:r>
              <a:rPr lang="en-US" sz="2000" dirty="0">
                <a:cs typeface="Arial" pitchFamily="34" charset="0"/>
                <a:sym typeface="Symbol" pitchFamily="18" charset="2"/>
              </a:rPr>
              <a:t>N </a:t>
            </a:r>
          </a:p>
          <a:p>
            <a:pPr>
              <a:buFont typeface="Wingdings" pitchFamily="2" charset="2"/>
              <a:buNone/>
            </a:pPr>
            <a:r>
              <a:rPr lang="en-US" sz="2000" dirty="0">
                <a:cs typeface="Arial" pitchFamily="34" charset="0"/>
                <a:sym typeface="Symbol" pitchFamily="18" charset="2"/>
              </a:rPr>
              <a:t>			</a:t>
            </a:r>
          </a:p>
          <a:p>
            <a:pPr>
              <a:buFont typeface="Wingdings" pitchFamily="2" charset="2"/>
              <a:buNone/>
            </a:pPr>
            <a:r>
              <a:rPr lang="en-US" sz="2000" dirty="0">
                <a:cs typeface="Arial" pitchFamily="34" charset="0"/>
                <a:sym typeface="Symbol" pitchFamily="18" charset="2"/>
              </a:rPr>
              <a:t>	</a:t>
            </a:r>
          </a:p>
          <a:p>
            <a:pPr>
              <a:buFont typeface="Wingdings" pitchFamily="2" charset="2"/>
              <a:buNone/>
            </a:pPr>
            <a:r>
              <a:rPr lang="en-US" sz="2000" dirty="0">
                <a:cs typeface="Arial" pitchFamily="34" charset="0"/>
                <a:sym typeface="Symbol" pitchFamily="18" charset="2"/>
              </a:rPr>
              <a:t>	</a:t>
            </a:r>
          </a:p>
        </p:txBody>
      </p:sp>
      <p:graphicFrame>
        <p:nvGraphicFramePr>
          <p:cNvPr id="33796" name="Object 4"/>
          <p:cNvGraphicFramePr>
            <a:graphicFrameLocks noChangeAspect="1"/>
          </p:cNvGraphicFramePr>
          <p:nvPr/>
        </p:nvGraphicFramePr>
        <p:xfrm>
          <a:off x="2133600" y="2438400"/>
          <a:ext cx="3810000" cy="814388"/>
        </p:xfrm>
        <a:graphic>
          <a:graphicData uri="http://schemas.openxmlformats.org/presentationml/2006/ole">
            <p:oleObj spid="_x0000_s76802" name="Equation" r:id="rId3" imgW="2019240" imgH="431640" progId="">
              <p:embed/>
            </p:oleObj>
          </a:graphicData>
        </a:graphic>
      </p:graphicFrame>
      <p:sp>
        <p:nvSpPr>
          <p:cNvPr id="33797" name="Rectangle 5"/>
          <p:cNvSpPr>
            <a:spLocks noChangeArrowheads="1"/>
          </p:cNvSpPr>
          <p:nvPr/>
        </p:nvSpPr>
        <p:spPr bwMode="auto">
          <a:xfrm>
            <a:off x="457200" y="3352800"/>
            <a:ext cx="8077200" cy="5334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Char char="¢"/>
            </a:pPr>
            <a:r>
              <a:rPr lang="en-US" sz="2000" dirty="0" err="1">
                <a:solidFill>
                  <a:schemeClr val="tx2"/>
                </a:solidFill>
                <a:latin typeface="Arial" pitchFamily="34" charset="0"/>
                <a:cs typeface="Arial" pitchFamily="34" charset="0"/>
              </a:rPr>
              <a:t>Maka</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sym typeface="Symbol" pitchFamily="18" charset="2"/>
              </a:rPr>
              <a:t>transformasi</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citra</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dpt</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dituliskan</a:t>
            </a:r>
            <a:r>
              <a:rPr lang="en-US" sz="2000" dirty="0">
                <a:solidFill>
                  <a:schemeClr val="tx2"/>
                </a:solidFill>
                <a:latin typeface="Arial" pitchFamily="34" charset="0"/>
                <a:cs typeface="Arial" pitchFamily="34" charset="0"/>
                <a:sym typeface="Symbol" pitchFamily="18" charset="2"/>
              </a:rPr>
              <a:t>:</a:t>
            </a:r>
          </a:p>
          <a:p>
            <a:pPr marL="342900" indent="-342900" eaLnBrk="1" hangingPunct="1">
              <a:spcBef>
                <a:spcPct val="20000"/>
              </a:spcBef>
              <a:buClr>
                <a:schemeClr val="tx1"/>
              </a:buClr>
              <a:buSzPct val="70000"/>
              <a:buFont typeface="Wingdings" pitchFamily="2" charset="2"/>
              <a:buNone/>
            </a:pPr>
            <a:r>
              <a:rPr lang="en-US" sz="2000" dirty="0">
                <a:solidFill>
                  <a:schemeClr val="tx2"/>
                </a:solidFill>
                <a:latin typeface="Arial" pitchFamily="34" charset="0"/>
                <a:cs typeface="Arial" pitchFamily="34" charset="0"/>
                <a:sym typeface="Symbol" pitchFamily="18" charset="2"/>
              </a:rPr>
              <a:t>			</a:t>
            </a:r>
          </a:p>
          <a:p>
            <a:pPr marL="342900" indent="-342900" eaLnBrk="1" hangingPunct="1">
              <a:spcBef>
                <a:spcPct val="20000"/>
              </a:spcBef>
              <a:buClr>
                <a:schemeClr val="tx1"/>
              </a:buClr>
              <a:buSzPct val="70000"/>
              <a:buFont typeface="Wingdings" pitchFamily="2" charset="2"/>
              <a:buNone/>
            </a:pPr>
            <a:r>
              <a:rPr lang="en-US" sz="2000" dirty="0">
                <a:solidFill>
                  <a:schemeClr val="tx2"/>
                </a:solidFill>
                <a:latin typeface="Arial" pitchFamily="34" charset="0"/>
                <a:cs typeface="Arial" pitchFamily="34" charset="0"/>
                <a:sym typeface="Symbol" pitchFamily="18" charset="2"/>
              </a:rPr>
              <a:t>		</a:t>
            </a:r>
          </a:p>
        </p:txBody>
      </p:sp>
      <p:graphicFrame>
        <p:nvGraphicFramePr>
          <p:cNvPr id="33798" name="Object 6"/>
          <p:cNvGraphicFramePr>
            <a:graphicFrameLocks noChangeAspect="1"/>
          </p:cNvGraphicFramePr>
          <p:nvPr/>
        </p:nvGraphicFramePr>
        <p:xfrm>
          <a:off x="1600200" y="3757613"/>
          <a:ext cx="2444750" cy="814387"/>
        </p:xfrm>
        <a:graphic>
          <a:graphicData uri="http://schemas.openxmlformats.org/presentationml/2006/ole">
            <p:oleObj spid="_x0000_s76803" name="Equation" r:id="rId4" imgW="1295280" imgH="431640" progId="">
              <p:embed/>
            </p:oleObj>
          </a:graphicData>
        </a:graphic>
      </p:graphicFrame>
      <p:graphicFrame>
        <p:nvGraphicFramePr>
          <p:cNvPr id="33799" name="Object 7"/>
          <p:cNvGraphicFramePr>
            <a:graphicFrameLocks noChangeAspect="1"/>
          </p:cNvGraphicFramePr>
          <p:nvPr/>
        </p:nvGraphicFramePr>
        <p:xfrm>
          <a:off x="4814888" y="3900488"/>
          <a:ext cx="2109787" cy="527050"/>
        </p:xfrm>
        <a:graphic>
          <a:graphicData uri="http://schemas.openxmlformats.org/presentationml/2006/ole">
            <p:oleObj spid="_x0000_s76804" name="Equation" r:id="rId5" imgW="1117440" imgH="279360" progId="">
              <p:embed/>
            </p:oleObj>
          </a:graphicData>
        </a:graphic>
      </p:graphicFrame>
      <p:sp>
        <p:nvSpPr>
          <p:cNvPr id="33800" name="Rectangle 8"/>
          <p:cNvSpPr>
            <a:spLocks noChangeArrowheads="1"/>
          </p:cNvSpPr>
          <p:nvPr/>
        </p:nvSpPr>
        <p:spPr bwMode="auto">
          <a:xfrm>
            <a:off x="381000" y="4648200"/>
            <a:ext cx="8229600" cy="14478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None/>
            </a:pPr>
            <a:r>
              <a:rPr lang="en-US" sz="2000" dirty="0">
                <a:solidFill>
                  <a:schemeClr val="tx2"/>
                </a:solidFill>
                <a:latin typeface="Arial" pitchFamily="34" charset="0"/>
                <a:cs typeface="Arial" pitchFamily="34" charset="0"/>
              </a:rPr>
              <a:t>	yang </a:t>
            </a:r>
            <a:r>
              <a:rPr lang="en-US" sz="2000" dirty="0" err="1">
                <a:solidFill>
                  <a:schemeClr val="tx2"/>
                </a:solidFill>
                <a:latin typeface="Arial" pitchFamily="34" charset="0"/>
                <a:cs typeface="Arial" pitchFamily="34" charset="0"/>
              </a:rPr>
              <a:t>menyatakan</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citra</a:t>
            </a:r>
            <a:r>
              <a:rPr lang="en-US" sz="2000" dirty="0">
                <a:solidFill>
                  <a:schemeClr val="tx2"/>
                </a:solidFill>
                <a:latin typeface="Arial" pitchFamily="34" charset="0"/>
                <a:cs typeface="Arial" pitchFamily="34" charset="0"/>
              </a:rPr>
              <a:t> </a:t>
            </a:r>
            <a:r>
              <a:rPr lang="en-US" sz="2000" b="1" dirty="0">
                <a:solidFill>
                  <a:schemeClr val="tx2"/>
                </a:solidFill>
                <a:latin typeface="Arial" pitchFamily="34" charset="0"/>
                <a:cs typeface="Arial" pitchFamily="34" charset="0"/>
              </a:rPr>
              <a:t>U</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sebagai</a:t>
            </a:r>
            <a:r>
              <a:rPr lang="en-US" sz="2000" dirty="0">
                <a:solidFill>
                  <a:schemeClr val="tx2"/>
                </a:solidFill>
                <a:latin typeface="Arial" pitchFamily="34" charset="0"/>
                <a:cs typeface="Arial" pitchFamily="34" charset="0"/>
              </a:rPr>
              <a:t> </a:t>
            </a:r>
            <a:r>
              <a:rPr lang="en-US" sz="2000" b="1" dirty="0" err="1">
                <a:solidFill>
                  <a:schemeClr val="tx2"/>
                </a:solidFill>
                <a:latin typeface="Arial" pitchFamily="34" charset="0"/>
                <a:cs typeface="Arial" pitchFamily="34" charset="0"/>
              </a:rPr>
              <a:t>kombinasi</a:t>
            </a:r>
            <a:r>
              <a:rPr lang="en-US" sz="2000" b="1" dirty="0">
                <a:solidFill>
                  <a:schemeClr val="tx2"/>
                </a:solidFill>
                <a:latin typeface="Arial" pitchFamily="34" charset="0"/>
                <a:cs typeface="Arial" pitchFamily="34" charset="0"/>
              </a:rPr>
              <a:t> linier</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dari</a:t>
            </a:r>
            <a:r>
              <a:rPr lang="en-US" sz="2000" dirty="0">
                <a:solidFill>
                  <a:schemeClr val="tx2"/>
                </a:solidFill>
                <a:latin typeface="Arial" pitchFamily="34" charset="0"/>
                <a:cs typeface="Arial" pitchFamily="34" charset="0"/>
              </a:rPr>
              <a:t> N</a:t>
            </a:r>
            <a:r>
              <a:rPr lang="en-US" sz="2000" baseline="30000" dirty="0">
                <a:solidFill>
                  <a:schemeClr val="tx2"/>
                </a:solidFill>
                <a:latin typeface="Arial" pitchFamily="34" charset="0"/>
                <a:cs typeface="Arial" pitchFamily="34" charset="0"/>
              </a:rPr>
              <a:t>2</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matriks</a:t>
            </a:r>
            <a:r>
              <a:rPr lang="en-US" sz="2000" dirty="0">
                <a:solidFill>
                  <a:schemeClr val="tx2"/>
                </a:solidFill>
                <a:latin typeface="Arial" pitchFamily="34" charset="0"/>
                <a:cs typeface="Arial" pitchFamily="34" charset="0"/>
              </a:rPr>
              <a:t> A*</a:t>
            </a:r>
            <a:r>
              <a:rPr lang="en-US" sz="2000" i="1" baseline="-25000" dirty="0">
                <a:solidFill>
                  <a:schemeClr val="tx2"/>
                </a:solidFill>
                <a:latin typeface="Arial" pitchFamily="34" charset="0"/>
                <a:cs typeface="Arial" pitchFamily="34" charset="0"/>
              </a:rPr>
              <a:t>k</a:t>
            </a:r>
            <a:r>
              <a:rPr lang="en-US" sz="2000" baseline="-25000" dirty="0">
                <a:solidFill>
                  <a:schemeClr val="tx2"/>
                </a:solidFill>
                <a:latin typeface="Arial" pitchFamily="34" charset="0"/>
                <a:cs typeface="Arial" pitchFamily="34" charset="0"/>
              </a:rPr>
              <a:t>, </a:t>
            </a:r>
            <a:r>
              <a:rPr lang="en-US" sz="2000" i="1" baseline="-25000" dirty="0">
                <a:solidFill>
                  <a:schemeClr val="tx2"/>
                </a:solidFill>
                <a:latin typeface="Arial" pitchFamily="34" charset="0"/>
                <a:cs typeface="Arial" pitchFamily="34" charset="0"/>
              </a:rPr>
              <a:t>l</a:t>
            </a:r>
            <a:r>
              <a:rPr lang="en-US" sz="2000" dirty="0">
                <a:solidFill>
                  <a:schemeClr val="tx2"/>
                </a:solidFill>
                <a:latin typeface="Arial" pitchFamily="34" charset="0"/>
                <a:cs typeface="Arial" pitchFamily="34" charset="0"/>
              </a:rPr>
              <a:t> , </a:t>
            </a:r>
            <a:r>
              <a:rPr lang="en-US" sz="2000" i="1" dirty="0">
                <a:solidFill>
                  <a:schemeClr val="tx2"/>
                </a:solidFill>
                <a:latin typeface="Arial" pitchFamily="34" charset="0"/>
                <a:cs typeface="Arial" pitchFamily="34" charset="0"/>
              </a:rPr>
              <a:t>k</a:t>
            </a:r>
            <a:r>
              <a:rPr lang="en-US" sz="2000" dirty="0">
                <a:solidFill>
                  <a:schemeClr val="tx2"/>
                </a:solidFill>
                <a:latin typeface="Arial" pitchFamily="34" charset="0"/>
                <a:cs typeface="Arial" pitchFamily="34" charset="0"/>
              </a:rPr>
              <a:t>, </a:t>
            </a:r>
            <a:r>
              <a:rPr lang="en-US" sz="2000" i="1" dirty="0">
                <a:solidFill>
                  <a:schemeClr val="tx2"/>
                </a:solidFill>
                <a:latin typeface="Arial" pitchFamily="34" charset="0"/>
                <a:cs typeface="Arial" pitchFamily="34" charset="0"/>
              </a:rPr>
              <a:t>l</a:t>
            </a:r>
            <a:r>
              <a:rPr lang="en-US" sz="2000" dirty="0">
                <a:solidFill>
                  <a:schemeClr val="tx2"/>
                </a:solidFill>
                <a:latin typeface="Arial" pitchFamily="34" charset="0"/>
                <a:cs typeface="Arial" pitchFamily="34" charset="0"/>
              </a:rPr>
              <a:t> = 0, 1, … , N-1 yang </a:t>
            </a:r>
            <a:r>
              <a:rPr lang="en-US" sz="2000" dirty="0" err="1">
                <a:solidFill>
                  <a:schemeClr val="tx2"/>
                </a:solidFill>
                <a:latin typeface="Arial" pitchFamily="34" charset="0"/>
                <a:cs typeface="Arial" pitchFamily="34" charset="0"/>
              </a:rPr>
              <a:t>disebut</a:t>
            </a:r>
            <a:r>
              <a:rPr lang="en-US" sz="2000" dirty="0">
                <a:solidFill>
                  <a:schemeClr val="tx2"/>
                </a:solidFill>
                <a:latin typeface="Arial" pitchFamily="34" charset="0"/>
                <a:cs typeface="Arial" pitchFamily="34" charset="0"/>
              </a:rPr>
              <a:t> </a:t>
            </a:r>
            <a:r>
              <a:rPr lang="en-US" sz="2000" dirty="0" err="1">
                <a:solidFill>
                  <a:schemeClr val="tx2"/>
                </a:solidFill>
                <a:latin typeface="Arial" pitchFamily="34" charset="0"/>
                <a:cs typeface="Arial" pitchFamily="34" charset="0"/>
              </a:rPr>
              <a:t>sebagai</a:t>
            </a:r>
            <a:r>
              <a:rPr lang="en-US" sz="2000" dirty="0">
                <a:solidFill>
                  <a:schemeClr val="tx2"/>
                </a:solidFill>
                <a:latin typeface="Arial" pitchFamily="34" charset="0"/>
                <a:cs typeface="Arial" pitchFamily="34" charset="0"/>
              </a:rPr>
              <a:t> </a:t>
            </a:r>
            <a:r>
              <a:rPr lang="en-US" sz="2000" b="1" dirty="0" err="1">
                <a:solidFill>
                  <a:schemeClr val="tx2"/>
                </a:solidFill>
                <a:latin typeface="Arial" pitchFamily="34" charset="0"/>
                <a:cs typeface="Arial" pitchFamily="34" charset="0"/>
              </a:rPr>
              <a:t>citra</a:t>
            </a:r>
            <a:r>
              <a:rPr lang="en-US" sz="2000" b="1" dirty="0">
                <a:solidFill>
                  <a:schemeClr val="tx2"/>
                </a:solidFill>
                <a:latin typeface="Arial" pitchFamily="34" charset="0"/>
                <a:cs typeface="Arial" pitchFamily="34" charset="0"/>
              </a:rPr>
              <a:t> basis.</a:t>
            </a:r>
          </a:p>
          <a:p>
            <a:pPr marL="342900" indent="-342900" eaLnBrk="1" hangingPunct="1">
              <a:spcBef>
                <a:spcPct val="20000"/>
              </a:spcBef>
              <a:buClr>
                <a:schemeClr val="tx1"/>
              </a:buClr>
              <a:buSzPct val="70000"/>
              <a:buFont typeface="Wingdings" pitchFamily="2" charset="2"/>
              <a:buChar char="¢"/>
            </a:pPr>
            <a:r>
              <a:rPr lang="en-US" sz="2000" dirty="0" err="1">
                <a:solidFill>
                  <a:schemeClr val="tx2"/>
                </a:solidFill>
                <a:latin typeface="Arial" pitchFamily="34" charset="0"/>
                <a:cs typeface="Arial" pitchFamily="34" charset="0"/>
                <a:sym typeface="Symbol" pitchFamily="18" charset="2"/>
              </a:rPr>
              <a:t>Koefisien</a:t>
            </a:r>
            <a:r>
              <a:rPr lang="en-US" sz="2000" dirty="0">
                <a:solidFill>
                  <a:schemeClr val="tx2"/>
                </a:solidFill>
                <a:latin typeface="Arial" pitchFamily="34" charset="0"/>
                <a:cs typeface="Arial" pitchFamily="34" charset="0"/>
                <a:sym typeface="Symbol" pitchFamily="18" charset="2"/>
              </a:rPr>
              <a:t> </a:t>
            </a:r>
            <a:r>
              <a:rPr lang="en-US" sz="2000" i="1" dirty="0">
                <a:solidFill>
                  <a:schemeClr val="tx2"/>
                </a:solidFill>
                <a:latin typeface="Arial" pitchFamily="34" charset="0"/>
                <a:cs typeface="Arial" pitchFamily="34" charset="0"/>
                <a:sym typeface="Symbol" pitchFamily="18" charset="2"/>
              </a:rPr>
              <a:t>v</a:t>
            </a:r>
            <a:r>
              <a:rPr lang="en-US" sz="2000" dirty="0">
                <a:solidFill>
                  <a:schemeClr val="tx2"/>
                </a:solidFill>
                <a:latin typeface="Arial" pitchFamily="34" charset="0"/>
                <a:cs typeface="Arial" pitchFamily="34" charset="0"/>
                <a:sym typeface="Symbol" pitchFamily="18" charset="2"/>
              </a:rPr>
              <a:t>(</a:t>
            </a:r>
            <a:r>
              <a:rPr lang="en-US" sz="2000" i="1" dirty="0">
                <a:solidFill>
                  <a:schemeClr val="tx2"/>
                </a:solidFill>
                <a:latin typeface="Arial" pitchFamily="34" charset="0"/>
                <a:cs typeface="Arial" pitchFamily="34" charset="0"/>
                <a:sym typeface="Symbol" pitchFamily="18" charset="2"/>
              </a:rPr>
              <a:t>k</a:t>
            </a:r>
            <a:r>
              <a:rPr lang="en-US" sz="2000" dirty="0">
                <a:solidFill>
                  <a:schemeClr val="tx2"/>
                </a:solidFill>
                <a:latin typeface="Arial" pitchFamily="34" charset="0"/>
                <a:cs typeface="Arial" pitchFamily="34" charset="0"/>
                <a:sym typeface="Symbol" pitchFamily="18" charset="2"/>
              </a:rPr>
              <a:t>, </a:t>
            </a:r>
            <a:r>
              <a:rPr lang="en-US" sz="2000" i="1" dirty="0">
                <a:solidFill>
                  <a:schemeClr val="tx2"/>
                </a:solidFill>
                <a:latin typeface="Arial" pitchFamily="34" charset="0"/>
                <a:cs typeface="Arial" pitchFamily="34" charset="0"/>
                <a:sym typeface="Symbol" pitchFamily="18" charset="2"/>
              </a:rPr>
              <a:t>l</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dari</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transformasi</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tak</a:t>
            </a:r>
            <a:r>
              <a:rPr lang="en-US" sz="2000" dirty="0">
                <a:solidFill>
                  <a:schemeClr val="tx2"/>
                </a:solidFill>
                <a:latin typeface="Arial" pitchFamily="34" charset="0"/>
                <a:cs typeface="Arial" pitchFamily="34" charset="0"/>
                <a:sym typeface="Symbol" pitchFamily="18" charset="2"/>
              </a:rPr>
              <a:t> lain </a:t>
            </a:r>
            <a:r>
              <a:rPr lang="en-US" sz="2000" dirty="0" err="1">
                <a:solidFill>
                  <a:schemeClr val="tx2"/>
                </a:solidFill>
                <a:latin typeface="Arial" pitchFamily="34" charset="0"/>
                <a:cs typeface="Arial" pitchFamily="34" charset="0"/>
                <a:sym typeface="Symbol" pitchFamily="18" charset="2"/>
              </a:rPr>
              <a:t>adalah</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perkalian</a:t>
            </a:r>
            <a:r>
              <a:rPr lang="en-US" sz="2000" dirty="0">
                <a:solidFill>
                  <a:schemeClr val="tx2"/>
                </a:solidFill>
                <a:latin typeface="Arial" pitchFamily="34" charset="0"/>
                <a:cs typeface="Arial" pitchFamily="34" charset="0"/>
                <a:sym typeface="Symbol" pitchFamily="18" charset="2"/>
              </a:rPr>
              <a:t> </a:t>
            </a:r>
            <a:r>
              <a:rPr lang="en-US" sz="2000" dirty="0" err="1">
                <a:solidFill>
                  <a:srgbClr val="FF0000"/>
                </a:solidFill>
                <a:latin typeface="Arial" pitchFamily="34" charset="0"/>
                <a:cs typeface="Arial" pitchFamily="34" charset="0"/>
                <a:sym typeface="Symbol" pitchFamily="18" charset="2"/>
              </a:rPr>
              <a:t>skalar</a:t>
            </a:r>
            <a:r>
              <a:rPr lang="en-US" sz="2000" dirty="0">
                <a:solidFill>
                  <a:srgbClr val="FF0000"/>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citra</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asal</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dengan</a:t>
            </a:r>
            <a:r>
              <a:rPr lang="en-US" sz="2000" dirty="0">
                <a:solidFill>
                  <a:schemeClr val="tx2"/>
                </a:solidFill>
                <a:latin typeface="Arial" pitchFamily="34" charset="0"/>
                <a:cs typeface="Arial" pitchFamily="34" charset="0"/>
                <a:sym typeface="Symbol" pitchFamily="18" charset="2"/>
              </a:rPr>
              <a:t> basis </a:t>
            </a:r>
            <a:r>
              <a:rPr lang="en-US" sz="2000" dirty="0" err="1">
                <a:solidFill>
                  <a:schemeClr val="tx2"/>
                </a:solidFill>
                <a:latin typeface="Arial" pitchFamily="34" charset="0"/>
                <a:cs typeface="Arial" pitchFamily="34" charset="0"/>
                <a:sym typeface="Symbol" pitchFamily="18" charset="2"/>
              </a:rPr>
              <a:t>ke</a:t>
            </a:r>
            <a:r>
              <a:rPr lang="en-US" sz="2000" dirty="0">
                <a:solidFill>
                  <a:schemeClr val="tx2"/>
                </a:solidFill>
                <a:latin typeface="Arial" pitchFamily="34" charset="0"/>
                <a:cs typeface="Arial" pitchFamily="34" charset="0"/>
                <a:sym typeface="Symbol" pitchFamily="18" charset="2"/>
              </a:rPr>
              <a:t> (</a:t>
            </a:r>
            <a:r>
              <a:rPr lang="en-US" sz="2000" i="1" dirty="0">
                <a:solidFill>
                  <a:schemeClr val="tx2"/>
                </a:solidFill>
                <a:latin typeface="Arial" pitchFamily="34" charset="0"/>
                <a:cs typeface="Arial" pitchFamily="34" charset="0"/>
                <a:sym typeface="Symbol" pitchFamily="18" charset="2"/>
              </a:rPr>
              <a:t>k</a:t>
            </a:r>
            <a:r>
              <a:rPr lang="en-US" sz="2000" dirty="0">
                <a:solidFill>
                  <a:schemeClr val="tx2"/>
                </a:solidFill>
                <a:latin typeface="Arial" pitchFamily="34" charset="0"/>
                <a:cs typeface="Arial" pitchFamily="34" charset="0"/>
                <a:sym typeface="Symbol" pitchFamily="18" charset="2"/>
              </a:rPr>
              <a:t>, </a:t>
            </a:r>
            <a:r>
              <a:rPr lang="en-US" sz="2000" i="1" dirty="0">
                <a:solidFill>
                  <a:schemeClr val="tx2"/>
                </a:solidFill>
                <a:latin typeface="Arial" pitchFamily="34" charset="0"/>
                <a:cs typeface="Arial" pitchFamily="34" charset="0"/>
                <a:sym typeface="Symbol" pitchFamily="18" charset="2"/>
              </a:rPr>
              <a:t>l</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atau</a:t>
            </a:r>
            <a:r>
              <a:rPr lang="en-US" sz="2000" dirty="0">
                <a:solidFill>
                  <a:schemeClr val="tx2"/>
                </a:solidFill>
                <a:latin typeface="Arial" pitchFamily="34" charset="0"/>
                <a:cs typeface="Arial" pitchFamily="34" charset="0"/>
                <a:sym typeface="Symbol" pitchFamily="18" charset="2"/>
              </a:rPr>
              <a:t> </a:t>
            </a:r>
            <a:r>
              <a:rPr lang="en-US" sz="2000" b="1" dirty="0" err="1">
                <a:solidFill>
                  <a:schemeClr val="tx2"/>
                </a:solidFill>
                <a:latin typeface="Arial" pitchFamily="34" charset="0"/>
                <a:cs typeface="Arial" pitchFamily="34" charset="0"/>
                <a:sym typeface="Symbol" pitchFamily="18" charset="2"/>
              </a:rPr>
              <a:t>proyeksi</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citra</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ke</a:t>
            </a:r>
            <a:r>
              <a:rPr lang="en-US" sz="2000" dirty="0">
                <a:solidFill>
                  <a:schemeClr val="tx2"/>
                </a:solidFill>
                <a:latin typeface="Arial" pitchFamily="34" charset="0"/>
                <a:cs typeface="Arial" pitchFamily="34" charset="0"/>
                <a:sym typeface="Symbol" pitchFamily="18" charset="2"/>
              </a:rPr>
              <a:t> basis </a:t>
            </a:r>
            <a:r>
              <a:rPr lang="en-US" sz="2000" dirty="0">
                <a:solidFill>
                  <a:srgbClr val="FF0000"/>
                </a:solidFill>
                <a:latin typeface="Arial" pitchFamily="34" charset="0"/>
                <a:cs typeface="Arial" pitchFamily="34" charset="0"/>
                <a:sym typeface="Symbol" pitchFamily="18" charset="2"/>
              </a:rPr>
              <a:t>(</a:t>
            </a:r>
            <a:r>
              <a:rPr lang="en-US" sz="2000" i="1" dirty="0">
                <a:solidFill>
                  <a:srgbClr val="FF0000"/>
                </a:solidFill>
                <a:latin typeface="Arial" pitchFamily="34" charset="0"/>
                <a:cs typeface="Arial" pitchFamily="34" charset="0"/>
                <a:sym typeface="Symbol" pitchFamily="18" charset="2"/>
              </a:rPr>
              <a:t>k</a:t>
            </a:r>
            <a:r>
              <a:rPr lang="en-US" sz="2000" dirty="0">
                <a:solidFill>
                  <a:srgbClr val="FF0000"/>
                </a:solidFill>
                <a:latin typeface="Arial" pitchFamily="34" charset="0"/>
                <a:cs typeface="Arial" pitchFamily="34" charset="0"/>
                <a:sym typeface="Symbol" pitchFamily="18" charset="2"/>
              </a:rPr>
              <a:t>, </a:t>
            </a:r>
            <a:r>
              <a:rPr lang="en-US" sz="2000" i="1" dirty="0">
                <a:solidFill>
                  <a:srgbClr val="FF0000"/>
                </a:solidFill>
                <a:latin typeface="Arial" pitchFamily="34" charset="0"/>
                <a:cs typeface="Arial" pitchFamily="34" charset="0"/>
                <a:sym typeface="Symbol" pitchFamily="18" charset="2"/>
              </a:rPr>
              <a:t>l</a:t>
            </a:r>
            <a:r>
              <a:rPr lang="en-US" sz="2000" dirty="0">
                <a:solidFill>
                  <a:srgbClr val="FF0000"/>
                </a:solidFill>
                <a:latin typeface="Arial" pitchFamily="34" charset="0"/>
                <a:cs typeface="Arial" pitchFamily="34" charset="0"/>
                <a:sym typeface="Symbol" pitchFamily="18" charset="2"/>
              </a:rPr>
              <a:t>).</a:t>
            </a:r>
          </a:p>
        </p:txBody>
      </p:sp>
      <p:sp>
        <p:nvSpPr>
          <p:cNvPr id="12"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17</a:t>
            </a:fld>
            <a:endParaRPr lang="en-US" dirty="0">
              <a:solidFill>
                <a:srgbClr val="FF0000"/>
              </a:solidFill>
            </a:endParaRPr>
          </a:p>
        </p:txBody>
      </p:sp>
      <p:sp>
        <p:nvSpPr>
          <p:cNvPr id="13"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4"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Berbagai Citra Basis</a:t>
            </a:r>
          </a:p>
        </p:txBody>
      </p:sp>
      <p:sp>
        <p:nvSpPr>
          <p:cNvPr id="56323" name="Rectangle 3"/>
          <p:cNvSpPr>
            <a:spLocks noGrp="1" noChangeArrowheads="1"/>
          </p:cNvSpPr>
          <p:nvPr>
            <p:ph type="body" idx="1"/>
          </p:nvPr>
        </p:nvSpPr>
        <p:spPr>
          <a:xfrm>
            <a:off x="533400" y="4876800"/>
            <a:ext cx="8001000" cy="457200"/>
          </a:xfrm>
        </p:spPr>
        <p:txBody>
          <a:bodyPr/>
          <a:lstStyle/>
          <a:p>
            <a:pPr algn="ctr">
              <a:buFont typeface="Wingdings" pitchFamily="2" charset="2"/>
              <a:buNone/>
            </a:pPr>
            <a:r>
              <a:rPr lang="en-US"/>
              <a:t>Cosinus			Sinus</a:t>
            </a:r>
          </a:p>
        </p:txBody>
      </p:sp>
      <p:graphicFrame>
        <p:nvGraphicFramePr>
          <p:cNvPr id="56326" name="Object 6"/>
          <p:cNvGraphicFramePr>
            <a:graphicFrameLocks noChangeAspect="1"/>
          </p:cNvGraphicFramePr>
          <p:nvPr/>
        </p:nvGraphicFramePr>
        <p:xfrm>
          <a:off x="685800" y="1143000"/>
          <a:ext cx="7596188" cy="3648075"/>
        </p:xfrm>
        <a:graphic>
          <a:graphicData uri="http://schemas.openxmlformats.org/presentationml/2006/ole">
            <p:oleObj spid="_x0000_s77826" name="Bitmap Image" r:id="rId3" imgW="5057143" imgH="2429214" progId="PBrush">
              <p:embed/>
            </p:oleObj>
          </a:graphicData>
        </a:graphic>
      </p:graphicFrame>
      <p:sp>
        <p:nvSpPr>
          <p:cNvPr id="8"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18</a:t>
            </a:fld>
            <a:endParaRPr lang="en-US" dirty="0">
              <a:solidFill>
                <a:srgbClr val="FF0000"/>
              </a:solidFill>
            </a:endParaRPr>
          </a:p>
        </p:txBody>
      </p:sp>
      <p:sp>
        <p:nvSpPr>
          <p:cNvPr id="9"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0"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Berbagai Citra Basis</a:t>
            </a:r>
          </a:p>
        </p:txBody>
      </p:sp>
      <p:graphicFrame>
        <p:nvGraphicFramePr>
          <p:cNvPr id="58372" name="Object 4"/>
          <p:cNvGraphicFramePr>
            <a:graphicFrameLocks noChangeAspect="1"/>
          </p:cNvGraphicFramePr>
          <p:nvPr/>
        </p:nvGraphicFramePr>
        <p:xfrm>
          <a:off x="685800" y="1371600"/>
          <a:ext cx="7596188" cy="3556000"/>
        </p:xfrm>
        <a:graphic>
          <a:graphicData uri="http://schemas.openxmlformats.org/presentationml/2006/ole">
            <p:oleObj spid="_x0000_s78850" name="Bitmap Image" r:id="rId3" imgW="5068007" imgH="2371429" progId="PBrush">
              <p:embed/>
            </p:oleObj>
          </a:graphicData>
        </a:graphic>
      </p:graphicFrame>
      <p:sp>
        <p:nvSpPr>
          <p:cNvPr id="58373" name="Rectangle 5"/>
          <p:cNvSpPr>
            <a:spLocks noGrp="1" noChangeArrowheads="1"/>
          </p:cNvSpPr>
          <p:nvPr>
            <p:ph type="body" idx="1"/>
          </p:nvPr>
        </p:nvSpPr>
        <p:spPr>
          <a:xfrm>
            <a:off x="533400" y="5181600"/>
            <a:ext cx="8001000" cy="457200"/>
          </a:xfrm>
          <a:noFill/>
          <a:ln/>
        </p:spPr>
        <p:txBody>
          <a:bodyPr/>
          <a:lstStyle/>
          <a:p>
            <a:pPr algn="ctr">
              <a:buFont typeface="Wingdings" pitchFamily="2" charset="2"/>
              <a:buNone/>
            </a:pPr>
            <a:r>
              <a:rPr lang="en-US"/>
              <a:t>Hadamard			Haar</a:t>
            </a:r>
          </a:p>
        </p:txBody>
      </p:sp>
      <p:sp>
        <p:nvSpPr>
          <p:cNvPr id="8"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19</a:t>
            </a:fld>
            <a:endParaRPr lang="en-US" dirty="0">
              <a:solidFill>
                <a:srgbClr val="FF0000"/>
              </a:solidFill>
            </a:endParaRPr>
          </a:p>
        </p:txBody>
      </p:sp>
      <p:sp>
        <p:nvSpPr>
          <p:cNvPr id="9"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0"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81000"/>
            <a:ext cx="8389938" cy="1308100"/>
          </a:xfrm>
        </p:spPr>
        <p:txBody>
          <a:bodyPr/>
          <a:lstStyle/>
          <a:p>
            <a:pPr algn="l"/>
            <a:r>
              <a:rPr lang="id-ID" dirty="0" smtClean="0">
                <a:solidFill>
                  <a:srgbClr val="FF0000"/>
                </a:solidFill>
              </a:rPr>
              <a:t>Pendahuluan</a:t>
            </a:r>
            <a:endParaRPr lang="en-US" b="1" dirty="0">
              <a:solidFill>
                <a:srgbClr val="FF0000"/>
              </a:solidFill>
              <a:effectLst>
                <a:outerShdw blurRad="38100" dist="38100" dir="2700000" algn="tl">
                  <a:srgbClr val="FFFFFF"/>
                </a:outerShdw>
              </a:effectLst>
              <a:latin typeface="Algerian" pitchFamily="82" charset="0"/>
            </a:endParaRPr>
          </a:p>
        </p:txBody>
      </p:sp>
      <p:sp>
        <p:nvSpPr>
          <p:cNvPr id="7" name="Footer Placeholder 6"/>
          <p:cNvSpPr>
            <a:spLocks noGrp="1"/>
          </p:cNvSpPr>
          <p:nvPr>
            <p:ph type="ftr" sz="quarter" idx="3"/>
          </p:nvPr>
        </p:nvSpPr>
        <p:spPr/>
        <p:txBody>
          <a:bodyPr/>
          <a:lstStyle/>
          <a:p>
            <a:r>
              <a:rPr lang="en-US" altLang="en-US" dirty="0" smtClean="0"/>
              <a:t>TK 37404 </a:t>
            </a:r>
            <a:r>
              <a:rPr lang="en-US" altLang="en-US" dirty="0" err="1" smtClean="0"/>
              <a:t>Pengolahan</a:t>
            </a:r>
            <a:r>
              <a:rPr lang="en-US" altLang="en-US" dirty="0" smtClean="0"/>
              <a:t> Citra</a:t>
            </a:r>
            <a:endParaRPr lang="en-US" altLang="en-US" dirty="0"/>
          </a:p>
        </p:txBody>
      </p:sp>
      <p:sp>
        <p:nvSpPr>
          <p:cNvPr id="8" name="Rectangle 41"/>
          <p:cNvSpPr txBox="1">
            <a:spLocks noChangeArrowheads="1"/>
          </p:cNvSpPr>
          <p:nvPr/>
        </p:nvSpPr>
        <p:spPr bwMode="auto">
          <a:xfrm>
            <a:off x="206374" y="64008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solidFill>
                  <a:srgbClr val="FFFFFF"/>
                </a:solidFill>
                <a:effectLst/>
                <a:uLnTx/>
                <a:uFillTx/>
                <a:latin typeface="+mn-lt"/>
                <a:ea typeface="+mn-ea"/>
                <a:cs typeface="+mn-cs"/>
              </a:rPr>
              <a:t>Departemen</a:t>
            </a:r>
            <a:r>
              <a:rPr kumimoji="0" lang="en-US" sz="1400" b="0" i="0" u="none" strike="noStrike" kern="1200" cap="none" spc="0" normalizeH="0" baseline="0" noProof="0" dirty="0" smtClean="0">
                <a:ln>
                  <a:noFill/>
                </a:ln>
                <a:solidFill>
                  <a:srgbClr val="FFFFFF"/>
                </a:solidFill>
                <a:effectLst/>
                <a:uLnTx/>
                <a:uFillTx/>
                <a:latin typeface="+mn-lt"/>
                <a:ea typeface="+mn-ea"/>
                <a:cs typeface="+mn-cs"/>
              </a:rPr>
              <a:t> </a:t>
            </a:r>
            <a:r>
              <a:rPr kumimoji="0" lang="id-ID" sz="1400" b="0" i="0" u="none" strike="noStrike" kern="1200" cap="none" spc="0" normalizeH="0" baseline="0" noProof="0" dirty="0" smtClean="0">
                <a:ln>
                  <a:noFill/>
                </a:ln>
                <a:solidFill>
                  <a:srgbClr val="FFFFFF"/>
                </a:solidFill>
                <a:effectLst/>
                <a:uLnTx/>
                <a:uFillTx/>
                <a:latin typeface="+mn-lt"/>
                <a:ea typeface="+mn-ea"/>
                <a:cs typeface="+mn-cs"/>
              </a:rPr>
              <a:t>Sistem Komputer</a:t>
            </a:r>
            <a:endParaRPr kumimoji="0" lang="en-US"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Slide Number Placeholder 5"/>
          <p:cNvSpPr>
            <a:spLocks noGrp="1"/>
          </p:cNvSpPr>
          <p:nvPr>
            <p:ph type="sldNum" sz="quarter" idx="4294967295"/>
          </p:nvPr>
        </p:nvSpPr>
        <p:spPr>
          <a:xfrm>
            <a:off x="6400800" y="6324600"/>
            <a:ext cx="2566988" cy="457200"/>
          </a:xfrm>
          <a:prstGeom prst="rect">
            <a:avLst/>
          </a:prstGeom>
        </p:spPr>
        <p:txBody>
          <a:bodyPr/>
          <a:lstStyle/>
          <a:p>
            <a:pPr algn="r"/>
            <a:r>
              <a:rPr lang="id-ID" sz="1400" dirty="0" smtClean="0">
                <a:solidFill>
                  <a:srgbClr val="FF0000"/>
                </a:solidFill>
                <a:latin typeface="+mn-lt"/>
              </a:rPr>
              <a:t>Transformasi Citra</a:t>
            </a:r>
            <a:endParaRPr lang="en-US" sz="1400" dirty="0">
              <a:solidFill>
                <a:srgbClr val="FF0000"/>
              </a:solidFill>
              <a:latin typeface="+mn-lt"/>
            </a:endParaRPr>
          </a:p>
          <a:p>
            <a:pPr algn="r"/>
            <a:fld id="{727E18CF-31E0-4668-9B3F-5F28C81E8CCE}" type="slidenum">
              <a:rPr lang="en-US" sz="1400">
                <a:solidFill>
                  <a:srgbClr val="FF0000"/>
                </a:solidFill>
                <a:latin typeface="+mn-lt"/>
              </a:rPr>
              <a:pPr algn="r"/>
              <a:t>2</a:t>
            </a:fld>
            <a:endParaRPr lang="en-US" sz="1400" dirty="0">
              <a:solidFill>
                <a:srgbClr val="FF0000"/>
              </a:solidFill>
              <a:latin typeface="+mn-lt"/>
            </a:endParaRPr>
          </a:p>
        </p:txBody>
      </p:sp>
      <p:sp>
        <p:nvSpPr>
          <p:cNvPr id="9" name="Rectangle 2"/>
          <p:cNvSpPr txBox="1">
            <a:spLocks noChangeArrowheads="1"/>
          </p:cNvSpPr>
          <p:nvPr/>
        </p:nvSpPr>
        <p:spPr bwMode="auto">
          <a:xfrm>
            <a:off x="4038600" y="2133600"/>
            <a:ext cx="5257800" cy="374650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marL="514350" marR="0" lvl="0" indent="-514350" defTabSz="914400" rtl="0" eaLnBrk="0" fontAlgn="base" latinLnBrk="0" hangingPunct="0">
              <a:lnSpc>
                <a:spcPct val="100000"/>
              </a:lnSpc>
              <a:spcBef>
                <a:spcPct val="0"/>
              </a:spcBef>
              <a:spcAft>
                <a:spcPct val="0"/>
              </a:spcAft>
              <a:buClrTx/>
              <a:buSzTx/>
              <a:buFontTx/>
              <a:buAutoNum type="arabicPeriod"/>
              <a:tabLst/>
              <a:defRPr/>
            </a:pPr>
            <a:r>
              <a:rPr kumimoji="0" lang="id-ID" sz="2600" b="1" i="0" u="none" strike="noStrike" kern="0" cap="none" spc="0" normalizeH="0" baseline="0" noProof="0" dirty="0" smtClean="0">
                <a:ln>
                  <a:noFill/>
                </a:ln>
                <a:solidFill>
                  <a:srgbClr val="7030A0"/>
                </a:solidFill>
                <a:uLnTx/>
                <a:uFillTx/>
                <a:latin typeface="Arial Narrow" pitchFamily="34" charset="0"/>
                <a:ea typeface="+mj-ea"/>
                <a:cs typeface="+mj-cs"/>
              </a:rPr>
              <a:t>Transformasi Ruang</a:t>
            </a:r>
          </a:p>
          <a:p>
            <a:pPr marL="514350" marR="0" lvl="0" indent="-514350" defTabSz="914400" rtl="0" eaLnBrk="0" fontAlgn="base" latinLnBrk="0" hangingPunct="0">
              <a:lnSpc>
                <a:spcPct val="100000"/>
              </a:lnSpc>
              <a:spcBef>
                <a:spcPct val="0"/>
              </a:spcBef>
              <a:spcAft>
                <a:spcPct val="0"/>
              </a:spcAft>
              <a:buClrTx/>
              <a:buSzTx/>
              <a:buFontTx/>
              <a:buAutoNum type="arabicPeriod"/>
              <a:tabLst/>
              <a:defRPr/>
            </a:pPr>
            <a:r>
              <a:rPr lang="id-ID" sz="2600" b="1" kern="0" dirty="0" smtClean="0">
                <a:solidFill>
                  <a:srgbClr val="7030A0"/>
                </a:solidFill>
                <a:latin typeface="Arial Narrow" pitchFamily="34" charset="0"/>
                <a:ea typeface="+mj-ea"/>
                <a:cs typeface="+mj-cs"/>
              </a:rPr>
              <a:t>Transformasi Fourier</a:t>
            </a:r>
          </a:p>
          <a:p>
            <a:pPr marL="514350" marR="0" lvl="0" indent="-514350" defTabSz="914400" rtl="0" eaLnBrk="0" fontAlgn="base" latinLnBrk="0" hangingPunct="0">
              <a:lnSpc>
                <a:spcPct val="100000"/>
              </a:lnSpc>
              <a:spcBef>
                <a:spcPct val="0"/>
              </a:spcBef>
              <a:spcAft>
                <a:spcPct val="0"/>
              </a:spcAft>
              <a:buClrTx/>
              <a:buSzTx/>
              <a:buFontTx/>
              <a:buAutoNum type="arabicPeriod"/>
              <a:tabLst/>
              <a:defRPr/>
            </a:pPr>
            <a:r>
              <a:rPr kumimoji="0" lang="id-ID" sz="2600" b="1" i="0" u="none" strike="noStrike" kern="0" cap="none" spc="0" normalizeH="0" baseline="0" noProof="0" dirty="0" smtClean="0">
                <a:ln>
                  <a:noFill/>
                </a:ln>
                <a:solidFill>
                  <a:srgbClr val="7030A0"/>
                </a:solidFill>
                <a:uLnTx/>
                <a:uFillTx/>
                <a:latin typeface="Arial Narrow" pitchFamily="34" charset="0"/>
                <a:ea typeface="+mj-ea"/>
                <a:cs typeface="+mj-cs"/>
              </a:rPr>
              <a:t>Transformasi Fourier 1D</a:t>
            </a:r>
          </a:p>
          <a:p>
            <a:pPr marL="514350" indent="-514350">
              <a:buFontTx/>
              <a:buAutoNum type="arabicPeriod"/>
              <a:defRPr/>
            </a:pPr>
            <a:r>
              <a:rPr lang="id-ID" sz="2600" b="1" kern="0" dirty="0" smtClean="0">
                <a:solidFill>
                  <a:srgbClr val="7030A0"/>
                </a:solidFill>
                <a:latin typeface="Arial Narrow" pitchFamily="34" charset="0"/>
              </a:rPr>
              <a:t>Transformasi Fourier 2D</a:t>
            </a:r>
          </a:p>
          <a:p>
            <a:pPr marL="514350" marR="0" lvl="0" indent="-514350" defTabSz="914400" rtl="0" eaLnBrk="0" fontAlgn="base" latinLnBrk="0" hangingPunct="0">
              <a:lnSpc>
                <a:spcPct val="100000"/>
              </a:lnSpc>
              <a:spcBef>
                <a:spcPct val="0"/>
              </a:spcBef>
              <a:spcAft>
                <a:spcPct val="0"/>
              </a:spcAft>
              <a:buClrTx/>
              <a:buSzTx/>
              <a:buFontTx/>
              <a:buAutoNum type="arabicPeriod"/>
              <a:tabLst/>
              <a:defRPr/>
            </a:pPr>
            <a:endParaRPr kumimoji="0" lang="en-US" sz="2600" b="1" i="0" u="none" strike="noStrike" kern="0" cap="none" spc="0" normalizeH="0" baseline="0" noProof="0" dirty="0">
              <a:ln>
                <a:noFill/>
              </a:ln>
              <a:solidFill>
                <a:srgbClr val="7030A0"/>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Berbagai Citra Basis</a:t>
            </a:r>
          </a:p>
        </p:txBody>
      </p:sp>
      <p:graphicFrame>
        <p:nvGraphicFramePr>
          <p:cNvPr id="59396" name="Object 4"/>
          <p:cNvGraphicFramePr>
            <a:graphicFrameLocks noChangeAspect="1"/>
          </p:cNvGraphicFramePr>
          <p:nvPr/>
        </p:nvGraphicFramePr>
        <p:xfrm>
          <a:off x="762000" y="1371600"/>
          <a:ext cx="7586663" cy="3557588"/>
        </p:xfrm>
        <a:graphic>
          <a:graphicData uri="http://schemas.openxmlformats.org/presentationml/2006/ole">
            <p:oleObj spid="_x0000_s79874" name="Bitmap Image" r:id="rId3" imgW="5057143" imgH="2371429" progId="PBrush">
              <p:embed/>
            </p:oleObj>
          </a:graphicData>
        </a:graphic>
      </p:graphicFrame>
      <p:sp>
        <p:nvSpPr>
          <p:cNvPr id="59397" name="Rectangle 5"/>
          <p:cNvSpPr>
            <a:spLocks noGrp="1" noChangeArrowheads="1"/>
          </p:cNvSpPr>
          <p:nvPr>
            <p:ph type="body" idx="1"/>
          </p:nvPr>
        </p:nvSpPr>
        <p:spPr>
          <a:xfrm>
            <a:off x="533400" y="5105400"/>
            <a:ext cx="8001000" cy="457200"/>
          </a:xfrm>
          <a:noFill/>
          <a:ln/>
        </p:spPr>
        <p:txBody>
          <a:bodyPr/>
          <a:lstStyle/>
          <a:p>
            <a:pPr algn="ctr">
              <a:buFont typeface="Wingdings" pitchFamily="2" charset="2"/>
              <a:buNone/>
            </a:pPr>
            <a:r>
              <a:rPr lang="en-US"/>
              <a:t>Slant			KLT</a:t>
            </a:r>
          </a:p>
        </p:txBody>
      </p:sp>
      <p:sp>
        <p:nvSpPr>
          <p:cNvPr id="8"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20</a:t>
            </a:fld>
            <a:endParaRPr lang="en-US" dirty="0">
              <a:solidFill>
                <a:srgbClr val="FF0000"/>
              </a:solidFill>
            </a:endParaRPr>
          </a:p>
        </p:txBody>
      </p:sp>
      <p:sp>
        <p:nvSpPr>
          <p:cNvPr id="9"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0"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Sifat-sifat Transformasi Uniter</a:t>
            </a:r>
          </a:p>
        </p:txBody>
      </p:sp>
      <p:sp>
        <p:nvSpPr>
          <p:cNvPr id="34819" name="Rectangle 3"/>
          <p:cNvSpPr>
            <a:spLocks noGrp="1" noChangeArrowheads="1"/>
          </p:cNvSpPr>
          <p:nvPr>
            <p:ph type="body" idx="1"/>
          </p:nvPr>
        </p:nvSpPr>
        <p:spPr>
          <a:xfrm>
            <a:off x="457200" y="1066800"/>
            <a:ext cx="8001000" cy="3195638"/>
          </a:xfrm>
        </p:spPr>
        <p:txBody>
          <a:bodyPr/>
          <a:lstStyle/>
          <a:p>
            <a:pPr marL="381000" indent="-381000"/>
            <a:r>
              <a:rPr lang="en-US" sz="2000" b="1" dirty="0"/>
              <a:t>Sifat-1: </a:t>
            </a:r>
            <a:r>
              <a:rPr lang="en-US" sz="2000" b="1" dirty="0" err="1"/>
              <a:t>Konservasi</a:t>
            </a:r>
            <a:r>
              <a:rPr lang="en-US" sz="2000" b="1" dirty="0"/>
              <a:t> </a:t>
            </a:r>
            <a:r>
              <a:rPr lang="en-US" sz="2000" b="1" dirty="0" err="1"/>
              <a:t>Energi</a:t>
            </a:r>
            <a:r>
              <a:rPr lang="en-US" sz="2000" b="1" dirty="0"/>
              <a:t> </a:t>
            </a:r>
            <a:r>
              <a:rPr lang="en-US" sz="2000" b="1" dirty="0" err="1"/>
              <a:t>dan</a:t>
            </a:r>
            <a:r>
              <a:rPr lang="en-US" sz="2000" b="1" dirty="0"/>
              <a:t> </a:t>
            </a:r>
            <a:r>
              <a:rPr lang="en-US" sz="2000" b="1" dirty="0" err="1"/>
              <a:t>Rotasi</a:t>
            </a:r>
            <a:r>
              <a:rPr lang="en-US" sz="2000" b="1" dirty="0"/>
              <a:t>. </a:t>
            </a:r>
            <a:r>
              <a:rPr lang="en-US" sz="2000" dirty="0" err="1"/>
              <a:t>Dalam</a:t>
            </a:r>
            <a:r>
              <a:rPr lang="en-US" sz="2000" dirty="0"/>
              <a:t> </a:t>
            </a:r>
            <a:r>
              <a:rPr lang="en-US" sz="2000" dirty="0" err="1"/>
              <a:t>transformasi</a:t>
            </a:r>
            <a:r>
              <a:rPr lang="en-US" sz="2000" dirty="0"/>
              <a:t> </a:t>
            </a:r>
            <a:r>
              <a:rPr lang="en-US" sz="2000" dirty="0" err="1"/>
              <a:t>uniter</a:t>
            </a:r>
            <a:r>
              <a:rPr lang="en-US" sz="2000" dirty="0"/>
              <a:t>:</a:t>
            </a:r>
          </a:p>
          <a:p>
            <a:pPr marL="381000" indent="-381000">
              <a:buFont typeface="Wingdings" pitchFamily="2" charset="2"/>
              <a:buNone/>
            </a:pPr>
            <a:r>
              <a:rPr lang="en-US" sz="2000" dirty="0"/>
              <a:t>		</a:t>
            </a:r>
            <a:r>
              <a:rPr lang="en-US" sz="2000" b="1" dirty="0"/>
              <a:t>v</a:t>
            </a:r>
            <a:r>
              <a:rPr lang="en-US" sz="2000" dirty="0"/>
              <a:t> = </a:t>
            </a:r>
            <a:r>
              <a:rPr lang="en-US" sz="2000" b="1" dirty="0"/>
              <a:t>Au</a:t>
            </a:r>
            <a:r>
              <a:rPr lang="en-US" sz="2000" dirty="0"/>
              <a:t>	||v||</a:t>
            </a:r>
            <a:r>
              <a:rPr lang="en-US" sz="2000" baseline="30000" dirty="0"/>
              <a:t>2</a:t>
            </a:r>
            <a:r>
              <a:rPr lang="en-US" sz="2000" dirty="0"/>
              <a:t> = ||u||</a:t>
            </a:r>
            <a:r>
              <a:rPr lang="en-US" sz="2000" baseline="30000" dirty="0"/>
              <a:t>2</a:t>
            </a:r>
            <a:endParaRPr lang="en-US" sz="2000" dirty="0"/>
          </a:p>
          <a:p>
            <a:pPr marL="381000" indent="-381000">
              <a:buFont typeface="Wingdings" pitchFamily="2" charset="2"/>
              <a:buNone/>
            </a:pPr>
            <a:endParaRPr lang="en-US" sz="2000" dirty="0"/>
          </a:p>
          <a:p>
            <a:pPr marL="381000" indent="-381000">
              <a:buFont typeface="Wingdings" pitchFamily="2" charset="2"/>
              <a:buNone/>
            </a:pPr>
            <a:r>
              <a:rPr lang="en-US" sz="2000" dirty="0"/>
              <a:t>	</a:t>
            </a:r>
            <a:r>
              <a:rPr lang="en-US" sz="2000" dirty="0" err="1"/>
              <a:t>Jadi</a:t>
            </a:r>
            <a:r>
              <a:rPr lang="en-US" sz="2000" dirty="0"/>
              <a:t>, </a:t>
            </a:r>
            <a:r>
              <a:rPr lang="en-US" sz="2000" dirty="0" err="1"/>
              <a:t>transformasi</a:t>
            </a:r>
            <a:r>
              <a:rPr lang="en-US" sz="2000" dirty="0"/>
              <a:t> </a:t>
            </a:r>
            <a:r>
              <a:rPr lang="en-US" sz="2000" dirty="0" err="1"/>
              <a:t>uniter</a:t>
            </a:r>
            <a:r>
              <a:rPr lang="en-US" sz="2000" dirty="0"/>
              <a:t> </a:t>
            </a:r>
            <a:r>
              <a:rPr lang="en-US" sz="2000" dirty="0" err="1"/>
              <a:t>menjaga</a:t>
            </a:r>
            <a:r>
              <a:rPr lang="en-US" sz="2000" dirty="0"/>
              <a:t> </a:t>
            </a:r>
            <a:r>
              <a:rPr lang="en-US" sz="2000" dirty="0" err="1"/>
              <a:t>energi</a:t>
            </a:r>
            <a:r>
              <a:rPr lang="en-US" sz="2000" dirty="0"/>
              <a:t> </a:t>
            </a:r>
            <a:r>
              <a:rPr lang="en-US" sz="2000" dirty="0" err="1"/>
              <a:t>sinyal</a:t>
            </a:r>
            <a:r>
              <a:rPr lang="en-US" sz="2000" dirty="0"/>
              <a:t> (</a:t>
            </a:r>
            <a:r>
              <a:rPr lang="en-US" sz="2000" dirty="0" err="1"/>
              <a:t>atau</a:t>
            </a:r>
            <a:r>
              <a:rPr lang="en-US" sz="2000" dirty="0"/>
              <a:t> </a:t>
            </a:r>
            <a:r>
              <a:rPr lang="en-US" sz="2000" dirty="0" err="1"/>
              <a:t>panjang</a:t>
            </a:r>
            <a:r>
              <a:rPr lang="en-US" sz="2000" dirty="0"/>
              <a:t> </a:t>
            </a:r>
            <a:r>
              <a:rPr lang="en-US" sz="2000" dirty="0" err="1"/>
              <a:t>vektor</a:t>
            </a:r>
            <a:r>
              <a:rPr lang="en-US" sz="2000" dirty="0"/>
              <a:t> </a:t>
            </a:r>
            <a:r>
              <a:rPr lang="en-US" sz="2000" b="1" dirty="0"/>
              <a:t>u</a:t>
            </a:r>
            <a:r>
              <a:rPr lang="en-US" sz="2000" dirty="0"/>
              <a:t> </a:t>
            </a:r>
            <a:r>
              <a:rPr lang="en-US" sz="2000" dirty="0" err="1"/>
              <a:t>dalam</a:t>
            </a:r>
            <a:r>
              <a:rPr lang="en-US" sz="2000" dirty="0"/>
              <a:t> </a:t>
            </a:r>
            <a:r>
              <a:rPr lang="en-US" sz="2000" dirty="0" err="1"/>
              <a:t>ruang</a:t>
            </a:r>
            <a:r>
              <a:rPr lang="en-US" sz="2000" dirty="0"/>
              <a:t> </a:t>
            </a:r>
            <a:r>
              <a:rPr lang="en-US" sz="2000" dirty="0" err="1"/>
              <a:t>vektor</a:t>
            </a:r>
            <a:r>
              <a:rPr lang="en-US" sz="2000" dirty="0"/>
              <a:t> </a:t>
            </a:r>
            <a:r>
              <a:rPr lang="en-US" sz="2000" dirty="0" err="1"/>
              <a:t>dimensi</a:t>
            </a:r>
            <a:r>
              <a:rPr lang="en-US" sz="2000" dirty="0"/>
              <a:t>-N). </a:t>
            </a:r>
            <a:r>
              <a:rPr lang="en-US" sz="2000" dirty="0" err="1"/>
              <a:t>Ini</a:t>
            </a:r>
            <a:r>
              <a:rPr lang="en-US" sz="2000" dirty="0"/>
              <a:t> </a:t>
            </a:r>
            <a:r>
              <a:rPr lang="en-US" sz="2000" dirty="0" err="1"/>
              <a:t>juga</a:t>
            </a:r>
            <a:r>
              <a:rPr lang="en-US" sz="2000" dirty="0"/>
              <a:t> </a:t>
            </a:r>
            <a:r>
              <a:rPr lang="en-US" sz="2000" dirty="0" err="1"/>
              <a:t>berarti</a:t>
            </a:r>
            <a:r>
              <a:rPr lang="en-US" sz="2000" dirty="0"/>
              <a:t> </a:t>
            </a:r>
            <a:r>
              <a:rPr lang="en-US" sz="2000" dirty="0" err="1"/>
              <a:t>bahwa</a:t>
            </a:r>
            <a:r>
              <a:rPr lang="en-US" sz="2000" dirty="0"/>
              <a:t> </a:t>
            </a:r>
            <a:r>
              <a:rPr lang="en-US" sz="2000" dirty="0" err="1"/>
              <a:t>transformasi</a:t>
            </a:r>
            <a:r>
              <a:rPr lang="en-US" sz="2000" dirty="0"/>
              <a:t> </a:t>
            </a:r>
            <a:r>
              <a:rPr lang="en-US" sz="2000" dirty="0" err="1"/>
              <a:t>uniter</a:t>
            </a:r>
            <a:r>
              <a:rPr lang="en-US" sz="2000" dirty="0"/>
              <a:t> </a:t>
            </a:r>
            <a:r>
              <a:rPr lang="en-US" sz="2000" dirty="0" err="1"/>
              <a:t>hanyalah</a:t>
            </a:r>
            <a:r>
              <a:rPr lang="en-US" sz="2000" dirty="0"/>
              <a:t> </a:t>
            </a:r>
            <a:r>
              <a:rPr lang="en-US" sz="2000" b="1" dirty="0" err="1"/>
              <a:t>rotasi</a:t>
            </a:r>
            <a:r>
              <a:rPr lang="en-US" sz="2000" dirty="0"/>
              <a:t> </a:t>
            </a:r>
            <a:r>
              <a:rPr lang="en-US" sz="2000" dirty="0" err="1"/>
              <a:t>dari</a:t>
            </a:r>
            <a:r>
              <a:rPr lang="en-US" sz="2000" dirty="0"/>
              <a:t> </a:t>
            </a:r>
            <a:r>
              <a:rPr lang="en-US" sz="2000" dirty="0" err="1"/>
              <a:t>vektor</a:t>
            </a:r>
            <a:r>
              <a:rPr lang="en-US" sz="2000" dirty="0"/>
              <a:t> </a:t>
            </a:r>
            <a:r>
              <a:rPr lang="en-US" sz="2000" b="1" dirty="0"/>
              <a:t>u</a:t>
            </a:r>
            <a:r>
              <a:rPr lang="en-US" sz="2000" dirty="0"/>
              <a:t> </a:t>
            </a:r>
            <a:r>
              <a:rPr lang="en-US" sz="2000" dirty="0" err="1"/>
              <a:t>dalam</a:t>
            </a:r>
            <a:r>
              <a:rPr lang="en-US" sz="2000" dirty="0"/>
              <a:t> </a:t>
            </a:r>
            <a:r>
              <a:rPr lang="en-US" sz="2000" dirty="0" err="1"/>
              <a:t>ruang</a:t>
            </a:r>
            <a:r>
              <a:rPr lang="en-US" sz="2000" dirty="0"/>
              <a:t> </a:t>
            </a:r>
            <a:r>
              <a:rPr lang="en-US" sz="2000" dirty="0" err="1"/>
              <a:t>vektor</a:t>
            </a:r>
            <a:r>
              <a:rPr lang="en-US" sz="2000" dirty="0"/>
              <a:t> </a:t>
            </a:r>
            <a:r>
              <a:rPr lang="en-US" sz="2000" dirty="0" err="1"/>
              <a:t>dimensi</a:t>
            </a:r>
            <a:r>
              <a:rPr lang="en-US" sz="2000" dirty="0"/>
              <a:t>-N. [</a:t>
            </a:r>
            <a:r>
              <a:rPr lang="en-US" sz="2000" dirty="0" err="1"/>
              <a:t>Ingat</a:t>
            </a:r>
            <a:r>
              <a:rPr lang="en-US" sz="2000" dirty="0"/>
              <a:t> </a:t>
            </a:r>
            <a:r>
              <a:rPr lang="en-US" sz="2000" dirty="0" err="1"/>
              <a:t>teorema</a:t>
            </a:r>
            <a:r>
              <a:rPr lang="en-US" sz="2000" dirty="0"/>
              <a:t> </a:t>
            </a:r>
            <a:r>
              <a:rPr lang="en-US" sz="2000" dirty="0" err="1"/>
              <a:t>Parseval</a:t>
            </a:r>
            <a:r>
              <a:rPr lang="en-US" sz="2000" dirty="0"/>
              <a:t> !]</a:t>
            </a:r>
          </a:p>
          <a:p>
            <a:pPr marL="381000" indent="-381000"/>
            <a:r>
              <a:rPr lang="en-US" sz="2000" dirty="0" err="1"/>
              <a:t>Untuk</a:t>
            </a:r>
            <a:r>
              <a:rPr lang="en-US" sz="2000" dirty="0"/>
              <a:t> </a:t>
            </a:r>
            <a:r>
              <a:rPr lang="en-US" sz="2000" dirty="0" err="1"/>
              <a:t>vektor</a:t>
            </a:r>
            <a:r>
              <a:rPr lang="en-US" sz="2000" dirty="0"/>
              <a:t> 2-D </a:t>
            </a:r>
            <a:r>
              <a:rPr lang="en-US" sz="2000" dirty="0" err="1"/>
              <a:t>berlaku</a:t>
            </a:r>
            <a:r>
              <a:rPr lang="en-US" sz="2000" dirty="0"/>
              <a:t> </a:t>
            </a:r>
            <a:r>
              <a:rPr lang="en-US" sz="2000" dirty="0" err="1"/>
              <a:t>hal</a:t>
            </a:r>
            <a:r>
              <a:rPr lang="en-US" sz="2000" dirty="0"/>
              <a:t> yang </a:t>
            </a:r>
            <a:r>
              <a:rPr lang="en-US" sz="2000" dirty="0" err="1"/>
              <a:t>sama</a:t>
            </a:r>
            <a:r>
              <a:rPr lang="en-US" sz="2000" dirty="0"/>
              <a:t>, </a:t>
            </a:r>
            <a:r>
              <a:rPr lang="en-US" sz="2000" dirty="0" err="1"/>
              <a:t>dapat</a:t>
            </a:r>
            <a:r>
              <a:rPr lang="en-US" sz="2000" dirty="0"/>
              <a:t> </a:t>
            </a:r>
            <a:r>
              <a:rPr lang="en-US" sz="2000" dirty="0" err="1"/>
              <a:t>dibuktikan</a:t>
            </a:r>
            <a:r>
              <a:rPr lang="en-US" sz="2000" dirty="0"/>
              <a:t> </a:t>
            </a:r>
            <a:r>
              <a:rPr lang="en-US" sz="2000" dirty="0" err="1"/>
              <a:t>bahwa</a:t>
            </a:r>
            <a:endParaRPr lang="en-US" sz="2000" dirty="0"/>
          </a:p>
          <a:p>
            <a:pPr marL="381000" indent="-381000">
              <a:buFont typeface="Wingdings" pitchFamily="2" charset="2"/>
              <a:buNone/>
            </a:pPr>
            <a:r>
              <a:rPr lang="en-US" sz="2000" dirty="0"/>
              <a:t> </a:t>
            </a:r>
          </a:p>
          <a:p>
            <a:pPr marL="381000" indent="-381000">
              <a:buFont typeface="Wingdings" pitchFamily="2" charset="2"/>
              <a:buNone/>
            </a:pPr>
            <a:r>
              <a:rPr lang="en-US" sz="2000" dirty="0"/>
              <a:t>	 </a:t>
            </a:r>
          </a:p>
          <a:p>
            <a:pPr marL="381000" indent="-381000"/>
            <a:endParaRPr lang="en-US" sz="2000" dirty="0"/>
          </a:p>
        </p:txBody>
      </p:sp>
      <p:graphicFrame>
        <p:nvGraphicFramePr>
          <p:cNvPr id="34820" name="Object 4"/>
          <p:cNvGraphicFramePr>
            <a:graphicFrameLocks noChangeAspect="1"/>
          </p:cNvGraphicFramePr>
          <p:nvPr/>
        </p:nvGraphicFramePr>
        <p:xfrm>
          <a:off x="1905000" y="4648200"/>
          <a:ext cx="4800600" cy="1033463"/>
        </p:xfrm>
        <a:graphic>
          <a:graphicData uri="http://schemas.openxmlformats.org/presentationml/2006/ole">
            <p:oleObj spid="_x0000_s80898" name="Equation" r:id="rId3" imgW="2006280" imgH="431640" progId="">
              <p:embed/>
            </p:oleObj>
          </a:graphicData>
        </a:graphic>
      </p:graphicFrame>
      <p:sp>
        <p:nvSpPr>
          <p:cNvPr id="8"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21</a:t>
            </a:fld>
            <a:endParaRPr lang="en-US" dirty="0">
              <a:solidFill>
                <a:srgbClr val="FF0000"/>
              </a:solidFill>
            </a:endParaRPr>
          </a:p>
        </p:txBody>
      </p:sp>
      <p:sp>
        <p:nvSpPr>
          <p:cNvPr id="9"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0"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1066800"/>
            <a:ext cx="8077200" cy="4473575"/>
          </a:xfrm>
        </p:spPr>
        <p:txBody>
          <a:bodyPr/>
          <a:lstStyle/>
          <a:p>
            <a:r>
              <a:rPr lang="en-US" sz="2000" b="1" dirty="0"/>
              <a:t>Sifat-2: </a:t>
            </a:r>
            <a:r>
              <a:rPr lang="en-US" sz="2000" b="1" dirty="0" err="1"/>
              <a:t>Peng</a:t>
            </a:r>
            <a:r>
              <a:rPr lang="en-US" sz="2000" b="1" dirty="0"/>
              <a:t>-</a:t>
            </a:r>
            <a:r>
              <a:rPr lang="en-US" sz="2000" b="1" dirty="0" err="1"/>
              <a:t>kompak</a:t>
            </a:r>
            <a:r>
              <a:rPr lang="en-US" sz="2000" b="1" dirty="0"/>
              <a:t>-an </a:t>
            </a:r>
            <a:r>
              <a:rPr lang="en-US" sz="2000" b="1" dirty="0" err="1"/>
              <a:t>Energi</a:t>
            </a:r>
            <a:r>
              <a:rPr lang="en-US" sz="2000" b="1" dirty="0"/>
              <a:t>.</a:t>
            </a:r>
            <a:r>
              <a:rPr lang="en-US" sz="2000" dirty="0"/>
              <a:t> </a:t>
            </a:r>
            <a:r>
              <a:rPr lang="en-US" sz="2000" dirty="0" err="1"/>
              <a:t>Kebanyakan</a:t>
            </a:r>
            <a:r>
              <a:rPr lang="en-US" sz="2000" dirty="0"/>
              <a:t> </a:t>
            </a:r>
            <a:r>
              <a:rPr lang="en-US" sz="2000" dirty="0" err="1"/>
              <a:t>transformasi</a:t>
            </a:r>
            <a:r>
              <a:rPr lang="en-US" sz="2000" dirty="0"/>
              <a:t> </a:t>
            </a:r>
            <a:r>
              <a:rPr lang="en-US" sz="2000" dirty="0" err="1"/>
              <a:t>uniter</a:t>
            </a:r>
            <a:r>
              <a:rPr lang="en-US" sz="2000" dirty="0"/>
              <a:t> </a:t>
            </a:r>
            <a:r>
              <a:rPr lang="en-US" sz="2000" dirty="0" err="1"/>
              <a:t>bertendensi</a:t>
            </a:r>
            <a:r>
              <a:rPr lang="en-US" sz="2000" dirty="0"/>
              <a:t> </a:t>
            </a:r>
            <a:r>
              <a:rPr lang="en-US" sz="2000" dirty="0" err="1"/>
              <a:t>mengumpulkan</a:t>
            </a:r>
            <a:r>
              <a:rPr lang="en-US" sz="2000" dirty="0"/>
              <a:t> </a:t>
            </a:r>
            <a:r>
              <a:rPr lang="en-US" sz="2000" dirty="0" err="1"/>
              <a:t>energi</a:t>
            </a:r>
            <a:r>
              <a:rPr lang="en-US" sz="2000" dirty="0"/>
              <a:t> </a:t>
            </a:r>
            <a:r>
              <a:rPr lang="en-US" sz="2000" dirty="0" err="1"/>
              <a:t>citra</a:t>
            </a:r>
            <a:r>
              <a:rPr lang="en-US" sz="2000" dirty="0"/>
              <a:t> </a:t>
            </a:r>
            <a:r>
              <a:rPr lang="en-US" sz="2000" dirty="0" err="1"/>
              <a:t>ke</a:t>
            </a:r>
            <a:r>
              <a:rPr lang="en-US" sz="2000" dirty="0"/>
              <a:t> </a:t>
            </a:r>
            <a:r>
              <a:rPr lang="en-US" sz="2000" dirty="0" err="1"/>
              <a:t>sejumlah</a:t>
            </a:r>
            <a:r>
              <a:rPr lang="en-US" sz="2000" dirty="0"/>
              <a:t> </a:t>
            </a:r>
            <a:r>
              <a:rPr lang="en-US" sz="2000" dirty="0" err="1"/>
              <a:t>kecil</a:t>
            </a:r>
            <a:r>
              <a:rPr lang="en-US" sz="2000" dirty="0"/>
              <a:t> </a:t>
            </a:r>
            <a:r>
              <a:rPr lang="en-US" sz="2000" dirty="0" err="1"/>
              <a:t>komponen</a:t>
            </a:r>
            <a:r>
              <a:rPr lang="en-US" sz="2000" dirty="0"/>
              <a:t> </a:t>
            </a:r>
            <a:r>
              <a:rPr lang="en-US" sz="2000" dirty="0" err="1"/>
              <a:t>dari</a:t>
            </a:r>
            <a:r>
              <a:rPr lang="en-US" sz="2000" dirty="0"/>
              <a:t> </a:t>
            </a:r>
            <a:r>
              <a:rPr lang="en-US" sz="2000" dirty="0" err="1"/>
              <a:t>koefisien</a:t>
            </a:r>
            <a:r>
              <a:rPr lang="en-US" sz="2000" dirty="0"/>
              <a:t> </a:t>
            </a:r>
            <a:r>
              <a:rPr lang="en-US" sz="2000" dirty="0" err="1"/>
              <a:t>transformasi</a:t>
            </a:r>
            <a:r>
              <a:rPr lang="en-US" sz="2000" dirty="0"/>
              <a:t>. </a:t>
            </a:r>
            <a:r>
              <a:rPr lang="en-US" sz="2000" dirty="0" err="1"/>
              <a:t>Karena</a:t>
            </a:r>
            <a:r>
              <a:rPr lang="en-US" sz="2000" dirty="0"/>
              <a:t> </a:t>
            </a:r>
            <a:r>
              <a:rPr lang="en-US" sz="2000" dirty="0" err="1"/>
              <a:t>sifat</a:t>
            </a:r>
            <a:r>
              <a:rPr lang="en-US" sz="2000" dirty="0"/>
              <a:t> </a:t>
            </a:r>
            <a:r>
              <a:rPr lang="en-US" sz="2000" dirty="0" err="1"/>
              <a:t>konservatifnya</a:t>
            </a:r>
            <a:r>
              <a:rPr lang="en-US" sz="2000" dirty="0"/>
              <a:t>, </a:t>
            </a:r>
            <a:r>
              <a:rPr lang="en-US" sz="2000" dirty="0" err="1"/>
              <a:t>koefisien</a:t>
            </a:r>
            <a:r>
              <a:rPr lang="en-US" sz="2000" dirty="0"/>
              <a:t> </a:t>
            </a:r>
            <a:r>
              <a:rPr lang="en-US" sz="2000" dirty="0" err="1"/>
              <a:t>transformasi</a:t>
            </a:r>
            <a:r>
              <a:rPr lang="en-US" sz="2000" dirty="0"/>
              <a:t> lain </a:t>
            </a:r>
            <a:r>
              <a:rPr lang="en-US" sz="2000" dirty="0" err="1"/>
              <a:t>mengandung</a:t>
            </a:r>
            <a:r>
              <a:rPr lang="en-US" sz="2000" dirty="0"/>
              <a:t> </a:t>
            </a:r>
            <a:r>
              <a:rPr lang="en-US" sz="2000" dirty="0" err="1"/>
              <a:t>sedikit</a:t>
            </a:r>
            <a:r>
              <a:rPr lang="en-US" sz="2000" dirty="0"/>
              <a:t> </a:t>
            </a:r>
            <a:r>
              <a:rPr lang="en-US" sz="2000" dirty="0" err="1"/>
              <a:t>energi</a:t>
            </a:r>
            <a:r>
              <a:rPr lang="en-US" sz="2000" dirty="0"/>
              <a:t>.</a:t>
            </a:r>
          </a:p>
          <a:p>
            <a:r>
              <a:rPr lang="en-US" sz="2000" b="1" dirty="0"/>
              <a:t>Sifat-3: </a:t>
            </a:r>
            <a:r>
              <a:rPr lang="en-US" sz="2000" b="1" dirty="0" err="1"/>
              <a:t>Dekorelasi</a:t>
            </a:r>
            <a:r>
              <a:rPr lang="en-US" sz="2000" dirty="0"/>
              <a:t>. </a:t>
            </a:r>
            <a:r>
              <a:rPr lang="en-US" sz="2000" dirty="0" err="1"/>
              <a:t>Jika</a:t>
            </a:r>
            <a:r>
              <a:rPr lang="en-US" sz="2000" dirty="0"/>
              <a:t> </a:t>
            </a:r>
            <a:r>
              <a:rPr lang="en-US" sz="2000" dirty="0" err="1"/>
              <a:t>citra</a:t>
            </a:r>
            <a:r>
              <a:rPr lang="en-US" sz="2000" dirty="0"/>
              <a:t> </a:t>
            </a:r>
            <a:r>
              <a:rPr lang="en-US" sz="2000" dirty="0" err="1"/>
              <a:t>masukan</a:t>
            </a:r>
            <a:r>
              <a:rPr lang="en-US" sz="2000" dirty="0"/>
              <a:t> </a:t>
            </a:r>
            <a:r>
              <a:rPr lang="en-US" sz="2000" dirty="0" err="1"/>
              <a:t>berkorelasi</a:t>
            </a:r>
            <a:r>
              <a:rPr lang="en-US" sz="2000" dirty="0"/>
              <a:t> </a:t>
            </a:r>
            <a:r>
              <a:rPr lang="en-US" sz="2000" dirty="0" err="1"/>
              <a:t>tinggi</a:t>
            </a:r>
            <a:r>
              <a:rPr lang="en-US" sz="2000" dirty="0"/>
              <a:t>, </a:t>
            </a:r>
            <a:r>
              <a:rPr lang="en-US" sz="2000" dirty="0" err="1"/>
              <a:t>citra</a:t>
            </a:r>
            <a:r>
              <a:rPr lang="en-US" sz="2000" dirty="0"/>
              <a:t> transform </a:t>
            </a:r>
            <a:r>
              <a:rPr lang="en-US" sz="2000" dirty="0" err="1"/>
              <a:t>cenderung</a:t>
            </a:r>
            <a:r>
              <a:rPr lang="en-US" sz="2000" dirty="0"/>
              <a:t> </a:t>
            </a:r>
            <a:r>
              <a:rPr lang="en-US" sz="2000" dirty="0" err="1"/>
              <a:t>tak-berkorelasi</a:t>
            </a:r>
            <a:r>
              <a:rPr lang="en-US" sz="2000" dirty="0"/>
              <a:t>. </a:t>
            </a:r>
            <a:r>
              <a:rPr lang="en-US" sz="2000" dirty="0" err="1"/>
              <a:t>Ini</a:t>
            </a:r>
            <a:r>
              <a:rPr lang="en-US" sz="2000" dirty="0"/>
              <a:t> </a:t>
            </a:r>
            <a:r>
              <a:rPr lang="en-US" sz="2000" dirty="0" err="1"/>
              <a:t>berarti</a:t>
            </a:r>
            <a:r>
              <a:rPr lang="en-US" sz="2000" dirty="0"/>
              <a:t>, </a:t>
            </a:r>
            <a:r>
              <a:rPr lang="en-US" sz="2000" dirty="0" err="1"/>
              <a:t>elemen</a:t>
            </a:r>
            <a:r>
              <a:rPr lang="en-US" sz="2000" dirty="0"/>
              <a:t> </a:t>
            </a:r>
            <a:r>
              <a:rPr lang="en-US" sz="2000" dirty="0" err="1"/>
              <a:t>diluar</a:t>
            </a:r>
            <a:r>
              <a:rPr lang="en-US" sz="2000" dirty="0"/>
              <a:t> diagonal </a:t>
            </a:r>
            <a:r>
              <a:rPr lang="en-US" sz="2000" dirty="0" err="1"/>
              <a:t>dari</a:t>
            </a:r>
            <a:r>
              <a:rPr lang="en-US" sz="2000" dirty="0"/>
              <a:t> </a:t>
            </a:r>
            <a:r>
              <a:rPr lang="en-US" sz="2000" dirty="0" err="1"/>
              <a:t>R</a:t>
            </a:r>
            <a:r>
              <a:rPr lang="en-US" sz="2000" baseline="-25000" dirty="0" err="1"/>
              <a:t>v</a:t>
            </a:r>
            <a:r>
              <a:rPr lang="en-US" sz="2000" dirty="0"/>
              <a:t> </a:t>
            </a:r>
            <a:r>
              <a:rPr lang="en-US" sz="2000" dirty="0" err="1"/>
              <a:t>bernilai</a:t>
            </a:r>
            <a:r>
              <a:rPr lang="en-US" sz="2000" dirty="0"/>
              <a:t> </a:t>
            </a:r>
            <a:r>
              <a:rPr lang="en-US" sz="2000" dirty="0" err="1"/>
              <a:t>kecil</a:t>
            </a:r>
            <a:r>
              <a:rPr lang="en-US" sz="2000" dirty="0"/>
              <a:t> </a:t>
            </a:r>
            <a:r>
              <a:rPr lang="en-US" sz="2000" dirty="0" err="1"/>
              <a:t>dibanding</a:t>
            </a:r>
            <a:r>
              <a:rPr lang="en-US" sz="2000" dirty="0"/>
              <a:t> yang </a:t>
            </a:r>
            <a:r>
              <a:rPr lang="en-US" sz="2000" dirty="0" err="1"/>
              <a:t>ada</a:t>
            </a:r>
            <a:r>
              <a:rPr lang="en-US" sz="2000" dirty="0"/>
              <a:t> </a:t>
            </a:r>
            <a:r>
              <a:rPr lang="en-US" sz="2000" dirty="0" err="1"/>
              <a:t>di</a:t>
            </a:r>
            <a:r>
              <a:rPr lang="en-US" sz="2000" dirty="0"/>
              <a:t> diagonal.</a:t>
            </a:r>
          </a:p>
          <a:p>
            <a:r>
              <a:rPr lang="en-US" sz="2000" b="1" dirty="0" err="1"/>
              <a:t>Sifat-sifat</a:t>
            </a:r>
            <a:r>
              <a:rPr lang="en-US" sz="2000" b="1" dirty="0"/>
              <a:t> lain: </a:t>
            </a:r>
          </a:p>
          <a:p>
            <a:pPr lvl="1"/>
            <a:r>
              <a:rPr lang="en-US" sz="2000" dirty="0" err="1"/>
              <a:t>determinan</a:t>
            </a:r>
            <a:r>
              <a:rPr lang="en-US" sz="2000" dirty="0"/>
              <a:t> </a:t>
            </a:r>
            <a:r>
              <a:rPr lang="en-US" sz="2000" dirty="0" err="1"/>
              <a:t>dan</a:t>
            </a:r>
            <a:r>
              <a:rPr lang="en-US" sz="2000" dirty="0"/>
              <a:t> </a:t>
            </a:r>
            <a:r>
              <a:rPr lang="en-US" sz="2000" dirty="0" err="1"/>
              <a:t>nilai</a:t>
            </a:r>
            <a:r>
              <a:rPr lang="en-US" sz="2000" dirty="0"/>
              <a:t> </a:t>
            </a:r>
            <a:r>
              <a:rPr lang="en-US" sz="2000" dirty="0" err="1"/>
              <a:t>eigen</a:t>
            </a:r>
            <a:r>
              <a:rPr lang="en-US" sz="2000" dirty="0"/>
              <a:t> </a:t>
            </a:r>
            <a:r>
              <a:rPr lang="en-US" sz="2000" dirty="0" err="1"/>
              <a:t>dari</a:t>
            </a:r>
            <a:r>
              <a:rPr lang="en-US" sz="2000" dirty="0"/>
              <a:t> </a:t>
            </a:r>
            <a:r>
              <a:rPr lang="en-US" sz="2000" dirty="0" err="1"/>
              <a:t>matriks</a:t>
            </a:r>
            <a:r>
              <a:rPr lang="en-US" sz="2000" dirty="0"/>
              <a:t> </a:t>
            </a:r>
            <a:r>
              <a:rPr lang="en-US" sz="2000" dirty="0" err="1"/>
              <a:t>uniter</a:t>
            </a:r>
            <a:r>
              <a:rPr lang="en-US" sz="2000" dirty="0"/>
              <a:t> </a:t>
            </a:r>
            <a:r>
              <a:rPr lang="en-US" sz="2000" dirty="0" err="1"/>
              <a:t>memiliki</a:t>
            </a:r>
            <a:r>
              <a:rPr lang="en-US" sz="2000" dirty="0"/>
              <a:t> magnitude </a:t>
            </a:r>
            <a:r>
              <a:rPr lang="en-US" sz="2000" dirty="0" err="1"/>
              <a:t>satu</a:t>
            </a:r>
            <a:endParaRPr lang="en-US" sz="2000" dirty="0"/>
          </a:p>
          <a:p>
            <a:pPr lvl="1"/>
            <a:r>
              <a:rPr lang="en-US" sz="2000" dirty="0"/>
              <a:t>entropy </a:t>
            </a:r>
            <a:r>
              <a:rPr lang="en-US" sz="2000" dirty="0" err="1"/>
              <a:t>dari</a:t>
            </a:r>
            <a:r>
              <a:rPr lang="en-US" sz="2000" dirty="0"/>
              <a:t> </a:t>
            </a:r>
            <a:r>
              <a:rPr lang="en-US" sz="2000" dirty="0" err="1"/>
              <a:t>vektor</a:t>
            </a:r>
            <a:r>
              <a:rPr lang="en-US" sz="2000" dirty="0"/>
              <a:t> </a:t>
            </a:r>
            <a:r>
              <a:rPr lang="en-US" sz="2000" dirty="0" err="1"/>
              <a:t>acak</a:t>
            </a:r>
            <a:r>
              <a:rPr lang="en-US" sz="2000" dirty="0"/>
              <a:t> </a:t>
            </a:r>
            <a:r>
              <a:rPr lang="en-US" sz="2000" dirty="0" err="1"/>
              <a:t>terjaga</a:t>
            </a:r>
            <a:r>
              <a:rPr lang="en-US" sz="2000" dirty="0"/>
              <a:t> </a:t>
            </a:r>
            <a:r>
              <a:rPr lang="en-US" sz="2000" dirty="0" err="1"/>
              <a:t>thd</a:t>
            </a:r>
            <a:r>
              <a:rPr lang="en-US" sz="2000" dirty="0"/>
              <a:t> </a:t>
            </a:r>
            <a:r>
              <a:rPr lang="en-US" sz="2000" dirty="0" err="1"/>
              <a:t>transformasi</a:t>
            </a:r>
            <a:r>
              <a:rPr lang="en-US" sz="2000" dirty="0"/>
              <a:t> </a:t>
            </a:r>
            <a:r>
              <a:rPr lang="en-US" sz="2000" dirty="0" err="1"/>
              <a:t>dng</a:t>
            </a:r>
            <a:r>
              <a:rPr lang="en-US" sz="2000" dirty="0"/>
              <a:t> </a:t>
            </a:r>
            <a:r>
              <a:rPr lang="en-US" sz="2000" dirty="0" err="1"/>
              <a:t>matriks</a:t>
            </a:r>
            <a:r>
              <a:rPr lang="en-US" sz="2000" dirty="0"/>
              <a:t> </a:t>
            </a:r>
            <a:r>
              <a:rPr lang="en-US" sz="2000" dirty="0" err="1"/>
              <a:t>uniter</a:t>
            </a:r>
            <a:r>
              <a:rPr lang="en-US" sz="2000" dirty="0"/>
              <a:t> -&gt; </a:t>
            </a:r>
            <a:r>
              <a:rPr lang="en-US" sz="2000" dirty="0" err="1"/>
              <a:t>kandungan</a:t>
            </a:r>
            <a:r>
              <a:rPr lang="en-US" sz="2000" dirty="0"/>
              <a:t> </a:t>
            </a:r>
            <a:r>
              <a:rPr lang="en-US" sz="2000" dirty="0" err="1"/>
              <a:t>informasi</a:t>
            </a:r>
            <a:r>
              <a:rPr lang="en-US" sz="2000" dirty="0"/>
              <a:t> </a:t>
            </a:r>
            <a:r>
              <a:rPr lang="en-US" sz="2000" dirty="0" err="1"/>
              <a:t>terjaga</a:t>
            </a:r>
            <a:endParaRPr lang="en-US" sz="2000" dirty="0"/>
          </a:p>
        </p:txBody>
      </p:sp>
      <p:sp>
        <p:nvSpPr>
          <p:cNvPr id="35844" name="Rectangle 4"/>
          <p:cNvSpPr>
            <a:spLocks noGrp="1" noChangeArrowheads="1"/>
          </p:cNvSpPr>
          <p:nvPr>
            <p:ph type="title"/>
          </p:nvPr>
        </p:nvSpPr>
        <p:spPr>
          <a:noFill/>
          <a:ln/>
        </p:spPr>
        <p:txBody>
          <a:bodyPr/>
          <a:lstStyle/>
          <a:p>
            <a:r>
              <a:rPr lang="en-US"/>
              <a:t>Sifat-sifat Transformasi Uniter</a:t>
            </a:r>
          </a:p>
        </p:txBody>
      </p:sp>
      <p:sp>
        <p:nvSpPr>
          <p:cNvPr id="7"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22</a:t>
            </a:fld>
            <a:endParaRPr lang="en-US" dirty="0">
              <a:solidFill>
                <a:srgbClr val="FF0000"/>
              </a:solidFill>
            </a:endParaRPr>
          </a:p>
        </p:txBody>
      </p:sp>
      <p:sp>
        <p:nvSpPr>
          <p:cNvPr id="8"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9"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DFT 2-D</a:t>
            </a:r>
          </a:p>
        </p:txBody>
      </p:sp>
      <p:sp>
        <p:nvSpPr>
          <p:cNvPr id="36867" name="Rectangle 3"/>
          <p:cNvSpPr>
            <a:spLocks noGrp="1" noChangeArrowheads="1"/>
          </p:cNvSpPr>
          <p:nvPr>
            <p:ph type="body" idx="1"/>
          </p:nvPr>
        </p:nvSpPr>
        <p:spPr>
          <a:xfrm>
            <a:off x="457200" y="1066800"/>
            <a:ext cx="8077200" cy="719138"/>
          </a:xfrm>
        </p:spPr>
        <p:txBody>
          <a:bodyPr/>
          <a:lstStyle/>
          <a:p>
            <a:r>
              <a:rPr lang="en-US" sz="2000" dirty="0"/>
              <a:t>DFT 2-D </a:t>
            </a:r>
            <a:r>
              <a:rPr lang="en-US" sz="2000" dirty="0" err="1"/>
              <a:t>dari</a:t>
            </a:r>
            <a:r>
              <a:rPr lang="en-US" sz="2000" dirty="0"/>
              <a:t> </a:t>
            </a:r>
            <a:r>
              <a:rPr lang="en-US" sz="2000" dirty="0" err="1"/>
              <a:t>citra</a:t>
            </a:r>
            <a:r>
              <a:rPr lang="en-US" sz="2000" dirty="0"/>
              <a:t> {</a:t>
            </a:r>
            <a:r>
              <a:rPr lang="en-US" sz="2000" i="1" dirty="0"/>
              <a:t>u</a:t>
            </a:r>
            <a:r>
              <a:rPr lang="en-US" sz="2000" dirty="0"/>
              <a:t>(</a:t>
            </a:r>
            <a:r>
              <a:rPr lang="en-US" sz="2000" i="1" dirty="0"/>
              <a:t>m</a:t>
            </a:r>
            <a:r>
              <a:rPr lang="en-US" sz="2000" dirty="0"/>
              <a:t>, </a:t>
            </a:r>
            <a:r>
              <a:rPr lang="en-US" sz="2000" i="1" dirty="0"/>
              <a:t>n</a:t>
            </a:r>
            <a:r>
              <a:rPr lang="en-US" sz="2000" dirty="0"/>
              <a:t>) } </a:t>
            </a:r>
            <a:r>
              <a:rPr lang="en-US" sz="2000" dirty="0" err="1"/>
              <a:t>berukuran</a:t>
            </a:r>
            <a:r>
              <a:rPr lang="en-US" sz="2000" dirty="0"/>
              <a:t> N</a:t>
            </a:r>
            <a:r>
              <a:rPr lang="en-US" sz="2000" dirty="0">
                <a:sym typeface="Symbol" pitchFamily="18" charset="2"/>
              </a:rPr>
              <a:t>N </a:t>
            </a:r>
            <a:r>
              <a:rPr lang="en-US" sz="2000" dirty="0" err="1">
                <a:sym typeface="Symbol" pitchFamily="18" charset="2"/>
              </a:rPr>
              <a:t>adalah</a:t>
            </a:r>
            <a:r>
              <a:rPr lang="en-US" sz="2000" dirty="0">
                <a:sym typeface="Symbol" pitchFamily="18" charset="2"/>
              </a:rPr>
              <a:t> </a:t>
            </a:r>
            <a:r>
              <a:rPr lang="en-US" sz="2000" dirty="0" err="1">
                <a:sym typeface="Symbol" pitchFamily="18" charset="2"/>
              </a:rPr>
              <a:t>transformasi</a:t>
            </a:r>
            <a:r>
              <a:rPr lang="en-US" sz="2000" dirty="0">
                <a:sym typeface="Symbol" pitchFamily="18" charset="2"/>
              </a:rPr>
              <a:t> </a:t>
            </a:r>
            <a:r>
              <a:rPr lang="en-US" sz="2000" dirty="0" err="1">
                <a:sym typeface="Symbol" pitchFamily="18" charset="2"/>
              </a:rPr>
              <a:t>terpisahkan</a:t>
            </a:r>
            <a:r>
              <a:rPr lang="en-US" sz="2000" dirty="0">
                <a:sym typeface="Symbol" pitchFamily="18" charset="2"/>
              </a:rPr>
              <a:t> yang </a:t>
            </a:r>
            <a:r>
              <a:rPr lang="en-US" sz="2000" dirty="0" err="1">
                <a:sym typeface="Symbol" pitchFamily="18" charset="2"/>
              </a:rPr>
              <a:t>didefinisikan</a:t>
            </a:r>
            <a:r>
              <a:rPr lang="en-US" sz="2000" dirty="0">
                <a:sym typeface="Symbol" pitchFamily="18" charset="2"/>
              </a:rPr>
              <a:t> </a:t>
            </a:r>
            <a:r>
              <a:rPr lang="en-US" sz="2000" dirty="0" err="1">
                <a:sym typeface="Symbol" pitchFamily="18" charset="2"/>
              </a:rPr>
              <a:t>sbg</a:t>
            </a:r>
            <a:r>
              <a:rPr lang="en-US" sz="2000" dirty="0">
                <a:sym typeface="Symbol" pitchFamily="18" charset="2"/>
              </a:rPr>
              <a:t>:</a:t>
            </a:r>
          </a:p>
        </p:txBody>
      </p:sp>
      <p:graphicFrame>
        <p:nvGraphicFramePr>
          <p:cNvPr id="36868" name="Object 4"/>
          <p:cNvGraphicFramePr>
            <a:graphicFrameLocks noChangeAspect="1"/>
          </p:cNvGraphicFramePr>
          <p:nvPr/>
        </p:nvGraphicFramePr>
        <p:xfrm>
          <a:off x="1143000" y="1916113"/>
          <a:ext cx="7086600" cy="1023937"/>
        </p:xfrm>
        <a:graphic>
          <a:graphicData uri="http://schemas.openxmlformats.org/presentationml/2006/ole">
            <p:oleObj spid="_x0000_s81922" name="Equation" r:id="rId3" imgW="2984400" imgH="431640" progId="">
              <p:embed/>
            </p:oleObj>
          </a:graphicData>
        </a:graphic>
      </p:graphicFrame>
      <p:graphicFrame>
        <p:nvGraphicFramePr>
          <p:cNvPr id="36869" name="Object 5"/>
          <p:cNvGraphicFramePr>
            <a:graphicFrameLocks noChangeAspect="1"/>
          </p:cNvGraphicFramePr>
          <p:nvPr/>
        </p:nvGraphicFramePr>
        <p:xfrm>
          <a:off x="1371600" y="4419600"/>
          <a:ext cx="6400800" cy="925513"/>
        </p:xfrm>
        <a:graphic>
          <a:graphicData uri="http://schemas.openxmlformats.org/presentationml/2006/ole">
            <p:oleObj spid="_x0000_s81923" name="Equation" r:id="rId4" imgW="2984400" imgH="431640" progId="">
              <p:embed/>
            </p:oleObj>
          </a:graphicData>
        </a:graphic>
      </p:graphicFrame>
      <p:graphicFrame>
        <p:nvGraphicFramePr>
          <p:cNvPr id="36870" name="Object 6"/>
          <p:cNvGraphicFramePr>
            <a:graphicFrameLocks noChangeAspect="1"/>
          </p:cNvGraphicFramePr>
          <p:nvPr/>
        </p:nvGraphicFramePr>
        <p:xfrm>
          <a:off x="1143000" y="2971800"/>
          <a:ext cx="2286000" cy="942975"/>
        </p:xfrm>
        <a:graphic>
          <a:graphicData uri="http://schemas.openxmlformats.org/presentationml/2006/ole">
            <p:oleObj spid="_x0000_s81924" name="Equation" r:id="rId5" imgW="1168200" imgH="482400" progId="">
              <p:embed/>
            </p:oleObj>
          </a:graphicData>
        </a:graphic>
      </p:graphicFrame>
      <p:sp>
        <p:nvSpPr>
          <p:cNvPr id="36871" name="Rectangle 7"/>
          <p:cNvSpPr>
            <a:spLocks noChangeArrowheads="1"/>
          </p:cNvSpPr>
          <p:nvPr/>
        </p:nvSpPr>
        <p:spPr bwMode="auto">
          <a:xfrm>
            <a:off x="457200" y="3886200"/>
            <a:ext cx="4038600" cy="4572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Char char="¢"/>
            </a:pPr>
            <a:r>
              <a:rPr lang="en-US" sz="2000" dirty="0" err="1">
                <a:solidFill>
                  <a:schemeClr val="tx2"/>
                </a:solidFill>
                <a:latin typeface="Arial" pitchFamily="34" charset="0"/>
                <a:cs typeface="Arial" pitchFamily="34" charset="0"/>
              </a:rPr>
              <a:t>Dengan</a:t>
            </a:r>
            <a:r>
              <a:rPr lang="en-US" sz="2000" dirty="0">
                <a:solidFill>
                  <a:schemeClr val="tx2"/>
                </a:solidFill>
                <a:latin typeface="Arial" pitchFamily="34" charset="0"/>
                <a:cs typeface="Arial" pitchFamily="34" charset="0"/>
              </a:rPr>
              <a:t> inverse-</a:t>
            </a:r>
            <a:r>
              <a:rPr lang="en-US" sz="2000" dirty="0" err="1">
                <a:solidFill>
                  <a:schemeClr val="tx2"/>
                </a:solidFill>
                <a:latin typeface="Arial" pitchFamily="34" charset="0"/>
                <a:cs typeface="Arial" pitchFamily="34" charset="0"/>
              </a:rPr>
              <a:t>nya</a:t>
            </a:r>
            <a:r>
              <a:rPr lang="en-US" sz="2000" dirty="0">
                <a:solidFill>
                  <a:schemeClr val="tx2"/>
                </a:solidFill>
                <a:latin typeface="Arial" pitchFamily="34" charset="0"/>
                <a:cs typeface="Arial" pitchFamily="34" charset="0"/>
              </a:rPr>
              <a:t>:</a:t>
            </a:r>
            <a:endParaRPr lang="en-US" sz="2000" dirty="0">
              <a:solidFill>
                <a:schemeClr val="tx2"/>
              </a:solidFill>
              <a:latin typeface="Arial" pitchFamily="34" charset="0"/>
              <a:cs typeface="Arial" pitchFamily="34" charset="0"/>
              <a:sym typeface="Symbol" pitchFamily="18" charset="2"/>
            </a:endParaRPr>
          </a:p>
        </p:txBody>
      </p:sp>
      <p:sp>
        <p:nvSpPr>
          <p:cNvPr id="36872" name="Rectangle 8"/>
          <p:cNvSpPr>
            <a:spLocks noChangeArrowheads="1"/>
          </p:cNvSpPr>
          <p:nvPr/>
        </p:nvSpPr>
        <p:spPr bwMode="auto">
          <a:xfrm>
            <a:off x="457200" y="5486400"/>
            <a:ext cx="8077200" cy="5334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Char char="¢"/>
            </a:pPr>
            <a:r>
              <a:rPr lang="en-US" sz="2000" dirty="0" err="1">
                <a:solidFill>
                  <a:schemeClr val="tx2"/>
                </a:solidFill>
                <a:latin typeface="Arial" pitchFamily="34" charset="0"/>
                <a:cs typeface="Arial" pitchFamily="34" charset="0"/>
                <a:sym typeface="Symbol" pitchFamily="18" charset="2"/>
              </a:rPr>
              <a:t>Dalam</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notasi</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matriks</a:t>
            </a:r>
            <a:r>
              <a:rPr lang="en-US" sz="2000" dirty="0">
                <a:solidFill>
                  <a:schemeClr val="tx2"/>
                </a:solidFill>
                <a:latin typeface="Arial" pitchFamily="34" charset="0"/>
                <a:cs typeface="Arial" pitchFamily="34" charset="0"/>
                <a:sym typeface="Symbol" pitchFamily="18" charset="2"/>
              </a:rPr>
              <a:t>:   </a:t>
            </a:r>
            <a:r>
              <a:rPr lang="en-US" sz="2000" b="1" dirty="0">
                <a:solidFill>
                  <a:schemeClr val="tx2"/>
                </a:solidFill>
                <a:latin typeface="Arial" pitchFamily="34" charset="0"/>
                <a:cs typeface="Arial" pitchFamily="34" charset="0"/>
                <a:sym typeface="Symbol" pitchFamily="18" charset="2"/>
              </a:rPr>
              <a:t>V </a:t>
            </a:r>
            <a:r>
              <a:rPr lang="en-US" sz="2000" dirty="0">
                <a:solidFill>
                  <a:schemeClr val="tx2"/>
                </a:solidFill>
                <a:latin typeface="Arial" pitchFamily="34" charset="0"/>
                <a:cs typeface="Arial" pitchFamily="34" charset="0"/>
                <a:sym typeface="Symbol" pitchFamily="18" charset="2"/>
              </a:rPr>
              <a:t>= </a:t>
            </a:r>
            <a:r>
              <a:rPr lang="en-US" sz="2000" b="1" dirty="0">
                <a:solidFill>
                  <a:schemeClr val="tx2"/>
                </a:solidFill>
                <a:latin typeface="Arial" pitchFamily="34" charset="0"/>
                <a:cs typeface="Arial" pitchFamily="34" charset="0"/>
                <a:sym typeface="Symbol" pitchFamily="18" charset="2"/>
              </a:rPr>
              <a:t>FUF</a:t>
            </a:r>
            <a:r>
              <a:rPr lang="en-US" sz="2000" dirty="0">
                <a:solidFill>
                  <a:schemeClr val="tx2"/>
                </a:solidFill>
                <a:latin typeface="Arial" pitchFamily="34" charset="0"/>
                <a:cs typeface="Arial" pitchFamily="34" charset="0"/>
                <a:sym typeface="Symbol" pitchFamily="18" charset="2"/>
              </a:rPr>
              <a:t>    </a:t>
            </a:r>
            <a:r>
              <a:rPr lang="en-US" sz="2000" dirty="0" err="1">
                <a:solidFill>
                  <a:schemeClr val="tx2"/>
                </a:solidFill>
                <a:latin typeface="Arial" pitchFamily="34" charset="0"/>
                <a:cs typeface="Arial" pitchFamily="34" charset="0"/>
                <a:sym typeface="Symbol" pitchFamily="18" charset="2"/>
              </a:rPr>
              <a:t>dan</a:t>
            </a:r>
            <a:r>
              <a:rPr lang="en-US" sz="2000" dirty="0">
                <a:solidFill>
                  <a:schemeClr val="tx2"/>
                </a:solidFill>
                <a:latin typeface="Arial" pitchFamily="34" charset="0"/>
                <a:cs typeface="Arial" pitchFamily="34" charset="0"/>
                <a:sym typeface="Symbol" pitchFamily="18" charset="2"/>
              </a:rPr>
              <a:t>   </a:t>
            </a:r>
            <a:r>
              <a:rPr lang="en-US" sz="2000" b="1" dirty="0">
                <a:solidFill>
                  <a:schemeClr val="tx2"/>
                </a:solidFill>
                <a:latin typeface="Arial" pitchFamily="34" charset="0"/>
                <a:cs typeface="Arial" pitchFamily="34" charset="0"/>
                <a:sym typeface="Symbol" pitchFamily="18" charset="2"/>
              </a:rPr>
              <a:t>U</a:t>
            </a:r>
            <a:r>
              <a:rPr lang="en-US" sz="2000" dirty="0">
                <a:solidFill>
                  <a:schemeClr val="tx2"/>
                </a:solidFill>
                <a:latin typeface="Arial" pitchFamily="34" charset="0"/>
                <a:cs typeface="Arial" pitchFamily="34" charset="0"/>
                <a:sym typeface="Symbol" pitchFamily="18" charset="2"/>
              </a:rPr>
              <a:t> = </a:t>
            </a:r>
            <a:r>
              <a:rPr lang="en-US" sz="2000" b="1" dirty="0">
                <a:solidFill>
                  <a:schemeClr val="tx2"/>
                </a:solidFill>
                <a:latin typeface="Arial" pitchFamily="34" charset="0"/>
                <a:cs typeface="Arial" pitchFamily="34" charset="0"/>
                <a:sym typeface="Symbol" pitchFamily="18" charset="2"/>
              </a:rPr>
              <a:t>F</a:t>
            </a:r>
            <a:r>
              <a:rPr lang="en-US" sz="2000" dirty="0">
                <a:solidFill>
                  <a:schemeClr val="tx2"/>
                </a:solidFill>
                <a:latin typeface="Arial" pitchFamily="34" charset="0"/>
                <a:cs typeface="Arial" pitchFamily="34" charset="0"/>
                <a:sym typeface="Symbol" pitchFamily="18" charset="2"/>
              </a:rPr>
              <a:t>*</a:t>
            </a:r>
            <a:r>
              <a:rPr lang="en-US" sz="2000" b="1" dirty="0">
                <a:solidFill>
                  <a:schemeClr val="tx2"/>
                </a:solidFill>
                <a:latin typeface="Arial" pitchFamily="34" charset="0"/>
                <a:cs typeface="Arial" pitchFamily="34" charset="0"/>
                <a:sym typeface="Symbol" pitchFamily="18" charset="2"/>
              </a:rPr>
              <a:t>VF</a:t>
            </a:r>
            <a:r>
              <a:rPr lang="en-US" sz="2000" dirty="0">
                <a:solidFill>
                  <a:schemeClr val="tx2"/>
                </a:solidFill>
                <a:latin typeface="Arial" pitchFamily="34" charset="0"/>
                <a:cs typeface="Arial" pitchFamily="34" charset="0"/>
                <a:sym typeface="Symbol" pitchFamily="18" charset="2"/>
              </a:rPr>
              <a:t>*</a:t>
            </a:r>
          </a:p>
        </p:txBody>
      </p:sp>
      <p:sp>
        <p:nvSpPr>
          <p:cNvPr id="12"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23</a:t>
            </a:fld>
            <a:endParaRPr lang="en-US" dirty="0">
              <a:solidFill>
                <a:srgbClr val="FF0000"/>
              </a:solidFill>
            </a:endParaRPr>
          </a:p>
        </p:txBody>
      </p:sp>
      <p:sp>
        <p:nvSpPr>
          <p:cNvPr id="13"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4"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Sifat-sifat DFT 2-D</a:t>
            </a:r>
          </a:p>
        </p:txBody>
      </p:sp>
      <p:sp>
        <p:nvSpPr>
          <p:cNvPr id="37892" name="Rectangle 4"/>
          <p:cNvSpPr>
            <a:spLocks noGrp="1" noChangeArrowheads="1"/>
          </p:cNvSpPr>
          <p:nvPr>
            <p:ph type="body" idx="1"/>
          </p:nvPr>
        </p:nvSpPr>
        <p:spPr>
          <a:xfrm>
            <a:off x="381000" y="990600"/>
            <a:ext cx="8382000" cy="3067050"/>
          </a:xfrm>
          <a:noFill/>
          <a:ln/>
        </p:spPr>
        <p:txBody>
          <a:bodyPr/>
          <a:lstStyle/>
          <a:p>
            <a:pPr>
              <a:lnSpc>
                <a:spcPct val="90000"/>
              </a:lnSpc>
            </a:pPr>
            <a:r>
              <a:rPr lang="en-US" sz="2000" dirty="0"/>
              <a:t>[</a:t>
            </a:r>
            <a:r>
              <a:rPr lang="en-US" sz="2000" b="1" dirty="0"/>
              <a:t>F </a:t>
            </a:r>
            <a:r>
              <a:rPr lang="en-US" sz="2000" dirty="0" err="1"/>
              <a:t>menyatakan</a:t>
            </a:r>
            <a:r>
              <a:rPr lang="en-US" sz="2000" dirty="0"/>
              <a:t> </a:t>
            </a:r>
            <a:r>
              <a:rPr lang="en-US" sz="2000" dirty="0" err="1"/>
              <a:t>matriks</a:t>
            </a:r>
            <a:r>
              <a:rPr lang="en-US" sz="2000" dirty="0"/>
              <a:t> TFD 2-D </a:t>
            </a:r>
            <a:r>
              <a:rPr lang="en-US" sz="2000" dirty="0" err="1"/>
              <a:t>uniter</a:t>
            </a:r>
            <a:r>
              <a:rPr lang="en-US" sz="2000" dirty="0"/>
              <a:t> </a:t>
            </a:r>
            <a:r>
              <a:rPr lang="en-US" sz="2000" dirty="0" err="1"/>
              <a:t>berukuran</a:t>
            </a:r>
            <a:r>
              <a:rPr lang="en-US" sz="2000" dirty="0"/>
              <a:t> N</a:t>
            </a:r>
            <a:r>
              <a:rPr lang="en-US" sz="2000" baseline="30000" dirty="0"/>
              <a:t>2</a:t>
            </a:r>
            <a:r>
              <a:rPr lang="en-US" sz="2000" dirty="0">
                <a:sym typeface="Symbol" pitchFamily="18" charset="2"/>
              </a:rPr>
              <a:t></a:t>
            </a:r>
            <a:r>
              <a:rPr lang="en-US" sz="2000" dirty="0"/>
              <a:t>N</a:t>
            </a:r>
            <a:r>
              <a:rPr lang="en-US" sz="2000" baseline="30000" dirty="0"/>
              <a:t>2</a:t>
            </a:r>
            <a:r>
              <a:rPr lang="en-US" sz="2000" dirty="0"/>
              <a:t>] </a:t>
            </a:r>
          </a:p>
          <a:p>
            <a:pPr>
              <a:lnSpc>
                <a:spcPct val="90000"/>
              </a:lnSpc>
            </a:pPr>
            <a:r>
              <a:rPr lang="en-US" sz="2000" b="1" dirty="0" err="1"/>
              <a:t>Simetrik</a:t>
            </a:r>
            <a:r>
              <a:rPr lang="en-US" sz="2000" b="1" dirty="0"/>
              <a:t> </a:t>
            </a:r>
            <a:r>
              <a:rPr lang="en-US" sz="2000" b="1" dirty="0" err="1"/>
              <a:t>Uniter</a:t>
            </a:r>
            <a:r>
              <a:rPr lang="en-US" sz="2000" dirty="0"/>
              <a:t>: </a:t>
            </a:r>
            <a:r>
              <a:rPr lang="en-US" sz="2000" b="1" dirty="0"/>
              <a:t>F </a:t>
            </a:r>
            <a:r>
              <a:rPr lang="en-US" sz="2000" baseline="30000" dirty="0"/>
              <a:t>T</a:t>
            </a:r>
            <a:r>
              <a:rPr lang="en-US" sz="2000" dirty="0"/>
              <a:t> = </a:t>
            </a:r>
            <a:r>
              <a:rPr lang="en-US" sz="2000" b="1" dirty="0"/>
              <a:t>F </a:t>
            </a:r>
            <a:r>
              <a:rPr lang="en-US" sz="2000" dirty="0"/>
              <a:t>	</a:t>
            </a:r>
            <a:r>
              <a:rPr lang="en-US" sz="2000" dirty="0" err="1"/>
              <a:t>dan</a:t>
            </a:r>
            <a:r>
              <a:rPr lang="en-US" sz="2000" dirty="0"/>
              <a:t> 	 </a:t>
            </a:r>
            <a:r>
              <a:rPr lang="en-US" sz="2000" b="1" dirty="0"/>
              <a:t>F </a:t>
            </a:r>
            <a:r>
              <a:rPr lang="en-US" sz="2000" baseline="30000" dirty="0"/>
              <a:t>–1</a:t>
            </a:r>
            <a:r>
              <a:rPr lang="en-US" sz="2000" dirty="0"/>
              <a:t> = </a:t>
            </a:r>
            <a:r>
              <a:rPr lang="en-US" sz="2000" b="1" dirty="0"/>
              <a:t>F </a:t>
            </a:r>
            <a:r>
              <a:rPr lang="en-US" sz="2000" dirty="0"/>
              <a:t>*</a:t>
            </a:r>
          </a:p>
          <a:p>
            <a:pPr>
              <a:lnSpc>
                <a:spcPct val="90000"/>
              </a:lnSpc>
            </a:pPr>
            <a:r>
              <a:rPr lang="en-US" sz="2000" b="1" dirty="0" err="1"/>
              <a:t>Perpanjangan</a:t>
            </a:r>
            <a:r>
              <a:rPr lang="en-US" sz="2000" b="1" dirty="0"/>
              <a:t> </a:t>
            </a:r>
            <a:r>
              <a:rPr lang="en-US" sz="2000" b="1" dirty="0" err="1"/>
              <a:t>berkala</a:t>
            </a:r>
            <a:r>
              <a:rPr lang="en-US" sz="2000" dirty="0"/>
              <a:t> (periodic extensions):</a:t>
            </a:r>
          </a:p>
          <a:p>
            <a:pPr>
              <a:lnSpc>
                <a:spcPct val="90000"/>
              </a:lnSpc>
              <a:buFont typeface="Wingdings" pitchFamily="2" charset="2"/>
              <a:buNone/>
            </a:pPr>
            <a:r>
              <a:rPr lang="en-US" sz="2000" dirty="0"/>
              <a:t>		</a:t>
            </a:r>
            <a:r>
              <a:rPr lang="en-US" sz="2000" i="1" dirty="0"/>
              <a:t>v</a:t>
            </a:r>
            <a:r>
              <a:rPr lang="en-US" sz="2000" dirty="0"/>
              <a:t>(</a:t>
            </a:r>
            <a:r>
              <a:rPr lang="en-US" sz="2000" i="1" dirty="0"/>
              <a:t>k </a:t>
            </a:r>
            <a:r>
              <a:rPr lang="en-US" sz="2000" dirty="0"/>
              <a:t>+ N, </a:t>
            </a:r>
            <a:r>
              <a:rPr lang="en-US" sz="2000" i="1" dirty="0"/>
              <a:t>l </a:t>
            </a:r>
            <a:r>
              <a:rPr lang="en-US" sz="2000" dirty="0"/>
              <a:t>+ N) = </a:t>
            </a:r>
            <a:r>
              <a:rPr lang="en-US" sz="2000" i="1" dirty="0"/>
              <a:t>v</a:t>
            </a:r>
            <a:r>
              <a:rPr lang="en-US" sz="2000" dirty="0"/>
              <a:t>(</a:t>
            </a:r>
            <a:r>
              <a:rPr lang="en-US" sz="2000" i="1" dirty="0"/>
              <a:t>k</a:t>
            </a:r>
            <a:r>
              <a:rPr lang="en-US" sz="2000" dirty="0"/>
              <a:t>, </a:t>
            </a:r>
            <a:r>
              <a:rPr lang="en-US" sz="2000" i="1" dirty="0"/>
              <a:t>l</a:t>
            </a:r>
            <a:r>
              <a:rPr lang="en-US" sz="2000" dirty="0"/>
              <a:t>) 		</a:t>
            </a:r>
            <a:r>
              <a:rPr lang="en-US" sz="2000" dirty="0">
                <a:sym typeface="Symbol" pitchFamily="18" charset="2"/>
              </a:rPr>
              <a:t></a:t>
            </a:r>
            <a:r>
              <a:rPr lang="en-US" sz="2000" i="1" dirty="0">
                <a:sym typeface="Symbol" pitchFamily="18" charset="2"/>
              </a:rPr>
              <a:t>k</a:t>
            </a:r>
            <a:r>
              <a:rPr lang="en-US" sz="2000" dirty="0">
                <a:sym typeface="Symbol" pitchFamily="18" charset="2"/>
              </a:rPr>
              <a:t>, </a:t>
            </a:r>
            <a:r>
              <a:rPr lang="en-US" sz="2000" i="1" dirty="0">
                <a:sym typeface="Symbol" pitchFamily="18" charset="2"/>
              </a:rPr>
              <a:t>l</a:t>
            </a:r>
          </a:p>
          <a:p>
            <a:pPr>
              <a:lnSpc>
                <a:spcPct val="90000"/>
              </a:lnSpc>
              <a:buFont typeface="Wingdings" pitchFamily="2" charset="2"/>
              <a:buNone/>
            </a:pPr>
            <a:r>
              <a:rPr lang="en-US" sz="2000" dirty="0">
                <a:sym typeface="Symbol" pitchFamily="18" charset="2"/>
              </a:rPr>
              <a:t>		</a:t>
            </a:r>
            <a:r>
              <a:rPr lang="en-US" sz="2000" i="1" dirty="0">
                <a:sym typeface="Symbol" pitchFamily="18" charset="2"/>
              </a:rPr>
              <a:t>u</a:t>
            </a:r>
            <a:r>
              <a:rPr lang="en-US" sz="2000" dirty="0">
                <a:sym typeface="Symbol" pitchFamily="18" charset="2"/>
              </a:rPr>
              <a:t>(</a:t>
            </a:r>
            <a:r>
              <a:rPr lang="en-US" sz="2000" i="1" dirty="0">
                <a:sym typeface="Symbol" pitchFamily="18" charset="2"/>
              </a:rPr>
              <a:t>m </a:t>
            </a:r>
            <a:r>
              <a:rPr lang="en-US" sz="2000" dirty="0">
                <a:sym typeface="Symbol" pitchFamily="18" charset="2"/>
              </a:rPr>
              <a:t>+ N, </a:t>
            </a:r>
            <a:r>
              <a:rPr lang="en-US" sz="2000" i="1" dirty="0" err="1">
                <a:sym typeface="Symbol" pitchFamily="18" charset="2"/>
              </a:rPr>
              <a:t>n</a:t>
            </a:r>
            <a:r>
              <a:rPr lang="en-US" sz="2000" dirty="0" err="1">
                <a:sym typeface="Symbol" pitchFamily="18" charset="2"/>
              </a:rPr>
              <a:t>+N</a:t>
            </a:r>
            <a:r>
              <a:rPr lang="en-US" sz="2000" dirty="0">
                <a:sym typeface="Symbol" pitchFamily="18" charset="2"/>
              </a:rPr>
              <a:t>) = </a:t>
            </a:r>
            <a:r>
              <a:rPr lang="en-US" sz="2000" i="1" dirty="0">
                <a:sym typeface="Symbol" pitchFamily="18" charset="2"/>
              </a:rPr>
              <a:t>u</a:t>
            </a:r>
            <a:r>
              <a:rPr lang="en-US" sz="2000" dirty="0">
                <a:sym typeface="Symbol" pitchFamily="18" charset="2"/>
              </a:rPr>
              <a:t>(</a:t>
            </a:r>
            <a:r>
              <a:rPr lang="en-US" sz="2000" i="1" dirty="0">
                <a:sym typeface="Symbol" pitchFamily="18" charset="2"/>
              </a:rPr>
              <a:t>m</a:t>
            </a:r>
            <a:r>
              <a:rPr lang="en-US" sz="2000" dirty="0">
                <a:sym typeface="Symbol" pitchFamily="18" charset="2"/>
              </a:rPr>
              <a:t>, </a:t>
            </a:r>
            <a:r>
              <a:rPr lang="en-US" sz="2000" i="1" dirty="0">
                <a:sym typeface="Symbol" pitchFamily="18" charset="2"/>
              </a:rPr>
              <a:t>n</a:t>
            </a:r>
            <a:r>
              <a:rPr lang="en-US" sz="2000" dirty="0">
                <a:sym typeface="Symbol" pitchFamily="18" charset="2"/>
              </a:rPr>
              <a:t>)		 </a:t>
            </a:r>
            <a:r>
              <a:rPr lang="en-US" sz="2000" i="1" dirty="0">
                <a:sym typeface="Symbol" pitchFamily="18" charset="2"/>
              </a:rPr>
              <a:t>m</a:t>
            </a:r>
            <a:r>
              <a:rPr lang="en-US" sz="2000" dirty="0">
                <a:sym typeface="Symbol" pitchFamily="18" charset="2"/>
              </a:rPr>
              <a:t>, </a:t>
            </a:r>
            <a:r>
              <a:rPr lang="en-US" sz="2000" i="1" dirty="0">
                <a:sym typeface="Symbol" pitchFamily="18" charset="2"/>
              </a:rPr>
              <a:t>n</a:t>
            </a:r>
          </a:p>
          <a:p>
            <a:pPr>
              <a:lnSpc>
                <a:spcPct val="90000"/>
              </a:lnSpc>
            </a:pPr>
            <a:r>
              <a:rPr lang="en-US" sz="2000" b="1" dirty="0" err="1" smtClean="0"/>
              <a:t>Cuplikan</a:t>
            </a:r>
            <a:r>
              <a:rPr lang="en-US" sz="2000" b="1" dirty="0" smtClean="0"/>
              <a:t> </a:t>
            </a:r>
            <a:r>
              <a:rPr lang="en-US" sz="2000" b="1" dirty="0" err="1"/>
              <a:t>Spektrum</a:t>
            </a:r>
            <a:r>
              <a:rPr lang="en-US" sz="2000" b="1" dirty="0"/>
              <a:t> Fourier</a:t>
            </a:r>
            <a:r>
              <a:rPr lang="en-US" sz="2000" dirty="0"/>
              <a:t>. </a:t>
            </a:r>
          </a:p>
          <a:p>
            <a:pPr>
              <a:lnSpc>
                <a:spcPct val="90000"/>
              </a:lnSpc>
              <a:buFont typeface="Wingdings" pitchFamily="2" charset="2"/>
              <a:buNone/>
            </a:pPr>
            <a:r>
              <a:rPr lang="en-US" sz="2000" dirty="0"/>
              <a:t>	</a:t>
            </a:r>
            <a:r>
              <a:rPr lang="en-US" sz="2000" dirty="0" err="1"/>
              <a:t>Jika</a:t>
            </a:r>
            <a:r>
              <a:rPr lang="en-US" sz="2000" dirty="0"/>
              <a:t> 					</a:t>
            </a:r>
            <a:r>
              <a:rPr lang="en-US" sz="2000" dirty="0" err="1"/>
              <a:t>dan</a:t>
            </a:r>
            <a:r>
              <a:rPr lang="en-US" sz="2000" dirty="0"/>
              <a:t>		</a:t>
            </a:r>
            <a:r>
              <a:rPr lang="en-US" sz="2000" dirty="0" err="1"/>
              <a:t>di</a:t>
            </a:r>
            <a:r>
              <a:rPr lang="en-US" sz="2000" dirty="0"/>
              <a:t> </a:t>
            </a:r>
            <a:r>
              <a:rPr lang="en-US" sz="2000" dirty="0" err="1"/>
              <a:t>tempat</a:t>
            </a:r>
            <a:r>
              <a:rPr lang="en-US" sz="2000" dirty="0"/>
              <a:t> lain, </a:t>
            </a:r>
            <a:r>
              <a:rPr lang="en-US" sz="2000" dirty="0" err="1"/>
              <a:t>maka</a:t>
            </a:r>
            <a:endParaRPr lang="en-US" sz="2000" dirty="0"/>
          </a:p>
        </p:txBody>
      </p:sp>
      <p:graphicFrame>
        <p:nvGraphicFramePr>
          <p:cNvPr id="37893" name="Object 5"/>
          <p:cNvGraphicFramePr>
            <a:graphicFrameLocks noChangeAspect="1"/>
          </p:cNvGraphicFramePr>
          <p:nvPr/>
        </p:nvGraphicFramePr>
        <p:xfrm>
          <a:off x="1451112" y="3006173"/>
          <a:ext cx="3505200" cy="409575"/>
        </p:xfrm>
        <a:graphic>
          <a:graphicData uri="http://schemas.openxmlformats.org/presentationml/2006/ole">
            <p:oleObj spid="_x0000_s82946" name="Equation" r:id="rId3" imgW="2171520" imgH="253800" progId="">
              <p:embed/>
            </p:oleObj>
          </a:graphicData>
        </a:graphic>
      </p:graphicFrame>
      <p:graphicFrame>
        <p:nvGraphicFramePr>
          <p:cNvPr id="37894" name="Object 6"/>
          <p:cNvGraphicFramePr>
            <a:graphicFrameLocks noChangeAspect="1"/>
          </p:cNvGraphicFramePr>
          <p:nvPr/>
        </p:nvGraphicFramePr>
        <p:xfrm>
          <a:off x="5638800" y="2971800"/>
          <a:ext cx="1200150" cy="414338"/>
        </p:xfrm>
        <a:graphic>
          <a:graphicData uri="http://schemas.openxmlformats.org/presentationml/2006/ole">
            <p:oleObj spid="_x0000_s82947" name="Equation" r:id="rId4" imgW="736560" imgH="253800" progId="">
              <p:embed/>
            </p:oleObj>
          </a:graphicData>
        </a:graphic>
      </p:graphicFrame>
      <p:graphicFrame>
        <p:nvGraphicFramePr>
          <p:cNvPr id="37895" name="Object 7"/>
          <p:cNvGraphicFramePr>
            <a:graphicFrameLocks noChangeAspect="1"/>
          </p:cNvGraphicFramePr>
          <p:nvPr/>
        </p:nvGraphicFramePr>
        <p:xfrm>
          <a:off x="2514600" y="3725863"/>
          <a:ext cx="5638800" cy="949325"/>
        </p:xfrm>
        <a:graphic>
          <a:graphicData uri="http://schemas.openxmlformats.org/presentationml/2006/ole">
            <p:oleObj spid="_x0000_s82948" name="Equation" r:id="rId5" imgW="2565360" imgH="431640" progId="">
              <p:embed/>
            </p:oleObj>
          </a:graphicData>
        </a:graphic>
      </p:graphicFrame>
      <p:grpSp>
        <p:nvGrpSpPr>
          <p:cNvPr id="2" name="Group 13"/>
          <p:cNvGrpSpPr>
            <a:grpSpLocks/>
          </p:cNvGrpSpPr>
          <p:nvPr/>
        </p:nvGrpSpPr>
        <p:grpSpPr bwMode="auto">
          <a:xfrm>
            <a:off x="762000" y="4572000"/>
            <a:ext cx="8001000" cy="609600"/>
            <a:chOff x="384" y="2796"/>
            <a:chExt cx="5040" cy="384"/>
          </a:xfrm>
        </p:grpSpPr>
        <p:sp>
          <p:nvSpPr>
            <p:cNvPr id="37897" name="Rectangle 9"/>
            <p:cNvSpPr>
              <a:spLocks noChangeArrowheads="1"/>
            </p:cNvSpPr>
            <p:nvPr/>
          </p:nvSpPr>
          <p:spPr bwMode="auto">
            <a:xfrm>
              <a:off x="384" y="2796"/>
              <a:ext cx="5040" cy="384"/>
            </a:xfrm>
            <a:prstGeom prst="rect">
              <a:avLst/>
            </a:prstGeom>
            <a:noFill/>
            <a:ln w="9525">
              <a:noFill/>
              <a:miter lim="800000"/>
              <a:headEnd/>
              <a:tailEnd/>
            </a:ln>
            <a:effectLst/>
          </p:spPr>
          <p:txBody>
            <a:bodyPr/>
            <a:lstStyle/>
            <a:p>
              <a:pPr marL="342900" indent="-342900" eaLnBrk="1" hangingPunct="1">
                <a:spcBef>
                  <a:spcPct val="20000"/>
                </a:spcBef>
              </a:pPr>
              <a:r>
                <a:rPr lang="en-US">
                  <a:solidFill>
                    <a:schemeClr val="tx2"/>
                  </a:solidFill>
                  <a:latin typeface="Times New Romans"/>
                </a:rPr>
                <a:t>	dimana	         menyatakan transform Fourier dari </a:t>
              </a:r>
            </a:p>
          </p:txBody>
        </p:sp>
        <p:graphicFrame>
          <p:nvGraphicFramePr>
            <p:cNvPr id="37898" name="Object 10"/>
            <p:cNvGraphicFramePr>
              <a:graphicFrameLocks noChangeAspect="1"/>
            </p:cNvGraphicFramePr>
            <p:nvPr/>
          </p:nvGraphicFramePr>
          <p:xfrm>
            <a:off x="1290" y="2844"/>
            <a:ext cx="630" cy="247"/>
          </p:xfrm>
          <a:graphic>
            <a:graphicData uri="http://schemas.openxmlformats.org/presentationml/2006/ole">
              <p:oleObj spid="_x0000_s82949" name="Equation" r:id="rId6" imgW="647640" imgH="253800" progId="">
                <p:embed/>
              </p:oleObj>
            </a:graphicData>
          </a:graphic>
        </p:graphicFrame>
        <p:graphicFrame>
          <p:nvGraphicFramePr>
            <p:cNvPr id="37899" name="Object 11"/>
            <p:cNvGraphicFramePr>
              <a:graphicFrameLocks noChangeAspect="1"/>
            </p:cNvGraphicFramePr>
            <p:nvPr/>
          </p:nvGraphicFramePr>
          <p:xfrm>
            <a:off x="4594" y="2825"/>
            <a:ext cx="494" cy="247"/>
          </p:xfrm>
          <a:graphic>
            <a:graphicData uri="http://schemas.openxmlformats.org/presentationml/2006/ole">
              <p:oleObj spid="_x0000_s82950" name="Equation" r:id="rId7" imgW="507960" imgH="253800" progId="">
                <p:embed/>
              </p:oleObj>
            </a:graphicData>
          </a:graphic>
        </p:graphicFrame>
      </p:grpSp>
      <p:sp>
        <p:nvSpPr>
          <p:cNvPr id="37900" name="Text Box 12"/>
          <p:cNvSpPr txBox="1">
            <a:spLocks noChangeArrowheads="1"/>
          </p:cNvSpPr>
          <p:nvPr/>
        </p:nvSpPr>
        <p:spPr bwMode="auto">
          <a:xfrm>
            <a:off x="746125" y="5103813"/>
            <a:ext cx="7864475" cy="915987"/>
          </a:xfrm>
          <a:prstGeom prst="rect">
            <a:avLst/>
          </a:prstGeom>
          <a:noFill/>
          <a:ln w="9525">
            <a:noFill/>
            <a:miter lim="800000"/>
            <a:headEnd/>
            <a:tailEnd/>
          </a:ln>
          <a:effectLst/>
        </p:spPr>
        <p:txBody>
          <a:bodyPr>
            <a:spAutoFit/>
          </a:bodyPr>
          <a:lstStyle/>
          <a:p>
            <a:pPr eaLnBrk="1" hangingPunct="1">
              <a:buFontTx/>
              <a:buChar char="•"/>
            </a:pPr>
            <a:r>
              <a:rPr lang="en-US" b="1">
                <a:solidFill>
                  <a:schemeClr val="tx2"/>
                </a:solidFill>
                <a:latin typeface="Times New Roman" pitchFamily="18" charset="0"/>
              </a:rPr>
              <a:t>Transformasi Cepat</a:t>
            </a:r>
            <a:r>
              <a:rPr lang="en-US">
                <a:solidFill>
                  <a:schemeClr val="tx2"/>
                </a:solidFill>
                <a:latin typeface="Times New Roman" pitchFamily="18" charset="0"/>
              </a:rPr>
              <a:t>. Karena DFT 2-D terpisahkan, maka transformasi ini ekivalen dengan 2N kali operasi DFT 1-D uniter, masing-masing dng kompleksitas O(N log</a:t>
            </a:r>
            <a:r>
              <a:rPr lang="en-US" baseline="-25000">
                <a:solidFill>
                  <a:schemeClr val="tx2"/>
                </a:solidFill>
                <a:latin typeface="Times New Roman" pitchFamily="18" charset="0"/>
              </a:rPr>
              <a:t>2</a:t>
            </a:r>
            <a:r>
              <a:rPr lang="en-US">
                <a:solidFill>
                  <a:schemeClr val="tx2"/>
                </a:solidFill>
                <a:latin typeface="Times New Roman" pitchFamily="18" charset="0"/>
              </a:rPr>
              <a:t>N) via FFT. Jadi kompleksitas DFT 2-D adalah O(N</a:t>
            </a:r>
            <a:r>
              <a:rPr lang="en-US" baseline="30000">
                <a:solidFill>
                  <a:schemeClr val="tx2"/>
                </a:solidFill>
                <a:latin typeface="Times New Roman" pitchFamily="18" charset="0"/>
              </a:rPr>
              <a:t>2</a:t>
            </a:r>
            <a:r>
              <a:rPr lang="en-US">
                <a:solidFill>
                  <a:schemeClr val="tx2"/>
                </a:solidFill>
                <a:latin typeface="Times New Roman" pitchFamily="18" charset="0"/>
              </a:rPr>
              <a:t> log</a:t>
            </a:r>
            <a:r>
              <a:rPr lang="en-US" baseline="-25000">
                <a:solidFill>
                  <a:schemeClr val="tx2"/>
                </a:solidFill>
                <a:latin typeface="Times New Roman" pitchFamily="18" charset="0"/>
              </a:rPr>
              <a:t>2</a:t>
            </a:r>
            <a:r>
              <a:rPr lang="en-US">
                <a:solidFill>
                  <a:schemeClr val="tx2"/>
                </a:solidFill>
                <a:latin typeface="Times New Roman" pitchFamily="18" charset="0"/>
              </a:rPr>
              <a:t>N)</a:t>
            </a:r>
          </a:p>
        </p:txBody>
      </p:sp>
      <p:sp>
        <p:nvSpPr>
          <p:cNvPr id="15"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24</a:t>
            </a:fld>
            <a:endParaRPr lang="en-US" dirty="0">
              <a:solidFill>
                <a:srgbClr val="FF0000"/>
              </a:solidFill>
            </a:endParaRPr>
          </a:p>
        </p:txBody>
      </p:sp>
      <p:sp>
        <p:nvSpPr>
          <p:cNvPr id="16"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7"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Sifat-sifat DFT 2-D</a:t>
            </a:r>
          </a:p>
        </p:txBody>
      </p:sp>
      <p:sp>
        <p:nvSpPr>
          <p:cNvPr id="38922" name="Rectangle 10"/>
          <p:cNvSpPr>
            <a:spLocks noGrp="1" noChangeArrowheads="1"/>
          </p:cNvSpPr>
          <p:nvPr>
            <p:ph type="body" idx="1"/>
          </p:nvPr>
        </p:nvSpPr>
        <p:spPr>
          <a:xfrm>
            <a:off x="685800" y="990600"/>
            <a:ext cx="7772400" cy="990600"/>
          </a:xfrm>
          <a:noFill/>
          <a:ln/>
        </p:spPr>
        <p:txBody>
          <a:bodyPr/>
          <a:lstStyle/>
          <a:p>
            <a:r>
              <a:rPr lang="en-US" sz="2000" b="1" dirty="0" err="1">
                <a:latin typeface="Times New Roman" pitchFamily="18" charset="0"/>
                <a:cs typeface="Times New Roman" pitchFamily="18" charset="0"/>
              </a:rPr>
              <a:t>Simetri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Konjugasi</a:t>
            </a:r>
            <a:r>
              <a:rPr lang="en-US" sz="2000" dirty="0">
                <a:latin typeface="Times New Roman" pitchFamily="18" charset="0"/>
                <a:cs typeface="Times New Roman" pitchFamily="18" charset="0"/>
              </a:rPr>
              <a:t>. DFT 2-D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DFT 2-D </a:t>
            </a:r>
            <a:r>
              <a:rPr lang="en-US" sz="2000" dirty="0" err="1">
                <a:latin typeface="Times New Roman" pitchFamily="18" charset="0"/>
                <a:cs typeface="Times New Roman" pitchFamily="18" charset="0"/>
              </a:rPr>
              <a:t>uniter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citra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bernilai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riil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memiliki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simetri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konjugasi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yakni</a:t>
            </a:r>
            <a:r>
              <a:rPr lang="en-US" sz="2000" dirty="0">
                <a:latin typeface="Times New Roman" pitchFamily="18" charset="0"/>
                <a:cs typeface="Times New Roman" pitchFamily="18" charset="0"/>
              </a:rPr>
              <a:t>,</a:t>
            </a:r>
          </a:p>
        </p:txBody>
      </p:sp>
      <p:sp>
        <p:nvSpPr>
          <p:cNvPr id="38923" name="Rectangle 11"/>
          <p:cNvSpPr>
            <a:spLocks noChangeArrowheads="1"/>
          </p:cNvSpPr>
          <p:nvPr/>
        </p:nvSpPr>
        <p:spPr bwMode="auto">
          <a:xfrm>
            <a:off x="609600" y="2514600"/>
            <a:ext cx="7772400" cy="1143000"/>
          </a:xfrm>
          <a:prstGeom prst="rect">
            <a:avLst/>
          </a:prstGeom>
          <a:noFill/>
          <a:ln w="9525">
            <a:noFill/>
            <a:miter lim="800000"/>
            <a:headEnd/>
            <a:tailEnd/>
          </a:ln>
          <a:effectLst/>
        </p:spPr>
        <p:txBody>
          <a:bodyPr/>
          <a:lstStyle/>
          <a:p>
            <a:pPr marL="342900" indent="-342900" eaLnBrk="1" hangingPunct="1">
              <a:spcBef>
                <a:spcPct val="20000"/>
              </a:spcBef>
            </a:pPr>
            <a:r>
              <a:rPr lang="en-US" sz="2000">
                <a:solidFill>
                  <a:schemeClr val="tx2"/>
                </a:solidFill>
              </a:rPr>
              <a:t>	atau	</a:t>
            </a:r>
            <a:r>
              <a:rPr lang="en-US" sz="2000" i="1">
                <a:solidFill>
                  <a:schemeClr val="tx2"/>
                </a:solidFill>
              </a:rPr>
              <a:t>v</a:t>
            </a:r>
            <a:r>
              <a:rPr lang="en-US" sz="2000">
                <a:solidFill>
                  <a:schemeClr val="tx2"/>
                </a:solidFill>
              </a:rPr>
              <a:t>(</a:t>
            </a:r>
            <a:r>
              <a:rPr lang="en-US" sz="2000" i="1">
                <a:solidFill>
                  <a:schemeClr val="tx2"/>
                </a:solidFill>
              </a:rPr>
              <a:t>k</a:t>
            </a:r>
            <a:r>
              <a:rPr lang="en-US" sz="2000">
                <a:solidFill>
                  <a:schemeClr val="tx2"/>
                </a:solidFill>
              </a:rPr>
              <a:t>, </a:t>
            </a:r>
            <a:r>
              <a:rPr lang="en-US" sz="2000" i="1">
                <a:solidFill>
                  <a:schemeClr val="tx2"/>
                </a:solidFill>
              </a:rPr>
              <a:t>l</a:t>
            </a:r>
            <a:r>
              <a:rPr lang="en-US" sz="2000">
                <a:solidFill>
                  <a:schemeClr val="tx2"/>
                </a:solidFill>
              </a:rPr>
              <a:t>) = </a:t>
            </a:r>
            <a:r>
              <a:rPr lang="en-US" sz="2000" i="1">
                <a:solidFill>
                  <a:schemeClr val="tx2"/>
                </a:solidFill>
              </a:rPr>
              <a:t>v</a:t>
            </a:r>
            <a:r>
              <a:rPr lang="en-US" sz="2000">
                <a:solidFill>
                  <a:schemeClr val="tx2"/>
                </a:solidFill>
              </a:rPr>
              <a:t>*(N-</a:t>
            </a:r>
            <a:r>
              <a:rPr lang="en-US" sz="2000" i="1">
                <a:solidFill>
                  <a:schemeClr val="tx2"/>
                </a:solidFill>
              </a:rPr>
              <a:t>k</a:t>
            </a:r>
            <a:r>
              <a:rPr lang="en-US" sz="2000">
                <a:solidFill>
                  <a:schemeClr val="tx2"/>
                </a:solidFill>
              </a:rPr>
              <a:t>, N-</a:t>
            </a:r>
            <a:r>
              <a:rPr lang="en-US" sz="2000" i="1">
                <a:solidFill>
                  <a:schemeClr val="tx2"/>
                </a:solidFill>
              </a:rPr>
              <a:t>l</a:t>
            </a:r>
            <a:r>
              <a:rPr lang="en-US" sz="2000">
                <a:solidFill>
                  <a:schemeClr val="tx2"/>
                </a:solidFill>
              </a:rPr>
              <a:t>),	0 </a:t>
            </a:r>
            <a:r>
              <a:rPr lang="en-US" sz="2000">
                <a:solidFill>
                  <a:schemeClr val="tx2"/>
                </a:solidFill>
                <a:sym typeface="Symbol" pitchFamily="18" charset="2"/>
              </a:rPr>
              <a:t> </a:t>
            </a:r>
            <a:r>
              <a:rPr lang="en-US" sz="2000" i="1">
                <a:solidFill>
                  <a:schemeClr val="tx2"/>
                </a:solidFill>
                <a:sym typeface="Symbol" pitchFamily="18" charset="2"/>
              </a:rPr>
              <a:t>k</a:t>
            </a:r>
            <a:r>
              <a:rPr lang="en-US" sz="2000">
                <a:solidFill>
                  <a:schemeClr val="tx2"/>
                </a:solidFill>
                <a:sym typeface="Symbol" pitchFamily="18" charset="2"/>
              </a:rPr>
              <a:t>, </a:t>
            </a:r>
            <a:r>
              <a:rPr lang="en-US" sz="2000" i="1">
                <a:solidFill>
                  <a:schemeClr val="tx2"/>
                </a:solidFill>
                <a:sym typeface="Symbol" pitchFamily="18" charset="2"/>
              </a:rPr>
              <a:t>l </a:t>
            </a:r>
            <a:r>
              <a:rPr lang="en-US" sz="2000">
                <a:solidFill>
                  <a:schemeClr val="tx2"/>
                </a:solidFill>
                <a:sym typeface="Symbol" pitchFamily="18" charset="2"/>
              </a:rPr>
              <a:t> N-1</a:t>
            </a:r>
          </a:p>
          <a:p>
            <a:pPr marL="342900" indent="-342900" eaLnBrk="1" hangingPunct="1">
              <a:spcBef>
                <a:spcPct val="20000"/>
              </a:spcBef>
            </a:pPr>
            <a:endParaRPr lang="en-US" sz="1000">
              <a:solidFill>
                <a:schemeClr val="tx2"/>
              </a:solidFill>
              <a:sym typeface="Symbol" pitchFamily="18" charset="2"/>
            </a:endParaRPr>
          </a:p>
          <a:p>
            <a:pPr marL="342900" indent="-342900" eaLnBrk="1" hangingPunct="1">
              <a:spcBef>
                <a:spcPct val="20000"/>
              </a:spcBef>
              <a:buFontTx/>
              <a:buChar char="•"/>
            </a:pPr>
            <a:r>
              <a:rPr lang="en-US" sz="2000" b="1">
                <a:solidFill>
                  <a:schemeClr val="tx2"/>
                </a:solidFill>
                <a:sym typeface="Symbol" pitchFamily="18" charset="2"/>
              </a:rPr>
              <a:t>Citra Basis</a:t>
            </a:r>
            <a:r>
              <a:rPr lang="en-US" sz="2000">
                <a:solidFill>
                  <a:schemeClr val="tx2"/>
                </a:solidFill>
                <a:sym typeface="Symbol" pitchFamily="18" charset="2"/>
              </a:rPr>
              <a:t>. Citra basis diberikan oleh definisi</a:t>
            </a:r>
            <a:endParaRPr lang="en-US" sz="2000" b="1">
              <a:solidFill>
                <a:schemeClr val="tx2"/>
              </a:solidFill>
              <a:sym typeface="Symbol" pitchFamily="18" charset="2"/>
            </a:endParaRPr>
          </a:p>
        </p:txBody>
      </p:sp>
      <p:graphicFrame>
        <p:nvGraphicFramePr>
          <p:cNvPr id="38924" name="Object 12"/>
          <p:cNvGraphicFramePr>
            <a:graphicFrameLocks noChangeAspect="1"/>
          </p:cNvGraphicFramePr>
          <p:nvPr/>
        </p:nvGraphicFramePr>
        <p:xfrm>
          <a:off x="1828800" y="1844675"/>
          <a:ext cx="5257800" cy="669925"/>
        </p:xfrm>
        <a:graphic>
          <a:graphicData uri="http://schemas.openxmlformats.org/presentationml/2006/ole">
            <p:oleObj spid="_x0000_s83970" name="Equation" r:id="rId3" imgW="3390840" imgH="431640" progId="">
              <p:embed/>
            </p:oleObj>
          </a:graphicData>
        </a:graphic>
      </p:graphicFrame>
      <p:sp>
        <p:nvSpPr>
          <p:cNvPr id="38925" name="Rectangle 13"/>
          <p:cNvSpPr>
            <a:spLocks noChangeArrowheads="1"/>
          </p:cNvSpPr>
          <p:nvPr/>
        </p:nvSpPr>
        <p:spPr bwMode="auto">
          <a:xfrm>
            <a:off x="609600" y="4114800"/>
            <a:ext cx="7772400" cy="2133600"/>
          </a:xfrm>
          <a:prstGeom prst="rect">
            <a:avLst/>
          </a:prstGeom>
          <a:noFill/>
          <a:ln w="9525">
            <a:noFill/>
            <a:miter lim="800000"/>
            <a:headEnd/>
            <a:tailEnd/>
          </a:ln>
          <a:effectLst/>
        </p:spPr>
        <p:txBody>
          <a:bodyPr/>
          <a:lstStyle/>
          <a:p>
            <a:pPr marL="342900" indent="-342900" eaLnBrk="1" hangingPunct="1">
              <a:spcBef>
                <a:spcPct val="20000"/>
              </a:spcBef>
              <a:buFontTx/>
              <a:buChar char="•"/>
            </a:pPr>
            <a:r>
              <a:rPr lang="en-US" sz="2000" b="1" dirty="0" err="1">
                <a:solidFill>
                  <a:schemeClr val="tx2"/>
                </a:solidFill>
                <a:latin typeface="Times New Roman" pitchFamily="18" charset="0"/>
                <a:sym typeface="Symbol" pitchFamily="18" charset="2"/>
              </a:rPr>
              <a:t>Teorema</a:t>
            </a:r>
            <a:r>
              <a:rPr lang="en-US" sz="2000" b="1" dirty="0">
                <a:solidFill>
                  <a:schemeClr val="tx2"/>
                </a:solidFill>
                <a:latin typeface="Times New Roman" pitchFamily="18" charset="0"/>
                <a:sym typeface="Symbol" pitchFamily="18" charset="2"/>
              </a:rPr>
              <a:t> </a:t>
            </a:r>
            <a:r>
              <a:rPr lang="en-US" sz="2000" b="1" dirty="0" err="1">
                <a:solidFill>
                  <a:schemeClr val="tx2"/>
                </a:solidFill>
                <a:latin typeface="Times New Roman" pitchFamily="18" charset="0"/>
                <a:sym typeface="Symbol" pitchFamily="18" charset="2"/>
              </a:rPr>
              <a:t>Konvolusi</a:t>
            </a:r>
            <a:r>
              <a:rPr lang="en-US" sz="2000" b="1" dirty="0">
                <a:solidFill>
                  <a:schemeClr val="tx2"/>
                </a:solidFill>
                <a:latin typeface="Times New Roman" pitchFamily="18" charset="0"/>
                <a:sym typeface="Symbol" pitchFamily="18" charset="2"/>
              </a:rPr>
              <a:t> </a:t>
            </a:r>
            <a:r>
              <a:rPr lang="en-US" sz="2000" b="1" dirty="0" err="1">
                <a:solidFill>
                  <a:schemeClr val="tx2"/>
                </a:solidFill>
                <a:latin typeface="Times New Roman" pitchFamily="18" charset="0"/>
                <a:sym typeface="Symbol" pitchFamily="18" charset="2"/>
              </a:rPr>
              <a:t>Sirkuler</a:t>
            </a:r>
            <a:r>
              <a:rPr lang="en-US" sz="2000" b="1" dirty="0">
                <a:solidFill>
                  <a:schemeClr val="tx2"/>
                </a:solidFill>
                <a:latin typeface="Times New Roman" pitchFamily="18" charset="0"/>
                <a:sym typeface="Symbol" pitchFamily="18" charset="2"/>
              </a:rPr>
              <a:t> 2-D</a:t>
            </a:r>
            <a:r>
              <a:rPr lang="en-US" sz="2000" dirty="0">
                <a:solidFill>
                  <a:schemeClr val="tx2"/>
                </a:solidFill>
                <a:latin typeface="Times New Roman" pitchFamily="18" charset="0"/>
                <a:sym typeface="Symbol" pitchFamily="18" charset="2"/>
              </a:rPr>
              <a:t>. DFT 2-D </a:t>
            </a:r>
            <a:r>
              <a:rPr lang="en-US" sz="2000" dirty="0" err="1">
                <a:solidFill>
                  <a:schemeClr val="tx2"/>
                </a:solidFill>
                <a:latin typeface="Times New Roman" pitchFamily="18" charset="0"/>
                <a:sym typeface="Symbol" pitchFamily="18" charset="2"/>
              </a:rPr>
              <a:t>dari</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hasil</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konvolusi</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sirkuler</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dua</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buah</a:t>
            </a:r>
            <a:r>
              <a:rPr lang="en-US" sz="2000" dirty="0">
                <a:solidFill>
                  <a:schemeClr val="tx2"/>
                </a:solidFill>
                <a:latin typeface="Times New Roman" pitchFamily="18" charset="0"/>
                <a:sym typeface="Symbol" pitchFamily="18" charset="2"/>
              </a:rPr>
              <a:t> array </a:t>
            </a:r>
            <a:r>
              <a:rPr lang="en-US" sz="2000" dirty="0" err="1">
                <a:solidFill>
                  <a:schemeClr val="tx2"/>
                </a:solidFill>
                <a:latin typeface="Times New Roman" pitchFamily="18" charset="0"/>
                <a:sym typeface="Symbol" pitchFamily="18" charset="2"/>
              </a:rPr>
              <a:t>adalah</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perkalian</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dari</a:t>
            </a:r>
            <a:r>
              <a:rPr lang="en-US" sz="2000" dirty="0">
                <a:solidFill>
                  <a:schemeClr val="tx2"/>
                </a:solidFill>
                <a:latin typeface="Times New Roman" pitchFamily="18" charset="0"/>
                <a:sym typeface="Symbol" pitchFamily="18" charset="2"/>
              </a:rPr>
              <a:t> DFT 2-D </a:t>
            </a:r>
            <a:r>
              <a:rPr lang="en-US" sz="2000" dirty="0" err="1">
                <a:solidFill>
                  <a:schemeClr val="tx2"/>
                </a:solidFill>
                <a:latin typeface="Times New Roman" pitchFamily="18" charset="0"/>
                <a:sym typeface="Symbol" pitchFamily="18" charset="2"/>
              </a:rPr>
              <a:t>keduanya</a:t>
            </a:r>
            <a:r>
              <a:rPr lang="en-US" sz="2000" dirty="0">
                <a:solidFill>
                  <a:schemeClr val="tx2"/>
                </a:solidFill>
                <a:latin typeface="Times New Roman" pitchFamily="18" charset="0"/>
                <a:sym typeface="Symbol" pitchFamily="18" charset="2"/>
              </a:rPr>
              <a:t>:</a:t>
            </a:r>
          </a:p>
          <a:p>
            <a:pPr marL="342900" indent="-342900" eaLnBrk="1" hangingPunct="1">
              <a:spcBef>
                <a:spcPct val="20000"/>
              </a:spcBef>
            </a:pPr>
            <a:r>
              <a:rPr lang="en-US" sz="2000" dirty="0">
                <a:solidFill>
                  <a:schemeClr val="tx2"/>
                </a:solidFill>
                <a:latin typeface="Times New Roman" pitchFamily="18" charset="0"/>
                <a:sym typeface="Symbol" pitchFamily="18" charset="2"/>
              </a:rPr>
              <a:t>		DFT{</a:t>
            </a:r>
            <a:r>
              <a:rPr lang="en-US" sz="2000" i="1" dirty="0">
                <a:solidFill>
                  <a:schemeClr val="tx2"/>
                </a:solidFill>
                <a:latin typeface="Times New Roman" pitchFamily="18" charset="0"/>
                <a:sym typeface="Symbol" pitchFamily="18" charset="2"/>
              </a:rPr>
              <a:t>h</a:t>
            </a:r>
            <a:r>
              <a:rPr lang="en-US" sz="2000" dirty="0">
                <a:solidFill>
                  <a:schemeClr val="tx2"/>
                </a:solidFill>
                <a:latin typeface="Times New Roman" pitchFamily="18" charset="0"/>
                <a:sym typeface="Symbol" pitchFamily="18" charset="2"/>
              </a:rPr>
              <a:t>(</a:t>
            </a:r>
            <a:r>
              <a:rPr lang="en-US" sz="2000" i="1" dirty="0">
                <a:solidFill>
                  <a:schemeClr val="tx2"/>
                </a:solidFill>
                <a:latin typeface="Times New Roman" pitchFamily="18" charset="0"/>
                <a:sym typeface="Symbol" pitchFamily="18" charset="2"/>
              </a:rPr>
              <a:t>m</a:t>
            </a:r>
            <a:r>
              <a:rPr lang="en-US" sz="2000" dirty="0">
                <a:solidFill>
                  <a:schemeClr val="tx2"/>
                </a:solidFill>
                <a:latin typeface="Times New Roman" pitchFamily="18" charset="0"/>
                <a:sym typeface="Symbol" pitchFamily="18" charset="2"/>
              </a:rPr>
              <a:t>, </a:t>
            </a:r>
            <a:r>
              <a:rPr lang="en-US" sz="2000" i="1" dirty="0">
                <a:solidFill>
                  <a:schemeClr val="tx2"/>
                </a:solidFill>
                <a:latin typeface="Times New Roman" pitchFamily="18" charset="0"/>
                <a:sym typeface="Symbol" pitchFamily="18" charset="2"/>
              </a:rPr>
              <a:t>n</a:t>
            </a:r>
            <a:r>
              <a:rPr lang="en-US" sz="2000" dirty="0">
                <a:solidFill>
                  <a:schemeClr val="tx2"/>
                </a:solidFill>
                <a:latin typeface="Times New Roman" pitchFamily="18" charset="0"/>
                <a:sym typeface="Symbol" pitchFamily="18" charset="2"/>
              </a:rPr>
              <a:t>) </a:t>
            </a:r>
            <a:r>
              <a:rPr lang="en-US" sz="2000" i="1" dirty="0">
                <a:solidFill>
                  <a:schemeClr val="tx2"/>
                </a:solidFill>
                <a:latin typeface="Times New Roman" pitchFamily="18" charset="0"/>
                <a:sym typeface="Symbol" pitchFamily="18" charset="2"/>
              </a:rPr>
              <a:t>u</a:t>
            </a:r>
            <a:r>
              <a:rPr lang="en-US" sz="2000" dirty="0">
                <a:solidFill>
                  <a:schemeClr val="tx2"/>
                </a:solidFill>
                <a:latin typeface="Times New Roman" pitchFamily="18" charset="0"/>
                <a:sym typeface="Symbol" pitchFamily="18" charset="2"/>
              </a:rPr>
              <a:t>(</a:t>
            </a:r>
            <a:r>
              <a:rPr lang="en-US" sz="2000" i="1" dirty="0">
                <a:solidFill>
                  <a:schemeClr val="tx2"/>
                </a:solidFill>
                <a:latin typeface="Times New Roman" pitchFamily="18" charset="0"/>
                <a:sym typeface="Symbol" pitchFamily="18" charset="2"/>
              </a:rPr>
              <a:t>m</a:t>
            </a:r>
            <a:r>
              <a:rPr lang="en-US" sz="2000" dirty="0">
                <a:solidFill>
                  <a:schemeClr val="tx2"/>
                </a:solidFill>
                <a:latin typeface="Times New Roman" pitchFamily="18" charset="0"/>
                <a:sym typeface="Symbol" pitchFamily="18" charset="2"/>
              </a:rPr>
              <a:t>, </a:t>
            </a:r>
            <a:r>
              <a:rPr lang="en-US" sz="2000" i="1" dirty="0">
                <a:solidFill>
                  <a:schemeClr val="tx2"/>
                </a:solidFill>
                <a:latin typeface="Times New Roman" pitchFamily="18" charset="0"/>
                <a:sym typeface="Symbol" pitchFamily="18" charset="2"/>
              </a:rPr>
              <a:t>n</a:t>
            </a:r>
            <a:r>
              <a:rPr lang="en-US" sz="2000" dirty="0">
                <a:solidFill>
                  <a:schemeClr val="tx2"/>
                </a:solidFill>
                <a:latin typeface="Times New Roman" pitchFamily="18" charset="0"/>
                <a:sym typeface="Symbol" pitchFamily="18" charset="2"/>
              </a:rPr>
              <a:t>)} = DFT{</a:t>
            </a:r>
            <a:r>
              <a:rPr lang="en-US" sz="2000" i="1" dirty="0">
                <a:solidFill>
                  <a:schemeClr val="tx2"/>
                </a:solidFill>
                <a:latin typeface="Times New Roman" pitchFamily="18" charset="0"/>
                <a:sym typeface="Symbol" pitchFamily="18" charset="2"/>
              </a:rPr>
              <a:t>h</a:t>
            </a:r>
            <a:r>
              <a:rPr lang="en-US" sz="2000" dirty="0">
                <a:solidFill>
                  <a:schemeClr val="tx2"/>
                </a:solidFill>
                <a:latin typeface="Times New Roman" pitchFamily="18" charset="0"/>
                <a:sym typeface="Symbol" pitchFamily="18" charset="2"/>
              </a:rPr>
              <a:t>(</a:t>
            </a:r>
            <a:r>
              <a:rPr lang="en-US" sz="2000" i="1" dirty="0">
                <a:solidFill>
                  <a:schemeClr val="tx2"/>
                </a:solidFill>
                <a:latin typeface="Times New Roman" pitchFamily="18" charset="0"/>
                <a:sym typeface="Symbol" pitchFamily="18" charset="2"/>
              </a:rPr>
              <a:t>m</a:t>
            </a:r>
            <a:r>
              <a:rPr lang="en-US" sz="2000" dirty="0">
                <a:solidFill>
                  <a:schemeClr val="tx2"/>
                </a:solidFill>
                <a:latin typeface="Times New Roman" pitchFamily="18" charset="0"/>
                <a:sym typeface="Symbol" pitchFamily="18" charset="2"/>
              </a:rPr>
              <a:t>, </a:t>
            </a:r>
            <a:r>
              <a:rPr lang="en-US" sz="2000" i="1" dirty="0">
                <a:solidFill>
                  <a:schemeClr val="tx2"/>
                </a:solidFill>
                <a:latin typeface="Times New Roman" pitchFamily="18" charset="0"/>
                <a:sym typeface="Symbol" pitchFamily="18" charset="2"/>
              </a:rPr>
              <a:t>n</a:t>
            </a:r>
            <a:r>
              <a:rPr lang="en-US" sz="2000" dirty="0">
                <a:solidFill>
                  <a:schemeClr val="tx2"/>
                </a:solidFill>
                <a:latin typeface="Times New Roman" pitchFamily="18" charset="0"/>
                <a:sym typeface="Symbol" pitchFamily="18" charset="2"/>
              </a:rPr>
              <a:t>)}.DFT{ </a:t>
            </a:r>
            <a:r>
              <a:rPr lang="en-US" sz="2000" i="1" dirty="0">
                <a:solidFill>
                  <a:schemeClr val="tx2"/>
                </a:solidFill>
                <a:latin typeface="Times New Roman" pitchFamily="18" charset="0"/>
                <a:sym typeface="Symbol" pitchFamily="18" charset="2"/>
              </a:rPr>
              <a:t>u</a:t>
            </a:r>
            <a:r>
              <a:rPr lang="en-US" sz="2000" dirty="0">
                <a:solidFill>
                  <a:schemeClr val="tx2"/>
                </a:solidFill>
                <a:latin typeface="Times New Roman" pitchFamily="18" charset="0"/>
                <a:sym typeface="Symbol" pitchFamily="18" charset="2"/>
              </a:rPr>
              <a:t>(</a:t>
            </a:r>
            <a:r>
              <a:rPr lang="en-US" sz="2000" i="1" dirty="0">
                <a:solidFill>
                  <a:schemeClr val="tx2"/>
                </a:solidFill>
                <a:latin typeface="Times New Roman" pitchFamily="18" charset="0"/>
                <a:sym typeface="Symbol" pitchFamily="18" charset="2"/>
              </a:rPr>
              <a:t>m</a:t>
            </a:r>
            <a:r>
              <a:rPr lang="en-US" sz="2000" dirty="0">
                <a:solidFill>
                  <a:schemeClr val="tx2"/>
                </a:solidFill>
                <a:latin typeface="Times New Roman" pitchFamily="18" charset="0"/>
                <a:sym typeface="Symbol" pitchFamily="18" charset="2"/>
              </a:rPr>
              <a:t>, </a:t>
            </a:r>
            <a:r>
              <a:rPr lang="en-US" sz="2000" i="1" dirty="0">
                <a:solidFill>
                  <a:schemeClr val="tx2"/>
                </a:solidFill>
                <a:latin typeface="Times New Roman" pitchFamily="18" charset="0"/>
                <a:sym typeface="Symbol" pitchFamily="18" charset="2"/>
              </a:rPr>
              <a:t>n</a:t>
            </a:r>
            <a:r>
              <a:rPr lang="en-US" sz="2000" dirty="0">
                <a:solidFill>
                  <a:schemeClr val="tx2"/>
                </a:solidFill>
                <a:latin typeface="Times New Roman" pitchFamily="18" charset="0"/>
                <a:sym typeface="Symbol" pitchFamily="18" charset="2"/>
              </a:rPr>
              <a:t>)}</a:t>
            </a:r>
          </a:p>
          <a:p>
            <a:pPr marL="342900" indent="-342900" eaLnBrk="1" hangingPunct="1">
              <a:spcBef>
                <a:spcPct val="20000"/>
              </a:spcBef>
              <a:buFontTx/>
              <a:buChar char="•"/>
            </a:pPr>
            <a:r>
              <a:rPr lang="en-US" sz="2000" b="1" dirty="0" err="1">
                <a:solidFill>
                  <a:schemeClr val="tx2"/>
                </a:solidFill>
                <a:latin typeface="Times New Roman" pitchFamily="18" charset="0"/>
                <a:sym typeface="Symbol" pitchFamily="18" charset="2"/>
              </a:rPr>
              <a:t>Sifat</a:t>
            </a:r>
            <a:r>
              <a:rPr lang="en-US" sz="2000" b="1" dirty="0">
                <a:solidFill>
                  <a:schemeClr val="tx2"/>
                </a:solidFill>
                <a:latin typeface="Times New Roman" pitchFamily="18" charset="0"/>
                <a:sym typeface="Symbol" pitchFamily="18" charset="2"/>
              </a:rPr>
              <a:t> lain: </a:t>
            </a:r>
            <a:r>
              <a:rPr lang="en-US" sz="2000" dirty="0" err="1">
                <a:solidFill>
                  <a:schemeClr val="tx2"/>
                </a:solidFill>
                <a:latin typeface="Times New Roman" pitchFamily="18" charset="0"/>
                <a:sym typeface="Symbol" pitchFamily="18" charset="2"/>
              </a:rPr>
              <a:t>Matriks</a:t>
            </a:r>
            <a:r>
              <a:rPr lang="en-US" sz="2000" dirty="0">
                <a:solidFill>
                  <a:schemeClr val="tx2"/>
                </a:solidFill>
                <a:latin typeface="Times New Roman" pitchFamily="18" charset="0"/>
                <a:sym typeface="Symbol" pitchFamily="18" charset="2"/>
              </a:rPr>
              <a:t> </a:t>
            </a:r>
            <a:r>
              <a:rPr lang="en-US" sz="2000" i="1" dirty="0">
                <a:solidFill>
                  <a:schemeClr val="tx2"/>
                </a:solidFill>
                <a:latin typeface="Times New Roman" pitchFamily="18" charset="0"/>
                <a:sym typeface="Symbol" pitchFamily="18" charset="2"/>
              </a:rPr>
              <a:t>doubly block </a:t>
            </a:r>
            <a:r>
              <a:rPr lang="en-US" sz="2000" i="1" dirty="0" err="1">
                <a:solidFill>
                  <a:schemeClr val="tx2"/>
                </a:solidFill>
                <a:latin typeface="Times New Roman" pitchFamily="18" charset="0"/>
                <a:sym typeface="Symbol" pitchFamily="18" charset="2"/>
              </a:rPr>
              <a:t>circulant</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di-diagonalisasi</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oleh</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operasi</a:t>
            </a:r>
            <a:r>
              <a:rPr lang="en-US" sz="2000" dirty="0">
                <a:solidFill>
                  <a:schemeClr val="tx2"/>
                </a:solidFill>
                <a:latin typeface="Times New Roman" pitchFamily="18" charset="0"/>
                <a:sym typeface="Symbol" pitchFamily="18" charset="2"/>
              </a:rPr>
              <a:t> DFT 2-D </a:t>
            </a:r>
            <a:r>
              <a:rPr lang="en-US" sz="2000" dirty="0" err="1">
                <a:solidFill>
                  <a:schemeClr val="tx2"/>
                </a:solidFill>
                <a:latin typeface="Times New Roman" pitchFamily="18" charset="0"/>
                <a:sym typeface="Symbol" pitchFamily="18" charset="2"/>
              </a:rPr>
              <a:t>dan</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operasi</a:t>
            </a:r>
            <a:r>
              <a:rPr lang="en-US" sz="2000" dirty="0">
                <a:solidFill>
                  <a:schemeClr val="tx2"/>
                </a:solidFill>
                <a:latin typeface="Times New Roman" pitchFamily="18" charset="0"/>
                <a:sym typeface="Symbol" pitchFamily="18" charset="2"/>
              </a:rPr>
              <a:t> </a:t>
            </a:r>
            <a:r>
              <a:rPr lang="en-US" sz="2000" i="1" dirty="0">
                <a:solidFill>
                  <a:schemeClr val="tx2"/>
                </a:solidFill>
                <a:latin typeface="Times New Roman" pitchFamily="18" charset="0"/>
                <a:sym typeface="Symbol" pitchFamily="18" charset="2"/>
              </a:rPr>
              <a:t>doubly block </a:t>
            </a:r>
            <a:r>
              <a:rPr lang="en-US" sz="2000" i="1" dirty="0" err="1">
                <a:solidFill>
                  <a:schemeClr val="tx2"/>
                </a:solidFill>
                <a:latin typeface="Times New Roman" pitchFamily="18" charset="0"/>
                <a:sym typeface="Symbol" pitchFamily="18" charset="2"/>
              </a:rPr>
              <a:t>Toeplitz</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dapat</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dinyatakan</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dalam</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operasi</a:t>
            </a:r>
            <a:r>
              <a:rPr lang="en-US" sz="2000" dirty="0">
                <a:solidFill>
                  <a:schemeClr val="tx2"/>
                </a:solidFill>
                <a:latin typeface="Times New Roman" pitchFamily="18" charset="0"/>
                <a:sym typeface="Symbol" pitchFamily="18" charset="2"/>
              </a:rPr>
              <a:t> DFT 2-D via T. </a:t>
            </a:r>
            <a:r>
              <a:rPr lang="en-US" sz="2000" dirty="0" err="1">
                <a:solidFill>
                  <a:schemeClr val="tx2"/>
                </a:solidFill>
                <a:latin typeface="Times New Roman" pitchFamily="18" charset="0"/>
                <a:sym typeface="Symbol" pitchFamily="18" charset="2"/>
              </a:rPr>
              <a:t>konvolusi</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dan</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sifat</a:t>
            </a:r>
            <a:r>
              <a:rPr lang="en-US" sz="2000" dirty="0">
                <a:solidFill>
                  <a:schemeClr val="tx2"/>
                </a:solidFill>
                <a:latin typeface="Times New Roman" pitchFamily="18" charset="0"/>
                <a:sym typeface="Symbol" pitchFamily="18" charset="2"/>
              </a:rPr>
              <a:t> </a:t>
            </a:r>
            <a:r>
              <a:rPr lang="en-US" sz="2000" i="1" dirty="0">
                <a:solidFill>
                  <a:schemeClr val="tx2"/>
                </a:solidFill>
                <a:latin typeface="Times New Roman" pitchFamily="18" charset="0"/>
                <a:sym typeface="Symbol" pitchFamily="18" charset="2"/>
              </a:rPr>
              <a:t>doubly block </a:t>
            </a:r>
            <a:r>
              <a:rPr lang="en-US" sz="2000" i="1" dirty="0" err="1">
                <a:solidFill>
                  <a:schemeClr val="tx2"/>
                </a:solidFill>
                <a:latin typeface="Times New Roman" pitchFamily="18" charset="0"/>
                <a:sym typeface="Symbol" pitchFamily="18" charset="2"/>
              </a:rPr>
              <a:t>circulant</a:t>
            </a:r>
            <a:r>
              <a:rPr lang="en-US" sz="2000" dirty="0">
                <a:solidFill>
                  <a:schemeClr val="tx2"/>
                </a:solidFill>
                <a:latin typeface="Times New Roman" pitchFamily="18" charset="0"/>
                <a:sym typeface="Symbol" pitchFamily="18" charset="2"/>
              </a:rPr>
              <a:t>.</a:t>
            </a:r>
          </a:p>
        </p:txBody>
      </p:sp>
      <p:graphicFrame>
        <p:nvGraphicFramePr>
          <p:cNvPr id="38926" name="Object 14"/>
          <p:cNvGraphicFramePr>
            <a:graphicFrameLocks noChangeAspect="1"/>
          </p:cNvGraphicFramePr>
          <p:nvPr/>
        </p:nvGraphicFramePr>
        <p:xfrm>
          <a:off x="1219200" y="3416300"/>
          <a:ext cx="7010400" cy="731838"/>
        </p:xfrm>
        <a:graphic>
          <a:graphicData uri="http://schemas.openxmlformats.org/presentationml/2006/ole">
            <p:oleObj spid="_x0000_s83971" name="Equation" r:id="rId4" imgW="3771720" imgH="393480" progId="">
              <p:embed/>
            </p:oleObj>
          </a:graphicData>
        </a:graphic>
      </p:graphicFrame>
      <p:sp>
        <p:nvSpPr>
          <p:cNvPr id="11"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25</a:t>
            </a:fld>
            <a:endParaRPr lang="en-US" dirty="0">
              <a:solidFill>
                <a:srgbClr val="FF0000"/>
              </a:solidFill>
            </a:endParaRPr>
          </a:p>
        </p:txBody>
      </p:sp>
      <p:sp>
        <p:nvSpPr>
          <p:cNvPr id="12"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3"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Contoh DFT</a:t>
            </a:r>
          </a:p>
        </p:txBody>
      </p:sp>
      <p:sp>
        <p:nvSpPr>
          <p:cNvPr id="54275" name="Rectangle 3"/>
          <p:cNvSpPr>
            <a:spLocks noGrp="1" noChangeArrowheads="1"/>
          </p:cNvSpPr>
          <p:nvPr>
            <p:ph type="body" idx="1"/>
          </p:nvPr>
        </p:nvSpPr>
        <p:spPr>
          <a:xfrm>
            <a:off x="533400" y="4800600"/>
            <a:ext cx="8077200" cy="457200"/>
          </a:xfrm>
        </p:spPr>
        <p:txBody>
          <a:bodyPr/>
          <a:lstStyle/>
          <a:p>
            <a:r>
              <a:rPr lang="en-US"/>
              <a:t>Citra asli, log magnitude dari koef. DFT, dan citra fasa</a:t>
            </a:r>
          </a:p>
        </p:txBody>
      </p:sp>
      <p:pic>
        <p:nvPicPr>
          <p:cNvPr id="54276" name="Picture 4"/>
          <p:cNvPicPr>
            <a:picLocks noChangeAspect="1" noChangeArrowheads="1"/>
          </p:cNvPicPr>
          <p:nvPr/>
        </p:nvPicPr>
        <p:blipFill>
          <a:blip r:embed="rId2"/>
          <a:srcRect/>
          <a:stretch>
            <a:fillRect/>
          </a:stretch>
        </p:blipFill>
        <p:spPr bwMode="auto">
          <a:xfrm>
            <a:off x="655638" y="1838325"/>
            <a:ext cx="2312987" cy="1971675"/>
          </a:xfrm>
          <a:prstGeom prst="rect">
            <a:avLst/>
          </a:prstGeom>
          <a:noFill/>
          <a:ln w="9525" algn="ctr">
            <a:noFill/>
            <a:miter lim="800000"/>
            <a:headEnd/>
            <a:tailEnd/>
          </a:ln>
          <a:effectLst/>
        </p:spPr>
      </p:pic>
      <p:pic>
        <p:nvPicPr>
          <p:cNvPr id="54277" name="Picture 5"/>
          <p:cNvPicPr>
            <a:picLocks noChangeAspect="1" noChangeArrowheads="1"/>
          </p:cNvPicPr>
          <p:nvPr/>
        </p:nvPicPr>
        <p:blipFill>
          <a:blip r:embed="rId3"/>
          <a:srcRect/>
          <a:stretch>
            <a:fillRect/>
          </a:stretch>
        </p:blipFill>
        <p:spPr bwMode="auto">
          <a:xfrm>
            <a:off x="3094038" y="1828800"/>
            <a:ext cx="2339975" cy="2016125"/>
          </a:xfrm>
          <a:prstGeom prst="rect">
            <a:avLst/>
          </a:prstGeom>
          <a:noFill/>
          <a:ln w="9525" algn="ctr">
            <a:noFill/>
            <a:miter lim="800000"/>
            <a:headEnd/>
            <a:tailEnd/>
          </a:ln>
          <a:effectLst/>
        </p:spPr>
      </p:pic>
      <p:pic>
        <p:nvPicPr>
          <p:cNvPr id="54278" name="Picture 6"/>
          <p:cNvPicPr>
            <a:picLocks noChangeArrowheads="1"/>
          </p:cNvPicPr>
          <p:nvPr/>
        </p:nvPicPr>
        <p:blipFill>
          <a:blip r:embed="rId4"/>
          <a:srcRect/>
          <a:stretch>
            <a:fillRect/>
          </a:stretch>
        </p:blipFill>
        <p:spPr bwMode="auto">
          <a:xfrm>
            <a:off x="5684838" y="1828800"/>
            <a:ext cx="2239962" cy="1974850"/>
          </a:xfrm>
          <a:prstGeom prst="rect">
            <a:avLst/>
          </a:prstGeom>
          <a:noFill/>
          <a:ln w="9525" algn="ctr">
            <a:noFill/>
            <a:miter lim="800000"/>
            <a:headEnd/>
            <a:tailEnd/>
          </a:ln>
          <a:effectLst/>
        </p:spPr>
      </p:pic>
      <p:sp>
        <p:nvSpPr>
          <p:cNvPr id="10"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26</a:t>
            </a:fld>
            <a:endParaRPr lang="en-US" dirty="0">
              <a:solidFill>
                <a:srgbClr val="FF0000"/>
              </a:solidFill>
            </a:endParaRPr>
          </a:p>
        </p:txBody>
      </p:sp>
      <p:sp>
        <p:nvSpPr>
          <p:cNvPr id="11"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2"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Contoh DFT</a:t>
            </a:r>
          </a:p>
        </p:txBody>
      </p:sp>
      <p:graphicFrame>
        <p:nvGraphicFramePr>
          <p:cNvPr id="62468" name="Object 4"/>
          <p:cNvGraphicFramePr>
            <a:graphicFrameLocks noChangeAspect="1"/>
          </p:cNvGraphicFramePr>
          <p:nvPr/>
        </p:nvGraphicFramePr>
        <p:xfrm>
          <a:off x="2057400" y="1295400"/>
          <a:ext cx="4443413" cy="4495800"/>
        </p:xfrm>
        <a:graphic>
          <a:graphicData uri="http://schemas.openxmlformats.org/presentationml/2006/ole">
            <p:oleObj spid="_x0000_s84994" name="Bitmap Image" r:id="rId3" imgW="3982006" imgH="4029637" progId="PBrush">
              <p:embed/>
            </p:oleObj>
          </a:graphicData>
        </a:graphic>
      </p:graphicFrame>
      <p:sp>
        <p:nvSpPr>
          <p:cNvPr id="7"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27</a:t>
            </a:fld>
            <a:endParaRPr lang="en-US" dirty="0">
              <a:solidFill>
                <a:srgbClr val="FF0000"/>
              </a:solidFill>
            </a:endParaRPr>
          </a:p>
        </p:txBody>
      </p:sp>
      <p:sp>
        <p:nvSpPr>
          <p:cNvPr id="8"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9"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Contoh DFT</a:t>
            </a:r>
          </a:p>
        </p:txBody>
      </p:sp>
      <p:sp>
        <p:nvSpPr>
          <p:cNvPr id="63491" name="Rectangle 3"/>
          <p:cNvSpPr>
            <a:spLocks noGrp="1" noChangeArrowheads="1"/>
          </p:cNvSpPr>
          <p:nvPr>
            <p:ph type="body" idx="1"/>
          </p:nvPr>
        </p:nvSpPr>
        <p:spPr>
          <a:xfrm>
            <a:off x="457200" y="5562600"/>
            <a:ext cx="8077200" cy="457200"/>
          </a:xfrm>
        </p:spPr>
        <p:txBody>
          <a:bodyPr/>
          <a:lstStyle/>
          <a:p>
            <a:r>
              <a:rPr lang="en-US"/>
              <a:t>Atas: citra resolusi, bawah: citra biner</a:t>
            </a:r>
          </a:p>
        </p:txBody>
      </p:sp>
      <p:graphicFrame>
        <p:nvGraphicFramePr>
          <p:cNvPr id="63492" name="Object 4"/>
          <p:cNvGraphicFramePr>
            <a:graphicFrameLocks noChangeAspect="1"/>
          </p:cNvGraphicFramePr>
          <p:nvPr/>
        </p:nvGraphicFramePr>
        <p:xfrm>
          <a:off x="2362200" y="1295400"/>
          <a:ext cx="3895725" cy="3924300"/>
        </p:xfrm>
        <a:graphic>
          <a:graphicData uri="http://schemas.openxmlformats.org/presentationml/2006/ole">
            <p:oleObj spid="_x0000_s86018" name="Bitmap Image" r:id="rId3" imgW="3895238" imgH="3924848" progId="PBrush">
              <p:embed/>
            </p:oleObj>
          </a:graphicData>
        </a:graphic>
      </p:graphicFrame>
      <p:sp>
        <p:nvSpPr>
          <p:cNvPr id="8"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28</a:t>
            </a:fld>
            <a:endParaRPr lang="en-US" dirty="0">
              <a:solidFill>
                <a:srgbClr val="FF0000"/>
              </a:solidFill>
            </a:endParaRPr>
          </a:p>
        </p:txBody>
      </p:sp>
      <p:sp>
        <p:nvSpPr>
          <p:cNvPr id="9"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0"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Transformasi Kosinus Diskrit (DCT)</a:t>
            </a:r>
          </a:p>
        </p:txBody>
      </p:sp>
      <p:sp>
        <p:nvSpPr>
          <p:cNvPr id="39940" name="Rectangle 4"/>
          <p:cNvSpPr>
            <a:spLocks noGrp="1" noChangeArrowheads="1"/>
          </p:cNvSpPr>
          <p:nvPr>
            <p:ph type="body" idx="1"/>
          </p:nvPr>
        </p:nvSpPr>
        <p:spPr>
          <a:xfrm>
            <a:off x="609600" y="914400"/>
            <a:ext cx="8001000" cy="533400"/>
          </a:xfrm>
          <a:noFill/>
          <a:ln/>
        </p:spPr>
        <p:txBody>
          <a:bodyPr/>
          <a:lstStyle/>
          <a:p>
            <a:r>
              <a:rPr lang="en-US" sz="2000" dirty="0" err="1">
                <a:latin typeface="Times New Roman" pitchFamily="18" charset="0"/>
                <a:cs typeface="Times New Roman" pitchFamily="18" charset="0"/>
              </a:rPr>
              <a:t>Matriks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DCT, </a:t>
            </a:r>
            <a:r>
              <a:rPr lang="en-US" sz="2000" b="1" dirty="0">
                <a:latin typeface="Times New Roman" pitchFamily="18" charset="0"/>
                <a:cs typeface="Times New Roman" pitchFamily="18" charset="0"/>
              </a:rPr>
              <a:t>C</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c</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k</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berukuran</a:t>
            </a:r>
            <a:r>
              <a:rPr lang="en-US" sz="2000" dirty="0">
                <a:latin typeface="Times New Roman" pitchFamily="18" charset="0"/>
                <a:cs typeface="Times New Roman" pitchFamily="18" charset="0"/>
              </a:rPr>
              <a:t> N</a:t>
            </a:r>
            <a:r>
              <a:rPr lang="en-US" sz="2000" dirty="0">
                <a:latin typeface="Times New Roman" pitchFamily="18" charset="0"/>
                <a:cs typeface="Times New Roman" pitchFamily="18" charset="0"/>
                <a:sym typeface="Symbol" pitchFamily="18" charset="2"/>
              </a:rPr>
              <a:t>N </a:t>
            </a:r>
            <a:r>
              <a:rPr lang="en-US" sz="2000" dirty="0" err="1">
                <a:latin typeface="Times New Roman" pitchFamily="18" charset="0"/>
                <a:cs typeface="Times New Roman" pitchFamily="18" charset="0"/>
              </a:rPr>
              <a:t>didefinisikan</a:t>
            </a:r>
            <a:endParaRPr lang="en-US" sz="2000" dirty="0">
              <a:latin typeface="Times New Roman" pitchFamily="18" charset="0"/>
              <a:cs typeface="Times New Roman" pitchFamily="18" charset="0"/>
            </a:endParaRPr>
          </a:p>
        </p:txBody>
      </p:sp>
      <p:sp>
        <p:nvSpPr>
          <p:cNvPr id="39941" name="Rectangle 5"/>
          <p:cNvSpPr>
            <a:spLocks noChangeArrowheads="1"/>
          </p:cNvSpPr>
          <p:nvPr/>
        </p:nvSpPr>
        <p:spPr bwMode="auto">
          <a:xfrm>
            <a:off x="685800" y="2743200"/>
            <a:ext cx="8153400" cy="3352800"/>
          </a:xfrm>
          <a:prstGeom prst="rect">
            <a:avLst/>
          </a:prstGeom>
          <a:noFill/>
          <a:ln w="9525">
            <a:noFill/>
            <a:miter lim="800000"/>
            <a:headEnd/>
            <a:tailEnd/>
          </a:ln>
          <a:effectLst/>
        </p:spPr>
        <p:txBody>
          <a:bodyPr/>
          <a:lstStyle/>
          <a:p>
            <a:pPr marL="457200" indent="-457200" eaLnBrk="1" hangingPunct="1">
              <a:spcBef>
                <a:spcPct val="20000"/>
              </a:spcBef>
              <a:buFontTx/>
              <a:buChar char="•"/>
            </a:pPr>
            <a:r>
              <a:rPr lang="en-US" sz="2000" dirty="0" err="1">
                <a:solidFill>
                  <a:schemeClr val="tx2"/>
                </a:solidFill>
                <a:latin typeface="Times New Roman" pitchFamily="18" charset="0"/>
              </a:rPr>
              <a:t>Sifat-sifat</a:t>
            </a:r>
            <a:r>
              <a:rPr lang="en-US" sz="2000" dirty="0">
                <a:solidFill>
                  <a:schemeClr val="tx2"/>
                </a:solidFill>
                <a:latin typeface="Times New Roman" pitchFamily="18" charset="0"/>
              </a:rPr>
              <a:t> DCT:</a:t>
            </a:r>
          </a:p>
          <a:p>
            <a:pPr marL="914400" lvl="1" indent="-457200" eaLnBrk="1" hangingPunct="1">
              <a:spcBef>
                <a:spcPct val="20000"/>
              </a:spcBef>
              <a:buFontTx/>
              <a:buAutoNum type="arabicParenR"/>
            </a:pPr>
            <a:r>
              <a:rPr lang="en-US" sz="2000" dirty="0">
                <a:solidFill>
                  <a:schemeClr val="tx2"/>
                </a:solidFill>
                <a:latin typeface="Times New Roman" pitchFamily="18" charset="0"/>
              </a:rPr>
              <a:t>DCT </a:t>
            </a:r>
            <a:r>
              <a:rPr lang="en-US" sz="2000" dirty="0" err="1">
                <a:solidFill>
                  <a:schemeClr val="tx2"/>
                </a:solidFill>
                <a:latin typeface="Times New Roman" pitchFamily="18" charset="0"/>
              </a:rPr>
              <a:t>bersifat</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riil</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dan</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ortogonal</a:t>
            </a:r>
            <a:r>
              <a:rPr lang="en-US" sz="2000" dirty="0">
                <a:solidFill>
                  <a:schemeClr val="tx2"/>
                </a:solidFill>
                <a:latin typeface="Times New Roman" pitchFamily="18" charset="0"/>
              </a:rPr>
              <a:t>: </a:t>
            </a:r>
          </a:p>
          <a:p>
            <a:pPr marL="914400" lvl="1" indent="-457200" eaLnBrk="1" hangingPunct="1">
              <a:spcBef>
                <a:spcPct val="20000"/>
              </a:spcBef>
            </a:pPr>
            <a:r>
              <a:rPr lang="en-US" sz="2000" b="1" dirty="0">
                <a:solidFill>
                  <a:schemeClr val="tx2"/>
                </a:solidFill>
                <a:latin typeface="Times New Roman" pitchFamily="18" charset="0"/>
              </a:rPr>
              <a:t>		C</a:t>
            </a:r>
            <a:r>
              <a:rPr lang="en-US" sz="2000" dirty="0">
                <a:solidFill>
                  <a:schemeClr val="tx2"/>
                </a:solidFill>
                <a:latin typeface="Times New Roman" pitchFamily="18" charset="0"/>
              </a:rPr>
              <a:t> = </a:t>
            </a:r>
            <a:r>
              <a:rPr lang="en-US" sz="2000" b="1" dirty="0">
                <a:solidFill>
                  <a:schemeClr val="tx2"/>
                </a:solidFill>
                <a:latin typeface="Times New Roman" pitchFamily="18" charset="0"/>
              </a:rPr>
              <a:t>C</a:t>
            </a:r>
            <a:r>
              <a:rPr lang="en-US" sz="2000" dirty="0">
                <a:solidFill>
                  <a:schemeClr val="tx2"/>
                </a:solidFill>
                <a:latin typeface="Times New Roman" pitchFamily="18" charset="0"/>
              </a:rPr>
              <a:t>* </a:t>
            </a:r>
            <a:r>
              <a:rPr lang="en-US" sz="2000" dirty="0">
                <a:solidFill>
                  <a:schemeClr val="tx2"/>
                </a:solidFill>
                <a:latin typeface="Times New Roman" pitchFamily="18" charset="0"/>
                <a:sym typeface="Symbol" pitchFamily="18" charset="2"/>
              </a:rPr>
              <a:t> </a:t>
            </a:r>
            <a:r>
              <a:rPr lang="en-US" sz="2000" b="1" dirty="0">
                <a:solidFill>
                  <a:schemeClr val="tx2"/>
                </a:solidFill>
                <a:latin typeface="Times New Roman" pitchFamily="18" charset="0"/>
                <a:sym typeface="Symbol" pitchFamily="18" charset="2"/>
              </a:rPr>
              <a:t>C</a:t>
            </a:r>
            <a:r>
              <a:rPr lang="en-US" sz="2000" baseline="30000" dirty="0">
                <a:solidFill>
                  <a:schemeClr val="tx2"/>
                </a:solidFill>
                <a:latin typeface="Times New Roman" pitchFamily="18" charset="0"/>
                <a:sym typeface="Symbol" pitchFamily="18" charset="2"/>
              </a:rPr>
              <a:t>-1</a:t>
            </a:r>
            <a:r>
              <a:rPr lang="en-US" sz="2000" dirty="0">
                <a:solidFill>
                  <a:schemeClr val="tx2"/>
                </a:solidFill>
                <a:latin typeface="Times New Roman" pitchFamily="18" charset="0"/>
                <a:sym typeface="Symbol" pitchFamily="18" charset="2"/>
              </a:rPr>
              <a:t> = </a:t>
            </a:r>
            <a:r>
              <a:rPr lang="en-US" sz="2000" b="1" dirty="0">
                <a:solidFill>
                  <a:schemeClr val="tx2"/>
                </a:solidFill>
                <a:latin typeface="Times New Roman" pitchFamily="18" charset="0"/>
                <a:sym typeface="Symbol" pitchFamily="18" charset="2"/>
              </a:rPr>
              <a:t>C</a:t>
            </a:r>
            <a:r>
              <a:rPr lang="en-US" sz="2000" baseline="30000" dirty="0">
                <a:solidFill>
                  <a:schemeClr val="tx2"/>
                </a:solidFill>
                <a:latin typeface="Times New Roman" pitchFamily="18" charset="0"/>
                <a:sym typeface="Symbol" pitchFamily="18" charset="2"/>
              </a:rPr>
              <a:t>T</a:t>
            </a:r>
            <a:endParaRPr lang="en-US" sz="2000" dirty="0">
              <a:solidFill>
                <a:schemeClr val="tx2"/>
              </a:solidFill>
              <a:latin typeface="Times New Roman" pitchFamily="18" charset="0"/>
              <a:sym typeface="Symbol" pitchFamily="18" charset="2"/>
            </a:endParaRPr>
          </a:p>
          <a:p>
            <a:pPr marL="914400" lvl="1" indent="-457200" eaLnBrk="1" hangingPunct="1">
              <a:spcBef>
                <a:spcPct val="20000"/>
              </a:spcBef>
              <a:buFontTx/>
              <a:buAutoNum type="arabicParenR"/>
            </a:pPr>
            <a:r>
              <a:rPr lang="en-US" sz="2000" dirty="0">
                <a:solidFill>
                  <a:schemeClr val="tx2"/>
                </a:solidFill>
                <a:latin typeface="Times New Roman" pitchFamily="18" charset="0"/>
                <a:sym typeface="Symbol" pitchFamily="18" charset="2"/>
              </a:rPr>
              <a:t>DCT </a:t>
            </a:r>
            <a:r>
              <a:rPr lang="en-US" sz="2000" b="1" dirty="0" err="1">
                <a:solidFill>
                  <a:schemeClr val="tx2"/>
                </a:solidFill>
                <a:latin typeface="Times New Roman" pitchFamily="18" charset="0"/>
                <a:sym typeface="Symbol" pitchFamily="18" charset="2"/>
              </a:rPr>
              <a:t>bukan</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bagian</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riil</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dari</a:t>
            </a:r>
            <a:r>
              <a:rPr lang="en-US" sz="2000" dirty="0">
                <a:solidFill>
                  <a:schemeClr val="tx2"/>
                </a:solidFill>
                <a:latin typeface="Times New Roman" pitchFamily="18" charset="0"/>
                <a:sym typeface="Symbol" pitchFamily="18" charset="2"/>
              </a:rPr>
              <a:t> DFT</a:t>
            </a:r>
          </a:p>
          <a:p>
            <a:pPr marL="914400" lvl="1" indent="-457200" eaLnBrk="1" hangingPunct="1">
              <a:spcBef>
                <a:spcPct val="20000"/>
              </a:spcBef>
              <a:buFontTx/>
              <a:buAutoNum type="arabicParenR"/>
            </a:pPr>
            <a:r>
              <a:rPr lang="en-US" sz="2000" dirty="0">
                <a:solidFill>
                  <a:schemeClr val="tx2"/>
                </a:solidFill>
                <a:latin typeface="Times New Roman" pitchFamily="18" charset="0"/>
                <a:sym typeface="Symbol" pitchFamily="18" charset="2"/>
              </a:rPr>
              <a:t>DCT </a:t>
            </a:r>
            <a:r>
              <a:rPr lang="en-US" sz="2000" dirty="0" err="1">
                <a:solidFill>
                  <a:schemeClr val="tx2"/>
                </a:solidFill>
                <a:latin typeface="Times New Roman" pitchFamily="18" charset="0"/>
                <a:sym typeface="Symbol" pitchFamily="18" charset="2"/>
              </a:rPr>
              <a:t>merupakan</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transformasi</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cepat</a:t>
            </a:r>
            <a:endParaRPr lang="en-US" sz="2000" dirty="0">
              <a:solidFill>
                <a:schemeClr val="tx2"/>
              </a:solidFill>
              <a:latin typeface="Times New Roman" pitchFamily="18" charset="0"/>
              <a:sym typeface="Symbol" pitchFamily="18" charset="2"/>
            </a:endParaRPr>
          </a:p>
          <a:p>
            <a:pPr marL="914400" lvl="1" indent="-457200" eaLnBrk="1" hangingPunct="1">
              <a:spcBef>
                <a:spcPct val="20000"/>
              </a:spcBef>
              <a:buFontTx/>
              <a:buAutoNum type="arabicParenR"/>
            </a:pPr>
            <a:r>
              <a:rPr lang="en-US" sz="2000" dirty="0">
                <a:solidFill>
                  <a:schemeClr val="tx2"/>
                </a:solidFill>
                <a:latin typeface="Times New Roman" pitchFamily="18" charset="0"/>
                <a:sym typeface="Symbol" pitchFamily="18" charset="2"/>
              </a:rPr>
              <a:t>DCT </a:t>
            </a:r>
            <a:r>
              <a:rPr lang="en-US" sz="2000" dirty="0" err="1">
                <a:solidFill>
                  <a:schemeClr val="tx2"/>
                </a:solidFill>
                <a:latin typeface="Times New Roman" pitchFamily="18" charset="0"/>
                <a:sym typeface="Symbol" pitchFamily="18" charset="2"/>
              </a:rPr>
              <a:t>bersifat</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memampatkan</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energi</a:t>
            </a:r>
            <a:r>
              <a:rPr lang="en-US" sz="2000" dirty="0">
                <a:solidFill>
                  <a:schemeClr val="tx2"/>
                </a:solidFill>
                <a:latin typeface="Times New Roman" pitchFamily="18" charset="0"/>
                <a:sym typeface="Symbol" pitchFamily="18" charset="2"/>
              </a:rPr>
              <a:t>.</a:t>
            </a:r>
          </a:p>
          <a:p>
            <a:pPr marL="914400" lvl="1" indent="-457200" eaLnBrk="1" hangingPunct="1">
              <a:spcBef>
                <a:spcPct val="20000"/>
              </a:spcBef>
              <a:buFontTx/>
              <a:buAutoNum type="arabicParenR"/>
            </a:pPr>
            <a:r>
              <a:rPr lang="en-US" sz="2000" dirty="0" err="1">
                <a:solidFill>
                  <a:schemeClr val="tx2"/>
                </a:solidFill>
                <a:latin typeface="Times New Roman" pitchFamily="18" charset="0"/>
                <a:sym typeface="Symbol" pitchFamily="18" charset="2"/>
              </a:rPr>
              <a:t>Vektor</a:t>
            </a:r>
            <a:r>
              <a:rPr lang="en-US" sz="2000" dirty="0">
                <a:solidFill>
                  <a:schemeClr val="tx2"/>
                </a:solidFill>
                <a:latin typeface="Times New Roman" pitchFamily="18" charset="0"/>
                <a:sym typeface="Symbol" pitchFamily="18" charset="2"/>
              </a:rPr>
              <a:t> basis </a:t>
            </a:r>
            <a:r>
              <a:rPr lang="en-US" sz="2000" dirty="0" err="1">
                <a:solidFill>
                  <a:schemeClr val="tx2"/>
                </a:solidFill>
                <a:latin typeface="Times New Roman" pitchFamily="18" charset="0"/>
                <a:sym typeface="Symbol" pitchFamily="18" charset="2"/>
              </a:rPr>
              <a:t>dari</a:t>
            </a:r>
            <a:r>
              <a:rPr lang="en-US" sz="2000" dirty="0">
                <a:solidFill>
                  <a:schemeClr val="tx2"/>
                </a:solidFill>
                <a:latin typeface="Times New Roman" pitchFamily="18" charset="0"/>
                <a:sym typeface="Symbol" pitchFamily="18" charset="2"/>
              </a:rPr>
              <a:t> DCT (</a:t>
            </a:r>
            <a:r>
              <a:rPr lang="en-US" sz="2000" dirty="0" err="1">
                <a:solidFill>
                  <a:schemeClr val="tx2"/>
                </a:solidFill>
                <a:latin typeface="Times New Roman" pitchFamily="18" charset="0"/>
                <a:sym typeface="Symbol" pitchFamily="18" charset="2"/>
              </a:rPr>
              <a:t>vektor</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baris</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dari</a:t>
            </a:r>
            <a:r>
              <a:rPr lang="en-US" sz="2000" dirty="0">
                <a:solidFill>
                  <a:schemeClr val="tx2"/>
                </a:solidFill>
                <a:latin typeface="Times New Roman" pitchFamily="18" charset="0"/>
                <a:sym typeface="Symbol" pitchFamily="18" charset="2"/>
              </a:rPr>
              <a:t> </a:t>
            </a:r>
            <a:r>
              <a:rPr lang="en-US" sz="2000" b="1" dirty="0">
                <a:solidFill>
                  <a:schemeClr val="tx2"/>
                </a:solidFill>
                <a:latin typeface="Times New Roman" pitchFamily="18" charset="0"/>
                <a:sym typeface="Symbol" pitchFamily="18" charset="2"/>
              </a:rPr>
              <a:t>C</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adalah</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vektor</a:t>
            </a:r>
            <a:r>
              <a:rPr lang="en-US" sz="2000" dirty="0">
                <a:solidFill>
                  <a:schemeClr val="tx2"/>
                </a:solidFill>
                <a:latin typeface="Times New Roman" pitchFamily="18" charset="0"/>
                <a:sym typeface="Symbol" pitchFamily="18" charset="2"/>
              </a:rPr>
              <a:t> </a:t>
            </a:r>
            <a:r>
              <a:rPr lang="en-US" sz="2000" dirty="0" err="1">
                <a:solidFill>
                  <a:srgbClr val="FF0000"/>
                </a:solidFill>
                <a:latin typeface="Times New Roman" pitchFamily="18" charset="0"/>
                <a:sym typeface="Symbol" pitchFamily="18" charset="2"/>
              </a:rPr>
              <a:t>eigen</a:t>
            </a:r>
            <a:r>
              <a:rPr lang="en-US" sz="2000" dirty="0">
                <a:solidFill>
                  <a:srgbClr val="FF0000"/>
                </a:solidFill>
                <a:latin typeface="Times New Roman" pitchFamily="18" charset="0"/>
                <a:sym typeface="Symbol" pitchFamily="18" charset="2"/>
              </a:rPr>
              <a:t> </a:t>
            </a:r>
            <a:r>
              <a:rPr lang="en-US" sz="2000" dirty="0" err="1">
                <a:solidFill>
                  <a:srgbClr val="FF0000"/>
                </a:solidFill>
                <a:latin typeface="Times New Roman" pitchFamily="18" charset="0"/>
                <a:sym typeface="Symbol" pitchFamily="18" charset="2"/>
              </a:rPr>
              <a:t>dari</a:t>
            </a:r>
            <a:r>
              <a:rPr lang="en-US" sz="2000" dirty="0">
                <a:solidFill>
                  <a:srgbClr val="FF0000"/>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matriks</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simetrik</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tridiagonal</a:t>
            </a:r>
            <a:r>
              <a:rPr lang="en-US" sz="2000" dirty="0">
                <a:solidFill>
                  <a:schemeClr val="tx2"/>
                </a:solidFill>
                <a:latin typeface="Times New Roman" pitchFamily="18" charset="0"/>
                <a:sym typeface="Symbol" pitchFamily="18" charset="2"/>
              </a:rPr>
              <a:t> </a:t>
            </a:r>
            <a:r>
              <a:rPr lang="en-US" sz="2000" b="1" dirty="0" err="1">
                <a:solidFill>
                  <a:schemeClr val="tx2"/>
                </a:solidFill>
                <a:latin typeface="Times New Roman" pitchFamily="18" charset="0"/>
                <a:sym typeface="Symbol" pitchFamily="18" charset="2"/>
              </a:rPr>
              <a:t>Q</a:t>
            </a:r>
            <a:r>
              <a:rPr lang="en-US" sz="2000" baseline="-25000" dirty="0" err="1">
                <a:solidFill>
                  <a:schemeClr val="tx2"/>
                </a:solidFill>
                <a:latin typeface="Times New Roman" pitchFamily="18" charset="0"/>
                <a:sym typeface="Symbol" pitchFamily="18" charset="2"/>
              </a:rPr>
              <a:t>r</a:t>
            </a:r>
            <a:endParaRPr lang="en-US" sz="2000" baseline="-25000" dirty="0">
              <a:solidFill>
                <a:schemeClr val="tx2"/>
              </a:solidFill>
              <a:latin typeface="Times New Roman" pitchFamily="18" charset="0"/>
              <a:sym typeface="Symbol" pitchFamily="18" charset="2"/>
            </a:endParaRPr>
          </a:p>
          <a:p>
            <a:pPr marL="914400" lvl="1" indent="-457200" eaLnBrk="1" hangingPunct="1">
              <a:spcBef>
                <a:spcPct val="20000"/>
              </a:spcBef>
              <a:buFontTx/>
              <a:buAutoNum type="arabicParenR"/>
            </a:pPr>
            <a:r>
              <a:rPr lang="en-US" sz="2000" dirty="0">
                <a:solidFill>
                  <a:schemeClr val="tx2"/>
                </a:solidFill>
                <a:latin typeface="Times New Roman" pitchFamily="18" charset="0"/>
                <a:sym typeface="Symbol" pitchFamily="18" charset="2"/>
              </a:rPr>
              <a:t>DCT </a:t>
            </a:r>
            <a:r>
              <a:rPr lang="en-US" sz="2000" dirty="0" err="1">
                <a:solidFill>
                  <a:schemeClr val="tx2"/>
                </a:solidFill>
                <a:latin typeface="Times New Roman" pitchFamily="18" charset="0"/>
                <a:sym typeface="Symbol" pitchFamily="18" charset="2"/>
              </a:rPr>
              <a:t>sangat</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mendekati</a:t>
            </a:r>
            <a:r>
              <a:rPr lang="en-US" sz="2000" dirty="0">
                <a:solidFill>
                  <a:schemeClr val="tx2"/>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transfomasi</a:t>
            </a:r>
            <a:r>
              <a:rPr lang="en-US" sz="2000" dirty="0">
                <a:solidFill>
                  <a:schemeClr val="tx2"/>
                </a:solidFill>
                <a:latin typeface="Times New Roman" pitchFamily="18" charset="0"/>
                <a:sym typeface="Symbol" pitchFamily="18" charset="2"/>
              </a:rPr>
              <a:t> KL (</a:t>
            </a:r>
            <a:r>
              <a:rPr lang="en-US" sz="2000" dirty="0" err="1">
                <a:solidFill>
                  <a:schemeClr val="tx2"/>
                </a:solidFill>
                <a:latin typeface="Times New Roman" pitchFamily="18" charset="0"/>
                <a:sym typeface="Symbol" pitchFamily="18" charset="2"/>
              </a:rPr>
              <a:t>Karhunen-Loeve</a:t>
            </a:r>
            <a:r>
              <a:rPr lang="en-US" sz="2000" dirty="0">
                <a:solidFill>
                  <a:schemeClr val="tx2"/>
                </a:solidFill>
                <a:latin typeface="Times New Roman" pitchFamily="18" charset="0"/>
                <a:sym typeface="Symbol" pitchFamily="18" charset="2"/>
              </a:rPr>
              <a:t>) </a:t>
            </a:r>
            <a:r>
              <a:rPr lang="en-US" sz="2000" dirty="0" err="1">
                <a:solidFill>
                  <a:srgbClr val="FF0000"/>
                </a:solidFill>
                <a:latin typeface="Times New Roman" pitchFamily="18" charset="0"/>
                <a:sym typeface="Symbol" pitchFamily="18" charset="2"/>
              </a:rPr>
              <a:t>untuk</a:t>
            </a:r>
            <a:r>
              <a:rPr lang="en-US" sz="2000" dirty="0">
                <a:solidFill>
                  <a:srgbClr val="FF0000"/>
                </a:solidFill>
                <a:latin typeface="Times New Roman" pitchFamily="18" charset="0"/>
                <a:sym typeface="Symbol" pitchFamily="18" charset="2"/>
              </a:rPr>
              <a:t> </a:t>
            </a:r>
            <a:r>
              <a:rPr lang="en-US" sz="2000" dirty="0" err="1">
                <a:solidFill>
                  <a:schemeClr val="tx2"/>
                </a:solidFill>
                <a:latin typeface="Times New Roman" pitchFamily="18" charset="0"/>
                <a:sym typeface="Symbol" pitchFamily="18" charset="2"/>
              </a:rPr>
              <a:t>deretan</a:t>
            </a:r>
            <a:r>
              <a:rPr lang="en-US" sz="2000" dirty="0">
                <a:solidFill>
                  <a:schemeClr val="tx2"/>
                </a:solidFill>
                <a:latin typeface="Times New Roman" pitchFamily="18" charset="0"/>
                <a:sym typeface="Symbol" pitchFamily="18" charset="2"/>
              </a:rPr>
              <a:t> Markov </a:t>
            </a:r>
            <a:r>
              <a:rPr lang="en-US" sz="2000" dirty="0" err="1">
                <a:solidFill>
                  <a:schemeClr val="tx2"/>
                </a:solidFill>
                <a:latin typeface="Times New Roman" pitchFamily="18" charset="0"/>
                <a:sym typeface="Symbol" pitchFamily="18" charset="2"/>
              </a:rPr>
              <a:t>stasioner</a:t>
            </a:r>
            <a:r>
              <a:rPr lang="en-US" sz="2000" dirty="0">
                <a:solidFill>
                  <a:schemeClr val="tx2"/>
                </a:solidFill>
                <a:latin typeface="Times New Roman" pitchFamily="18" charset="0"/>
                <a:sym typeface="Symbol" pitchFamily="18" charset="2"/>
              </a:rPr>
              <a:t> orde-1.</a:t>
            </a:r>
            <a:endParaRPr lang="en-US" sz="2000" dirty="0">
              <a:solidFill>
                <a:schemeClr val="tx2"/>
              </a:solidFill>
              <a:latin typeface="Times New Roman" pitchFamily="18" charset="0"/>
            </a:endParaRPr>
          </a:p>
        </p:txBody>
      </p:sp>
      <p:graphicFrame>
        <p:nvGraphicFramePr>
          <p:cNvPr id="39942" name="Object 6"/>
          <p:cNvGraphicFramePr>
            <a:graphicFrameLocks noChangeAspect="1"/>
          </p:cNvGraphicFramePr>
          <p:nvPr/>
        </p:nvGraphicFramePr>
        <p:xfrm>
          <a:off x="1727200" y="1360488"/>
          <a:ext cx="6121400" cy="1458912"/>
        </p:xfrm>
        <a:graphic>
          <a:graphicData uri="http://schemas.openxmlformats.org/presentationml/2006/ole">
            <p:oleObj spid="_x0000_s87042" name="Equation" r:id="rId3" imgW="3835080" imgH="914400" progId="">
              <p:embed/>
            </p:oleObj>
          </a:graphicData>
        </a:graphic>
      </p:graphicFrame>
      <p:grpSp>
        <p:nvGrpSpPr>
          <p:cNvPr id="2" name="Group 7"/>
          <p:cNvGrpSpPr>
            <a:grpSpLocks/>
          </p:cNvGrpSpPr>
          <p:nvPr/>
        </p:nvGrpSpPr>
        <p:grpSpPr bwMode="auto">
          <a:xfrm>
            <a:off x="5486400" y="2971800"/>
            <a:ext cx="3276600" cy="1684338"/>
            <a:chOff x="3504" y="2443"/>
            <a:chExt cx="2064" cy="1061"/>
          </a:xfrm>
        </p:grpSpPr>
        <p:graphicFrame>
          <p:nvGraphicFramePr>
            <p:cNvPr id="39944" name="Object 8"/>
            <p:cNvGraphicFramePr>
              <a:graphicFrameLocks noChangeAspect="1"/>
            </p:cNvGraphicFramePr>
            <p:nvPr/>
          </p:nvGraphicFramePr>
          <p:xfrm>
            <a:off x="3504" y="2443"/>
            <a:ext cx="2064" cy="1061"/>
          </p:xfrm>
          <a:graphic>
            <a:graphicData uri="http://schemas.openxmlformats.org/presentationml/2006/ole">
              <p:oleObj spid="_x0000_s87043" name="Equation" r:id="rId4" imgW="1777680" imgH="914400" progId="">
                <p:embed/>
              </p:oleObj>
            </a:graphicData>
          </a:graphic>
        </p:graphicFrame>
        <p:sp>
          <p:nvSpPr>
            <p:cNvPr id="39945" name="Line 9"/>
            <p:cNvSpPr>
              <a:spLocks noChangeShapeType="1"/>
            </p:cNvSpPr>
            <p:nvPr/>
          </p:nvSpPr>
          <p:spPr bwMode="auto">
            <a:xfrm>
              <a:off x="4656" y="2880"/>
              <a:ext cx="192" cy="144"/>
            </a:xfrm>
            <a:prstGeom prst="line">
              <a:avLst/>
            </a:prstGeom>
            <a:noFill/>
            <a:ln w="9525">
              <a:solidFill>
                <a:schemeClr val="tx1"/>
              </a:solidFill>
              <a:round/>
              <a:headEnd/>
              <a:tailEnd/>
            </a:ln>
            <a:effectLst/>
          </p:spPr>
          <p:txBody>
            <a:bodyPr/>
            <a:lstStyle/>
            <a:p>
              <a:endParaRPr lang="id-ID"/>
            </a:p>
          </p:txBody>
        </p:sp>
        <p:sp>
          <p:nvSpPr>
            <p:cNvPr id="39946" name="Line 10"/>
            <p:cNvSpPr>
              <a:spLocks noChangeShapeType="1"/>
            </p:cNvSpPr>
            <p:nvPr/>
          </p:nvSpPr>
          <p:spPr bwMode="auto">
            <a:xfrm>
              <a:off x="4704" y="2640"/>
              <a:ext cx="432" cy="336"/>
            </a:xfrm>
            <a:prstGeom prst="line">
              <a:avLst/>
            </a:prstGeom>
            <a:noFill/>
            <a:ln w="9525">
              <a:solidFill>
                <a:schemeClr val="tx1"/>
              </a:solidFill>
              <a:round/>
              <a:headEnd/>
              <a:tailEnd/>
            </a:ln>
            <a:effectLst/>
          </p:spPr>
          <p:txBody>
            <a:bodyPr/>
            <a:lstStyle/>
            <a:p>
              <a:endParaRPr lang="id-ID"/>
            </a:p>
          </p:txBody>
        </p:sp>
        <p:sp>
          <p:nvSpPr>
            <p:cNvPr id="39947" name="Line 11"/>
            <p:cNvSpPr>
              <a:spLocks noChangeShapeType="1"/>
            </p:cNvSpPr>
            <p:nvPr/>
          </p:nvSpPr>
          <p:spPr bwMode="auto">
            <a:xfrm>
              <a:off x="4272" y="2976"/>
              <a:ext cx="240" cy="288"/>
            </a:xfrm>
            <a:prstGeom prst="line">
              <a:avLst/>
            </a:prstGeom>
            <a:noFill/>
            <a:ln w="9525">
              <a:solidFill>
                <a:schemeClr val="tx1"/>
              </a:solidFill>
              <a:round/>
              <a:headEnd/>
              <a:tailEnd/>
            </a:ln>
            <a:effectLst/>
          </p:spPr>
          <p:txBody>
            <a:bodyPr/>
            <a:lstStyle/>
            <a:p>
              <a:endParaRPr lang="id-ID"/>
            </a:p>
          </p:txBody>
        </p:sp>
      </p:grpSp>
      <p:sp>
        <p:nvSpPr>
          <p:cNvPr id="14"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29</a:t>
            </a:fld>
            <a:endParaRPr lang="en-US" dirty="0">
              <a:solidFill>
                <a:srgbClr val="FF0000"/>
              </a:solidFill>
            </a:endParaRPr>
          </a:p>
        </p:txBody>
      </p:sp>
      <p:sp>
        <p:nvSpPr>
          <p:cNvPr id="15"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6"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 Transformasi Ruang</a:t>
            </a:r>
            <a:endParaRPr lang="id-ID" dirty="0"/>
          </a:p>
        </p:txBody>
      </p:sp>
      <p:sp>
        <p:nvSpPr>
          <p:cNvPr id="3" name="Content Placeholder 2"/>
          <p:cNvSpPr>
            <a:spLocks noGrp="1"/>
          </p:cNvSpPr>
          <p:nvPr>
            <p:ph idx="1"/>
          </p:nvPr>
        </p:nvSpPr>
        <p:spPr/>
        <p:txBody>
          <a:bodyPr/>
          <a:lstStyle/>
          <a:p>
            <a:r>
              <a:rPr lang="id-ID" dirty="0" smtClean="0"/>
              <a:t>Yaitu merupakan proses perubahan citra dari suatu </a:t>
            </a:r>
            <a:r>
              <a:rPr lang="id-ID" i="1" dirty="0" smtClean="0">
                <a:latin typeface="Arial Narrow" pitchFamily="34" charset="0"/>
              </a:rPr>
              <a:t>ruang atau domain ke domain yang lainnya.</a:t>
            </a:r>
            <a:r>
              <a:rPr lang="id-ID" dirty="0" smtClean="0"/>
              <a:t> </a:t>
            </a:r>
          </a:p>
          <a:p>
            <a:r>
              <a:rPr lang="id-ID" dirty="0" smtClean="0"/>
              <a:t>Contoh : dari ruang spasial ke ruang frekuensi </a:t>
            </a:r>
          </a:p>
          <a:p>
            <a:pPr>
              <a:buNone/>
            </a:pPr>
            <a:endParaRPr lang="id-ID" dirty="0" smtClean="0"/>
          </a:p>
          <a:p>
            <a:pPr>
              <a:buNone/>
            </a:pPr>
            <a:r>
              <a:rPr lang="id-ID" dirty="0" smtClean="0"/>
              <a:t>[Kuliah Matriks &amp; Transformasi linier tentang basis &amp; ruang. Contoh : ruang vektor]</a:t>
            </a:r>
          </a:p>
          <a:p>
            <a:pPr>
              <a:buNone/>
            </a:pPr>
            <a:endParaRPr lang="id-ID" dirty="0" smtClean="0"/>
          </a:p>
          <a:p>
            <a:endParaRPr lang="id-ID" dirty="0" smtClean="0"/>
          </a:p>
          <a:p>
            <a:endParaRPr lang="id-ID" dirty="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Contoh hasil tranformasi DCT</a:t>
            </a:r>
          </a:p>
        </p:txBody>
      </p:sp>
      <p:sp>
        <p:nvSpPr>
          <p:cNvPr id="53251" name="Rectangle 3"/>
          <p:cNvSpPr>
            <a:spLocks noGrp="1" noChangeArrowheads="1"/>
          </p:cNvSpPr>
          <p:nvPr>
            <p:ph type="body" idx="1"/>
          </p:nvPr>
        </p:nvSpPr>
        <p:spPr>
          <a:xfrm>
            <a:off x="609600" y="4800600"/>
            <a:ext cx="8077200" cy="304800"/>
          </a:xfrm>
        </p:spPr>
        <p:txBody>
          <a:bodyPr/>
          <a:lstStyle/>
          <a:p>
            <a:r>
              <a:rPr lang="en-US"/>
              <a:t>citra asli, koefisien DCT, log magnitude koef. DCT</a:t>
            </a:r>
          </a:p>
        </p:txBody>
      </p:sp>
      <p:pic>
        <p:nvPicPr>
          <p:cNvPr id="53252" name="Picture 4"/>
          <p:cNvPicPr>
            <a:picLocks noChangeArrowheads="1"/>
          </p:cNvPicPr>
          <p:nvPr/>
        </p:nvPicPr>
        <p:blipFill>
          <a:blip r:embed="rId2"/>
          <a:srcRect/>
          <a:stretch>
            <a:fillRect/>
          </a:stretch>
        </p:blipFill>
        <p:spPr bwMode="auto">
          <a:xfrm>
            <a:off x="762000" y="1447800"/>
            <a:ext cx="2286000" cy="2286000"/>
          </a:xfrm>
          <a:prstGeom prst="rect">
            <a:avLst/>
          </a:prstGeom>
          <a:noFill/>
          <a:ln w="9525" algn="ctr">
            <a:noFill/>
            <a:miter lim="800000"/>
            <a:headEnd/>
            <a:tailEnd/>
          </a:ln>
          <a:effectLst/>
        </p:spPr>
      </p:pic>
      <p:pic>
        <p:nvPicPr>
          <p:cNvPr id="53253" name="Picture 5"/>
          <p:cNvPicPr>
            <a:picLocks noChangeArrowheads="1"/>
          </p:cNvPicPr>
          <p:nvPr/>
        </p:nvPicPr>
        <p:blipFill>
          <a:blip r:embed="rId3"/>
          <a:srcRect/>
          <a:stretch>
            <a:fillRect/>
          </a:stretch>
        </p:blipFill>
        <p:spPr bwMode="auto">
          <a:xfrm>
            <a:off x="3200400" y="1447800"/>
            <a:ext cx="2286000" cy="2286000"/>
          </a:xfrm>
          <a:prstGeom prst="rect">
            <a:avLst/>
          </a:prstGeom>
          <a:noFill/>
          <a:ln w="9525" algn="ctr">
            <a:noFill/>
            <a:miter lim="800000"/>
            <a:headEnd/>
            <a:tailEnd/>
          </a:ln>
          <a:effectLst/>
        </p:spPr>
      </p:pic>
      <p:pic>
        <p:nvPicPr>
          <p:cNvPr id="53254" name="Picture 6"/>
          <p:cNvPicPr>
            <a:picLocks noChangeArrowheads="1"/>
          </p:cNvPicPr>
          <p:nvPr/>
        </p:nvPicPr>
        <p:blipFill>
          <a:blip r:embed="rId4"/>
          <a:srcRect/>
          <a:stretch>
            <a:fillRect/>
          </a:stretch>
        </p:blipFill>
        <p:spPr bwMode="auto">
          <a:xfrm>
            <a:off x="6019800" y="1371600"/>
            <a:ext cx="2286000" cy="2286000"/>
          </a:xfrm>
          <a:prstGeom prst="rect">
            <a:avLst/>
          </a:prstGeom>
          <a:noFill/>
          <a:ln w="9525">
            <a:noFill/>
            <a:miter lim="800000"/>
            <a:headEnd/>
            <a:tailEnd/>
          </a:ln>
          <a:effectLst/>
        </p:spPr>
      </p:pic>
      <p:sp>
        <p:nvSpPr>
          <p:cNvPr id="10"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30</a:t>
            </a:fld>
            <a:endParaRPr lang="en-US" dirty="0">
              <a:solidFill>
                <a:srgbClr val="FF0000"/>
              </a:solidFill>
            </a:endParaRPr>
          </a:p>
        </p:txBody>
      </p:sp>
      <p:sp>
        <p:nvSpPr>
          <p:cNvPr id="11"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2"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Transformasi Sinus Diskrit (DST)</a:t>
            </a:r>
          </a:p>
        </p:txBody>
      </p:sp>
      <p:sp>
        <p:nvSpPr>
          <p:cNvPr id="40964" name="Rectangle 4"/>
          <p:cNvSpPr>
            <a:spLocks noGrp="1" noChangeArrowheads="1"/>
          </p:cNvSpPr>
          <p:nvPr>
            <p:ph type="body" idx="1"/>
          </p:nvPr>
        </p:nvSpPr>
        <p:spPr>
          <a:xfrm>
            <a:off x="685800" y="914400"/>
            <a:ext cx="7772400" cy="533400"/>
          </a:xfrm>
          <a:noFill/>
          <a:ln/>
        </p:spPr>
        <p:txBody>
          <a:bodyPr/>
          <a:lstStyle/>
          <a:p>
            <a:r>
              <a:rPr lang="en-US" sz="2000" dirty="0" err="1">
                <a:latin typeface="Times New Roman" pitchFamily="18" charset="0"/>
                <a:cs typeface="Times New Roman" pitchFamily="18" charset="0"/>
              </a:rPr>
              <a:t>Matriks</a:t>
            </a:r>
            <a:r>
              <a:rPr lang="en-US" sz="2000" dirty="0">
                <a:latin typeface="Times New Roman" pitchFamily="18" charset="0"/>
                <a:cs typeface="Times New Roman" pitchFamily="18" charset="0"/>
              </a:rPr>
              <a:t> DST </a:t>
            </a:r>
            <a:r>
              <a:rPr lang="en-US" sz="2000" dirty="0" err="1">
                <a:latin typeface="Times New Roman" pitchFamily="18" charset="0"/>
                <a:cs typeface="Times New Roman" pitchFamily="18" charset="0"/>
              </a:rPr>
              <a:t>berdimensi</a:t>
            </a:r>
            <a:r>
              <a:rPr lang="en-US" sz="2000" dirty="0">
                <a:latin typeface="Times New Roman" pitchFamily="18" charset="0"/>
                <a:cs typeface="Times New Roman" pitchFamily="18" charset="0"/>
              </a:rPr>
              <a:t> N</a:t>
            </a:r>
            <a:r>
              <a:rPr lang="en-US" sz="2000" dirty="0">
                <a:latin typeface="Times New Roman" pitchFamily="18" charset="0"/>
                <a:cs typeface="Times New Roman" pitchFamily="18" charset="0"/>
                <a:sym typeface="Symbol" pitchFamily="18" charset="2"/>
              </a:rPr>
              <a:t>N, </a:t>
            </a:r>
            <a:r>
              <a:rPr lang="en-US" sz="2000" b="1" dirty="0">
                <a:latin typeface="Times New Roman" pitchFamily="18" charset="0"/>
                <a:cs typeface="Times New Roman" pitchFamily="18" charset="0"/>
                <a:sym typeface="Symbol" pitchFamily="18" charset="2"/>
              </a:rPr>
              <a:t></a:t>
            </a:r>
            <a:r>
              <a:rPr lang="en-US" sz="2000" dirty="0">
                <a:latin typeface="Times New Roman" pitchFamily="18" charset="0"/>
                <a:cs typeface="Times New Roman" pitchFamily="18" charset="0"/>
                <a:sym typeface="Symbol" pitchFamily="18" charset="2"/>
              </a:rPr>
              <a:t> = {</a:t>
            </a:r>
            <a:r>
              <a:rPr lang="en-US" sz="2000" i="1" dirty="0">
                <a:latin typeface="Times New Roman" pitchFamily="18" charset="0"/>
                <a:cs typeface="Times New Roman" pitchFamily="18" charset="0"/>
                <a:sym typeface="Symbol" pitchFamily="18" charset="2"/>
              </a:rPr>
              <a:t></a:t>
            </a:r>
            <a:r>
              <a:rPr lang="en-US" sz="2000" dirty="0">
                <a:latin typeface="Times New Roman" pitchFamily="18" charset="0"/>
                <a:cs typeface="Times New Roman" pitchFamily="18" charset="0"/>
                <a:sym typeface="Symbol" pitchFamily="18" charset="2"/>
              </a:rPr>
              <a:t>(</a:t>
            </a:r>
            <a:r>
              <a:rPr lang="en-US" sz="2000" i="1" dirty="0">
                <a:latin typeface="Times New Roman" pitchFamily="18" charset="0"/>
                <a:cs typeface="Times New Roman" pitchFamily="18" charset="0"/>
                <a:sym typeface="Symbol" pitchFamily="18" charset="2"/>
              </a:rPr>
              <a:t>k</a:t>
            </a:r>
            <a:r>
              <a:rPr lang="en-US" sz="2000" dirty="0">
                <a:latin typeface="Times New Roman" pitchFamily="18" charset="0"/>
                <a:cs typeface="Times New Roman" pitchFamily="18" charset="0"/>
                <a:sym typeface="Symbol" pitchFamily="18" charset="2"/>
              </a:rPr>
              <a:t>, </a:t>
            </a:r>
            <a:r>
              <a:rPr lang="en-US" sz="2000" i="1" dirty="0">
                <a:latin typeface="Times New Roman" pitchFamily="18" charset="0"/>
                <a:cs typeface="Times New Roman" pitchFamily="18" charset="0"/>
                <a:sym typeface="Symbol" pitchFamily="18" charset="2"/>
              </a:rPr>
              <a:t>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didefinisikan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sbg</a:t>
            </a:r>
            <a:endParaRPr lang="en-US" sz="2000" dirty="0">
              <a:latin typeface="Times New Roman" pitchFamily="18" charset="0"/>
              <a:cs typeface="Times New Roman" pitchFamily="18" charset="0"/>
              <a:sym typeface="Symbol" pitchFamily="18" charset="2"/>
            </a:endParaRPr>
          </a:p>
        </p:txBody>
      </p:sp>
      <p:graphicFrame>
        <p:nvGraphicFramePr>
          <p:cNvPr id="40965" name="Object 5"/>
          <p:cNvGraphicFramePr>
            <a:graphicFrameLocks noChangeAspect="1"/>
          </p:cNvGraphicFramePr>
          <p:nvPr/>
        </p:nvGraphicFramePr>
        <p:xfrm>
          <a:off x="1752600" y="1447800"/>
          <a:ext cx="5029200" cy="676275"/>
        </p:xfrm>
        <a:graphic>
          <a:graphicData uri="http://schemas.openxmlformats.org/presentationml/2006/ole">
            <p:oleObj spid="_x0000_s88066" name="Equation" r:id="rId3" imgW="3301920" imgH="444240" progId="">
              <p:embed/>
            </p:oleObj>
          </a:graphicData>
        </a:graphic>
      </p:graphicFrame>
      <p:sp>
        <p:nvSpPr>
          <p:cNvPr id="40966" name="Rectangle 6"/>
          <p:cNvSpPr>
            <a:spLocks noChangeArrowheads="1"/>
          </p:cNvSpPr>
          <p:nvPr/>
        </p:nvSpPr>
        <p:spPr bwMode="auto">
          <a:xfrm>
            <a:off x="685800" y="2209800"/>
            <a:ext cx="8001000" cy="4038600"/>
          </a:xfrm>
          <a:prstGeom prst="rect">
            <a:avLst/>
          </a:prstGeom>
          <a:noFill/>
          <a:ln w="9525">
            <a:noFill/>
            <a:miter lim="800000"/>
            <a:headEnd/>
            <a:tailEnd/>
          </a:ln>
          <a:effectLst/>
        </p:spPr>
        <p:txBody>
          <a:bodyPr/>
          <a:lstStyle/>
          <a:p>
            <a:pPr marL="457200" indent="-457200" eaLnBrk="1" hangingPunct="1">
              <a:spcBef>
                <a:spcPct val="20000"/>
              </a:spcBef>
              <a:buFontTx/>
              <a:buChar char="•"/>
            </a:pPr>
            <a:r>
              <a:rPr lang="en-US" sz="2000" dirty="0" err="1">
                <a:solidFill>
                  <a:schemeClr val="tx2"/>
                </a:solidFill>
                <a:latin typeface="Times New Roman" pitchFamily="18" charset="0"/>
              </a:rPr>
              <a:t>Sifat-sifat</a:t>
            </a:r>
            <a:r>
              <a:rPr lang="en-US" sz="2000" dirty="0">
                <a:solidFill>
                  <a:schemeClr val="tx2"/>
                </a:solidFill>
                <a:latin typeface="Times New Roman" pitchFamily="18" charset="0"/>
              </a:rPr>
              <a:t> DST:</a:t>
            </a:r>
          </a:p>
          <a:p>
            <a:pPr marL="914400" lvl="1" indent="-457200" eaLnBrk="1" hangingPunct="1">
              <a:spcBef>
                <a:spcPct val="20000"/>
              </a:spcBef>
              <a:buFontTx/>
              <a:buAutoNum type="arabicParenR"/>
            </a:pPr>
            <a:r>
              <a:rPr lang="en-US" sz="2000" dirty="0">
                <a:solidFill>
                  <a:schemeClr val="tx2"/>
                </a:solidFill>
                <a:latin typeface="Times New Roman" pitchFamily="18" charset="0"/>
              </a:rPr>
              <a:t>DST </a:t>
            </a:r>
            <a:r>
              <a:rPr lang="en-US" sz="2000" dirty="0" err="1">
                <a:solidFill>
                  <a:schemeClr val="tx2"/>
                </a:solidFill>
                <a:latin typeface="Times New Roman" pitchFamily="18" charset="0"/>
              </a:rPr>
              <a:t>bersifat</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riil</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simetrik</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dan</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ortogonal</a:t>
            </a:r>
            <a:r>
              <a:rPr lang="en-US" sz="2000" dirty="0">
                <a:solidFill>
                  <a:schemeClr val="tx2"/>
                </a:solidFill>
                <a:latin typeface="Times New Roman" pitchFamily="18" charset="0"/>
              </a:rPr>
              <a:t>:</a:t>
            </a:r>
          </a:p>
          <a:p>
            <a:pPr marL="1371600" lvl="2" indent="-457200" eaLnBrk="1" hangingPunct="1">
              <a:spcBef>
                <a:spcPct val="20000"/>
              </a:spcBef>
            </a:pPr>
            <a:r>
              <a:rPr lang="en-US" sz="2000" b="1" dirty="0">
                <a:solidFill>
                  <a:schemeClr val="tx2"/>
                </a:solidFill>
                <a:latin typeface="Times New Roman" pitchFamily="18" charset="0"/>
                <a:sym typeface="Symbol" pitchFamily="18" charset="2"/>
              </a:rPr>
              <a:t>	</a:t>
            </a:r>
            <a:r>
              <a:rPr lang="en-US" sz="2000" dirty="0">
                <a:solidFill>
                  <a:schemeClr val="tx2"/>
                </a:solidFill>
                <a:latin typeface="Times New Roman" pitchFamily="18" charset="0"/>
                <a:sym typeface="Symbol" pitchFamily="18" charset="2"/>
              </a:rPr>
              <a:t>* = </a:t>
            </a:r>
            <a:r>
              <a:rPr lang="en-US" sz="2000" b="1" dirty="0">
                <a:solidFill>
                  <a:schemeClr val="tx2"/>
                </a:solidFill>
                <a:latin typeface="Times New Roman" pitchFamily="18" charset="0"/>
                <a:sym typeface="Symbol" pitchFamily="18" charset="2"/>
              </a:rPr>
              <a:t> = </a:t>
            </a:r>
            <a:r>
              <a:rPr lang="en-US" sz="2000" b="1" baseline="30000" dirty="0">
                <a:solidFill>
                  <a:schemeClr val="tx2"/>
                </a:solidFill>
                <a:latin typeface="Times New Roman" pitchFamily="18" charset="0"/>
                <a:sym typeface="Symbol" pitchFamily="18" charset="2"/>
              </a:rPr>
              <a:t>T</a:t>
            </a:r>
            <a:r>
              <a:rPr lang="en-US" sz="2000" b="1" dirty="0">
                <a:solidFill>
                  <a:schemeClr val="tx2"/>
                </a:solidFill>
                <a:latin typeface="Times New Roman" pitchFamily="18" charset="0"/>
                <a:sym typeface="Symbol" pitchFamily="18" charset="2"/>
              </a:rPr>
              <a:t> =  </a:t>
            </a:r>
            <a:r>
              <a:rPr lang="en-US" sz="2000" baseline="30000" dirty="0">
                <a:solidFill>
                  <a:schemeClr val="tx2"/>
                </a:solidFill>
                <a:latin typeface="Times New Roman" pitchFamily="18" charset="0"/>
                <a:sym typeface="Symbol" pitchFamily="18" charset="2"/>
              </a:rPr>
              <a:t>-1</a:t>
            </a:r>
            <a:endParaRPr lang="en-US" sz="2000" dirty="0">
              <a:solidFill>
                <a:schemeClr val="tx2"/>
              </a:solidFill>
              <a:latin typeface="Times New Roman" pitchFamily="18" charset="0"/>
            </a:endParaRPr>
          </a:p>
          <a:p>
            <a:pPr marL="914400" lvl="1" indent="-457200" eaLnBrk="1" hangingPunct="1">
              <a:spcBef>
                <a:spcPct val="20000"/>
              </a:spcBef>
              <a:buFontTx/>
              <a:buAutoNum type="arabicParenR"/>
            </a:pPr>
            <a:r>
              <a:rPr lang="en-US" sz="2000" dirty="0">
                <a:solidFill>
                  <a:schemeClr val="tx2"/>
                </a:solidFill>
                <a:latin typeface="Times New Roman" pitchFamily="18" charset="0"/>
              </a:rPr>
              <a:t>DST </a:t>
            </a:r>
            <a:r>
              <a:rPr lang="en-US" sz="2000" b="1" dirty="0" err="1">
                <a:solidFill>
                  <a:schemeClr val="tx2"/>
                </a:solidFill>
                <a:latin typeface="Times New Roman" pitchFamily="18" charset="0"/>
              </a:rPr>
              <a:t>bukan</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bagian</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riil</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dari</a:t>
            </a:r>
            <a:r>
              <a:rPr lang="en-US" sz="2000" dirty="0">
                <a:solidFill>
                  <a:schemeClr val="tx2"/>
                </a:solidFill>
                <a:latin typeface="Times New Roman" pitchFamily="18" charset="0"/>
              </a:rPr>
              <a:t> DFT </a:t>
            </a:r>
            <a:r>
              <a:rPr lang="en-US" sz="2000" dirty="0" err="1">
                <a:solidFill>
                  <a:schemeClr val="tx2"/>
                </a:solidFill>
                <a:latin typeface="Times New Roman" pitchFamily="18" charset="0"/>
              </a:rPr>
              <a:t>uniter</a:t>
            </a:r>
            <a:endParaRPr lang="en-US" sz="2000" dirty="0">
              <a:solidFill>
                <a:schemeClr val="tx2"/>
              </a:solidFill>
              <a:latin typeface="Times New Roman" pitchFamily="18" charset="0"/>
            </a:endParaRPr>
          </a:p>
          <a:p>
            <a:pPr marL="914400" lvl="1" indent="-457200" eaLnBrk="1" hangingPunct="1">
              <a:spcBef>
                <a:spcPct val="20000"/>
              </a:spcBef>
              <a:buFontTx/>
              <a:buAutoNum type="arabicParenR"/>
            </a:pPr>
            <a:r>
              <a:rPr lang="en-US" sz="2000" dirty="0">
                <a:solidFill>
                  <a:schemeClr val="tx2"/>
                </a:solidFill>
                <a:latin typeface="Times New Roman" pitchFamily="18" charset="0"/>
              </a:rPr>
              <a:t>DST </a:t>
            </a:r>
            <a:r>
              <a:rPr lang="en-US" sz="2000" dirty="0" err="1">
                <a:solidFill>
                  <a:schemeClr val="tx2"/>
                </a:solidFill>
                <a:latin typeface="Times New Roman" pitchFamily="18" charset="0"/>
              </a:rPr>
              <a:t>adalah</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transformasi</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cepat</a:t>
            </a:r>
            <a:endParaRPr lang="en-US" sz="2000" dirty="0">
              <a:solidFill>
                <a:schemeClr val="tx2"/>
              </a:solidFill>
              <a:latin typeface="Times New Roman" pitchFamily="18" charset="0"/>
            </a:endParaRPr>
          </a:p>
          <a:p>
            <a:pPr marL="914400" lvl="1" indent="-457200" eaLnBrk="1" hangingPunct="1">
              <a:spcBef>
                <a:spcPct val="20000"/>
              </a:spcBef>
              <a:buFontTx/>
              <a:buAutoNum type="arabicParenR"/>
            </a:pPr>
            <a:r>
              <a:rPr lang="en-US" sz="2000" dirty="0" err="1">
                <a:solidFill>
                  <a:schemeClr val="tx2"/>
                </a:solidFill>
                <a:latin typeface="Times New Roman" pitchFamily="18" charset="0"/>
              </a:rPr>
              <a:t>Vektor</a:t>
            </a:r>
            <a:r>
              <a:rPr lang="en-US" sz="2000" dirty="0">
                <a:solidFill>
                  <a:schemeClr val="tx2"/>
                </a:solidFill>
                <a:latin typeface="Times New Roman" pitchFamily="18" charset="0"/>
              </a:rPr>
              <a:t> basis </a:t>
            </a:r>
            <a:r>
              <a:rPr lang="en-US" sz="2000" dirty="0" err="1">
                <a:solidFill>
                  <a:schemeClr val="tx2"/>
                </a:solidFill>
                <a:latin typeface="Times New Roman" pitchFamily="18" charset="0"/>
              </a:rPr>
              <a:t>dari</a:t>
            </a:r>
            <a:r>
              <a:rPr lang="en-US" sz="2000" dirty="0">
                <a:solidFill>
                  <a:schemeClr val="tx2"/>
                </a:solidFill>
                <a:latin typeface="Times New Roman" pitchFamily="18" charset="0"/>
              </a:rPr>
              <a:t> DFT </a:t>
            </a:r>
            <a:r>
              <a:rPr lang="en-US" sz="2000" dirty="0" err="1">
                <a:solidFill>
                  <a:schemeClr val="tx2"/>
                </a:solidFill>
                <a:latin typeface="Times New Roman" pitchFamily="18" charset="0"/>
              </a:rPr>
              <a:t>adalah</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vektor</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eigen</a:t>
            </a:r>
            <a:r>
              <a:rPr lang="en-US" sz="2000" dirty="0">
                <a:solidFill>
                  <a:schemeClr val="tx2"/>
                </a:solidFill>
                <a:latin typeface="Times New Roman" pitchFamily="18" charset="0"/>
              </a:rPr>
              <a:t> </a:t>
            </a:r>
          </a:p>
          <a:p>
            <a:pPr marL="914400" lvl="1" indent="-457200" eaLnBrk="1" hangingPunct="1">
              <a:spcBef>
                <a:spcPct val="20000"/>
              </a:spcBef>
            </a:pPr>
            <a:r>
              <a:rPr lang="en-US" sz="2000" dirty="0">
                <a:solidFill>
                  <a:schemeClr val="tx2"/>
                </a:solidFill>
                <a:latin typeface="Times New Roman" pitchFamily="18" charset="0"/>
              </a:rPr>
              <a:t>	</a:t>
            </a:r>
            <a:r>
              <a:rPr lang="en-US" sz="2000" dirty="0" err="1">
                <a:solidFill>
                  <a:schemeClr val="tx2"/>
                </a:solidFill>
                <a:latin typeface="Times New Roman" pitchFamily="18" charset="0"/>
              </a:rPr>
              <a:t>dari</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matriks</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Toeplitz</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tridiagonal</a:t>
            </a:r>
            <a:r>
              <a:rPr lang="en-US" sz="2000" dirty="0">
                <a:solidFill>
                  <a:schemeClr val="tx2"/>
                </a:solidFill>
                <a:latin typeface="Times New Roman" pitchFamily="18" charset="0"/>
              </a:rPr>
              <a:t> </a:t>
            </a:r>
            <a:r>
              <a:rPr lang="en-US" sz="2000" b="1" dirty="0">
                <a:solidFill>
                  <a:schemeClr val="tx2"/>
                </a:solidFill>
                <a:latin typeface="Times New Roman" pitchFamily="18" charset="0"/>
              </a:rPr>
              <a:t>Q</a:t>
            </a:r>
          </a:p>
          <a:p>
            <a:pPr marL="914400" lvl="1" indent="-457200" eaLnBrk="1" hangingPunct="1">
              <a:spcBef>
                <a:spcPct val="20000"/>
              </a:spcBef>
              <a:buFontTx/>
              <a:buAutoNum type="arabicParenR" startAt="5"/>
            </a:pPr>
            <a:r>
              <a:rPr lang="en-US" sz="2000" dirty="0">
                <a:solidFill>
                  <a:schemeClr val="tx2"/>
                </a:solidFill>
                <a:latin typeface="Times New Roman" pitchFamily="18" charset="0"/>
              </a:rPr>
              <a:t>DST </a:t>
            </a:r>
            <a:r>
              <a:rPr lang="en-US" sz="2000" dirty="0" err="1">
                <a:solidFill>
                  <a:schemeClr val="tx2"/>
                </a:solidFill>
                <a:latin typeface="Times New Roman" pitchFamily="18" charset="0"/>
              </a:rPr>
              <a:t>juga</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dekat</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dengan</a:t>
            </a:r>
            <a:r>
              <a:rPr lang="en-US" sz="2000" dirty="0">
                <a:solidFill>
                  <a:schemeClr val="tx2"/>
                </a:solidFill>
                <a:latin typeface="Times New Roman" pitchFamily="18" charset="0"/>
              </a:rPr>
              <a:t> KL </a:t>
            </a:r>
            <a:r>
              <a:rPr lang="en-US" sz="2000" dirty="0" err="1">
                <a:solidFill>
                  <a:schemeClr val="tx2"/>
                </a:solidFill>
                <a:latin typeface="Times New Roman" pitchFamily="18" charset="0"/>
              </a:rPr>
              <a:t>untuk</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deretan</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Markove</a:t>
            </a:r>
            <a:r>
              <a:rPr lang="en-US" sz="2000" dirty="0">
                <a:solidFill>
                  <a:schemeClr val="tx2"/>
                </a:solidFill>
                <a:latin typeface="Times New Roman" pitchFamily="18" charset="0"/>
              </a:rPr>
              <a:t> orde-1 </a:t>
            </a:r>
            <a:r>
              <a:rPr lang="en-US" sz="2000" dirty="0" err="1">
                <a:solidFill>
                  <a:schemeClr val="tx2"/>
                </a:solidFill>
                <a:latin typeface="Times New Roman" pitchFamily="18" charset="0"/>
              </a:rPr>
              <a:t>stasioner</a:t>
            </a:r>
            <a:endParaRPr lang="en-US" sz="2000" dirty="0">
              <a:solidFill>
                <a:schemeClr val="tx2"/>
              </a:solidFill>
              <a:latin typeface="Times New Roman" pitchFamily="18" charset="0"/>
            </a:endParaRPr>
          </a:p>
          <a:p>
            <a:pPr marL="914400" lvl="1" indent="-457200" eaLnBrk="1" hangingPunct="1">
              <a:spcBef>
                <a:spcPct val="20000"/>
              </a:spcBef>
              <a:buFontTx/>
              <a:buAutoNum type="arabicParenR" startAt="5"/>
            </a:pPr>
            <a:r>
              <a:rPr lang="en-US" sz="2000" dirty="0">
                <a:solidFill>
                  <a:schemeClr val="tx2"/>
                </a:solidFill>
                <a:latin typeface="Times New Roman" pitchFamily="18" charset="0"/>
              </a:rPr>
              <a:t>DST </a:t>
            </a:r>
            <a:r>
              <a:rPr lang="en-US" sz="2000" dirty="0" err="1">
                <a:solidFill>
                  <a:schemeClr val="tx2"/>
                </a:solidFill>
                <a:latin typeface="Times New Roman" pitchFamily="18" charset="0"/>
              </a:rPr>
              <a:t>menghasilkan</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algoritma</a:t>
            </a:r>
            <a:r>
              <a:rPr lang="en-US" sz="2000" dirty="0">
                <a:solidFill>
                  <a:schemeClr val="tx2"/>
                </a:solidFill>
                <a:latin typeface="Times New Roman" pitchFamily="18" charset="0"/>
              </a:rPr>
              <a:t> KL </a:t>
            </a:r>
            <a:r>
              <a:rPr lang="en-US" sz="2000" dirty="0" err="1">
                <a:solidFill>
                  <a:schemeClr val="tx2"/>
                </a:solidFill>
                <a:latin typeface="Times New Roman" pitchFamily="18" charset="0"/>
              </a:rPr>
              <a:t>cepat</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untuk</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deretan</a:t>
            </a:r>
            <a:r>
              <a:rPr lang="en-US" sz="2000" dirty="0">
                <a:solidFill>
                  <a:schemeClr val="tx2"/>
                </a:solidFill>
                <a:latin typeface="Times New Roman" pitchFamily="18" charset="0"/>
              </a:rPr>
              <a:t> </a:t>
            </a:r>
            <a:r>
              <a:rPr lang="en-US" sz="2000" dirty="0">
                <a:solidFill>
                  <a:srgbClr val="FF0000"/>
                </a:solidFill>
                <a:latin typeface="Times New Roman" pitchFamily="18" charset="0"/>
              </a:rPr>
              <a:t>Markov yang </a:t>
            </a:r>
            <a:r>
              <a:rPr lang="en-US" sz="2000" dirty="0" err="1">
                <a:solidFill>
                  <a:schemeClr val="tx2"/>
                </a:solidFill>
                <a:latin typeface="Times New Roman" pitchFamily="18" charset="0"/>
              </a:rPr>
              <a:t>nilai</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batasnya</a:t>
            </a:r>
            <a:r>
              <a:rPr lang="en-US" sz="2000" dirty="0">
                <a:solidFill>
                  <a:schemeClr val="tx2"/>
                </a:solidFill>
                <a:latin typeface="Times New Roman" pitchFamily="18" charset="0"/>
              </a:rPr>
              <a:t> </a:t>
            </a:r>
            <a:r>
              <a:rPr lang="en-US" sz="2000" dirty="0" err="1">
                <a:solidFill>
                  <a:schemeClr val="tx2"/>
                </a:solidFill>
                <a:latin typeface="Times New Roman" pitchFamily="18" charset="0"/>
              </a:rPr>
              <a:t>diberikan</a:t>
            </a:r>
            <a:r>
              <a:rPr lang="en-US" sz="2000" dirty="0">
                <a:solidFill>
                  <a:schemeClr val="tx2"/>
                </a:solidFill>
                <a:latin typeface="Times New Roman" pitchFamily="18" charset="0"/>
              </a:rPr>
              <a:t>.</a:t>
            </a:r>
          </a:p>
        </p:txBody>
      </p:sp>
      <p:sp>
        <p:nvSpPr>
          <p:cNvPr id="9"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31</a:t>
            </a:fld>
            <a:endParaRPr lang="en-US" dirty="0">
              <a:solidFill>
                <a:srgbClr val="FF0000"/>
              </a:solidFill>
            </a:endParaRPr>
          </a:p>
        </p:txBody>
      </p:sp>
      <p:sp>
        <p:nvSpPr>
          <p:cNvPr id="10"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1"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Contoh transformasi DST</a:t>
            </a:r>
          </a:p>
        </p:txBody>
      </p:sp>
      <p:pic>
        <p:nvPicPr>
          <p:cNvPr id="55300" name="Picture 4"/>
          <p:cNvPicPr>
            <a:picLocks noChangeArrowheads="1"/>
          </p:cNvPicPr>
          <p:nvPr/>
        </p:nvPicPr>
        <p:blipFill>
          <a:blip r:embed="rId2"/>
          <a:srcRect/>
          <a:stretch>
            <a:fillRect/>
          </a:stretch>
        </p:blipFill>
        <p:spPr bwMode="auto">
          <a:xfrm>
            <a:off x="3200400" y="1600200"/>
            <a:ext cx="2286000" cy="2286000"/>
          </a:xfrm>
          <a:prstGeom prst="rect">
            <a:avLst/>
          </a:prstGeom>
          <a:noFill/>
          <a:ln w="9525" algn="ctr">
            <a:noFill/>
            <a:miter lim="800000"/>
            <a:headEnd/>
            <a:tailEnd/>
          </a:ln>
          <a:effectLst/>
        </p:spPr>
      </p:pic>
      <p:pic>
        <p:nvPicPr>
          <p:cNvPr id="55301" name="Picture 5"/>
          <p:cNvPicPr>
            <a:picLocks noChangeArrowheads="1"/>
          </p:cNvPicPr>
          <p:nvPr/>
        </p:nvPicPr>
        <p:blipFill>
          <a:blip r:embed="rId3"/>
          <a:srcRect/>
          <a:stretch>
            <a:fillRect/>
          </a:stretch>
        </p:blipFill>
        <p:spPr bwMode="auto">
          <a:xfrm>
            <a:off x="762000" y="1600200"/>
            <a:ext cx="2286000" cy="2286000"/>
          </a:xfrm>
          <a:prstGeom prst="rect">
            <a:avLst/>
          </a:prstGeom>
          <a:noFill/>
          <a:ln w="9525" algn="ctr">
            <a:noFill/>
            <a:miter lim="800000"/>
            <a:headEnd/>
            <a:tailEnd/>
          </a:ln>
          <a:effectLst/>
        </p:spPr>
      </p:pic>
      <p:pic>
        <p:nvPicPr>
          <p:cNvPr id="55302" name="Picture 6"/>
          <p:cNvPicPr>
            <a:picLocks noChangeArrowheads="1"/>
          </p:cNvPicPr>
          <p:nvPr/>
        </p:nvPicPr>
        <p:blipFill>
          <a:blip r:embed="rId4"/>
          <a:srcRect/>
          <a:stretch>
            <a:fillRect/>
          </a:stretch>
        </p:blipFill>
        <p:spPr bwMode="auto">
          <a:xfrm>
            <a:off x="5638800" y="1600200"/>
            <a:ext cx="2286000" cy="2286000"/>
          </a:xfrm>
          <a:prstGeom prst="rect">
            <a:avLst/>
          </a:prstGeom>
          <a:noFill/>
          <a:ln w="9525">
            <a:noFill/>
            <a:miter lim="800000"/>
            <a:headEnd/>
            <a:tailEnd/>
          </a:ln>
          <a:effectLst/>
        </p:spPr>
      </p:pic>
      <p:sp>
        <p:nvSpPr>
          <p:cNvPr id="55303" name="Rectangle 7"/>
          <p:cNvSpPr>
            <a:spLocks noGrp="1" noChangeArrowheads="1"/>
          </p:cNvSpPr>
          <p:nvPr>
            <p:ph type="body" idx="1"/>
          </p:nvPr>
        </p:nvSpPr>
        <p:spPr>
          <a:xfrm>
            <a:off x="457200" y="4267200"/>
            <a:ext cx="8077200" cy="533400"/>
          </a:xfrm>
          <a:noFill/>
          <a:ln/>
        </p:spPr>
        <p:txBody>
          <a:bodyPr/>
          <a:lstStyle/>
          <a:p>
            <a:pPr algn="ctr">
              <a:buFont typeface="Wingdings" pitchFamily="2" charset="2"/>
              <a:buNone/>
            </a:pPr>
            <a:r>
              <a:rPr lang="en-US"/>
              <a:t>citra asli, koefisien DST	    log magnitude       koef. DST</a:t>
            </a:r>
          </a:p>
        </p:txBody>
      </p:sp>
      <p:sp>
        <p:nvSpPr>
          <p:cNvPr id="10"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32</a:t>
            </a:fld>
            <a:endParaRPr lang="en-US" dirty="0">
              <a:solidFill>
                <a:srgbClr val="FF0000"/>
              </a:solidFill>
            </a:endParaRPr>
          </a:p>
        </p:txBody>
      </p:sp>
      <p:sp>
        <p:nvSpPr>
          <p:cNvPr id="11"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2"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Transformasi Hadamard</a:t>
            </a:r>
          </a:p>
        </p:txBody>
      </p:sp>
      <p:sp>
        <p:nvSpPr>
          <p:cNvPr id="41988" name="Rectangle 4"/>
          <p:cNvSpPr>
            <a:spLocks noGrp="1" noChangeArrowheads="1"/>
          </p:cNvSpPr>
          <p:nvPr>
            <p:ph type="body" idx="1"/>
          </p:nvPr>
        </p:nvSpPr>
        <p:spPr>
          <a:xfrm>
            <a:off x="685800" y="914400"/>
            <a:ext cx="7772400" cy="5181600"/>
          </a:xfrm>
          <a:noFill/>
          <a:ln/>
        </p:spPr>
        <p:txBody>
          <a:bodyPr/>
          <a:lstStyle/>
          <a:p>
            <a:pPr marL="381000" indent="-381000"/>
            <a:r>
              <a:rPr lang="en-US" sz="2000" dirty="0" err="1">
                <a:latin typeface="Times New Roman" pitchFamily="18" charset="0"/>
                <a:cs typeface="Times New Roman" pitchFamily="18" charset="0"/>
              </a:rPr>
              <a:t>Elemen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matriks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Hadamard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bernilai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biner</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sym typeface="Symbol" pitchFamily="18" charset="2"/>
              </a:rPr>
              <a:t>1</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Matriks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hadamard</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H</a:t>
            </a:r>
            <a:r>
              <a:rPr lang="en-US" sz="2000" baseline="-25000" dirty="0" err="1">
                <a:latin typeface="Times New Roman" pitchFamily="18" charset="0"/>
                <a:cs typeface="Times New Roman" pitchFamily="18" charset="0"/>
              </a:rPr>
              <a:t>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adalah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matriks</a:t>
            </a:r>
            <a:r>
              <a:rPr lang="en-US" sz="2000" dirty="0">
                <a:latin typeface="Times New Roman" pitchFamily="18" charset="0"/>
                <a:cs typeface="Times New Roman" pitchFamily="18" charset="0"/>
              </a:rPr>
              <a:t> N</a:t>
            </a:r>
            <a:r>
              <a:rPr lang="en-US" sz="2000" dirty="0">
                <a:latin typeface="Times New Roman" pitchFamily="18" charset="0"/>
                <a:cs typeface="Times New Roman" pitchFamily="18" charset="0"/>
                <a:sym typeface="Symbol" pitchFamily="18" charset="2"/>
              </a:rPr>
              <a:t>N </a:t>
            </a:r>
            <a:r>
              <a:rPr lang="en-US" sz="2000" dirty="0" err="1">
                <a:latin typeface="Times New Roman" pitchFamily="18" charset="0"/>
                <a:cs typeface="Times New Roman" pitchFamily="18" charset="0"/>
                <a:sym typeface="Symbol" pitchFamily="18" charset="2"/>
              </a:rPr>
              <a:t>dimana</a:t>
            </a:r>
            <a:r>
              <a:rPr lang="en-US" sz="2000" dirty="0">
                <a:latin typeface="Times New Roman" pitchFamily="18" charset="0"/>
                <a:cs typeface="Times New Roman" pitchFamily="18" charset="0"/>
                <a:sym typeface="Symbol" pitchFamily="18" charset="2"/>
              </a:rPr>
              <a:t> N2n </a:t>
            </a:r>
            <a:r>
              <a:rPr lang="en-US" sz="2000" dirty="0" err="1">
                <a:latin typeface="Times New Roman" pitchFamily="18" charset="0"/>
                <a:cs typeface="Times New Roman" pitchFamily="18" charset="0"/>
                <a:sym typeface="Symbol" pitchFamily="18" charset="2"/>
              </a:rPr>
              <a:t>dimana</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nI</a:t>
            </a:r>
            <a:r>
              <a:rPr lang="en-US" sz="2000" dirty="0">
                <a:latin typeface="Times New Roman" pitchFamily="18" charset="0"/>
                <a:cs typeface="Times New Roman" pitchFamily="18" charset="0"/>
                <a:sym typeface="Symbol" pitchFamily="18" charset="2"/>
              </a:rPr>
              <a:t>+.</a:t>
            </a:r>
          </a:p>
          <a:p>
            <a:pPr marL="381000" indent="-381000"/>
            <a:r>
              <a:rPr lang="en-US" sz="2000" dirty="0" err="1">
                <a:latin typeface="Times New Roman" pitchFamily="18" charset="0"/>
                <a:cs typeface="Times New Roman" pitchFamily="18" charset="0"/>
                <a:sym typeface="Symbol" pitchFamily="18" charset="2"/>
              </a:rPr>
              <a:t>Hn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dibentuk</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dari</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matriks</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inti</a:t>
            </a:r>
            <a:r>
              <a:rPr lang="en-US" sz="2000" dirty="0">
                <a:latin typeface="Times New Roman" pitchFamily="18" charset="0"/>
                <a:cs typeface="Times New Roman" pitchFamily="18" charset="0"/>
                <a:sym typeface="Symbol" pitchFamily="18" charset="2"/>
              </a:rPr>
              <a:t> </a:t>
            </a:r>
            <a:r>
              <a:rPr lang="en-US" sz="2000" b="1" dirty="0">
                <a:latin typeface="Times New Roman" pitchFamily="18" charset="0"/>
                <a:cs typeface="Times New Roman" pitchFamily="18" charset="0"/>
                <a:sym typeface="Symbol" pitchFamily="18" charset="2"/>
              </a:rPr>
              <a:t>H</a:t>
            </a:r>
            <a:r>
              <a:rPr lang="en-US" sz="2000" baseline="-25000" dirty="0">
                <a:latin typeface="Times New Roman" pitchFamily="18" charset="0"/>
                <a:cs typeface="Times New Roman" pitchFamily="18" charset="0"/>
                <a:sym typeface="Symbol" pitchFamily="18" charset="2"/>
              </a:rPr>
              <a:t>1</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dengan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perkalian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Kronecker</a:t>
            </a:r>
            <a:endParaRPr lang="en-US" sz="2000" dirty="0">
              <a:latin typeface="Times New Roman" pitchFamily="18" charset="0"/>
              <a:cs typeface="Times New Roman" pitchFamily="18" charset="0"/>
              <a:sym typeface="Symbol" pitchFamily="18" charset="2"/>
            </a:endParaRPr>
          </a:p>
          <a:p>
            <a:pPr marL="381000" indent="-381000"/>
            <a:endParaRPr lang="en-US" sz="2000" dirty="0">
              <a:latin typeface="Times New Roman" pitchFamily="18" charset="0"/>
              <a:cs typeface="Times New Roman" pitchFamily="18" charset="0"/>
              <a:sym typeface="Symbol" pitchFamily="18" charset="2"/>
            </a:endParaRPr>
          </a:p>
          <a:p>
            <a:pPr marL="381000" indent="-381000">
              <a:buFont typeface="Wingdings" pitchFamily="2" charset="2"/>
              <a:buNone/>
            </a:pPr>
            <a:endParaRPr lang="en-US" sz="2000" dirty="0">
              <a:latin typeface="Times New Roman" pitchFamily="18" charset="0"/>
              <a:cs typeface="Times New Roman" pitchFamily="18" charset="0"/>
              <a:sym typeface="Symbol" pitchFamily="18" charset="2"/>
            </a:endParaRPr>
          </a:p>
          <a:p>
            <a:pPr marL="381000" indent="-381000">
              <a:buFont typeface="Wingdings" pitchFamily="2" charset="2"/>
              <a:buNone/>
            </a:pPr>
            <a:r>
              <a:rPr lang="en-US" sz="2000" dirty="0">
                <a:latin typeface="Times New Roman" pitchFamily="18" charset="0"/>
                <a:cs typeface="Times New Roman" pitchFamily="18" charset="0"/>
                <a:sym typeface="Symbol" pitchFamily="18" charset="2"/>
              </a:rPr>
              <a:t> </a:t>
            </a:r>
          </a:p>
          <a:p>
            <a:pPr marL="381000" indent="-381000">
              <a:buFont typeface="Wingdings" pitchFamily="2" charset="2"/>
              <a:buNone/>
            </a:pPr>
            <a:endParaRPr lang="en-US" sz="2000" dirty="0">
              <a:latin typeface="Times New Roman" pitchFamily="18" charset="0"/>
              <a:cs typeface="Times New Roman" pitchFamily="18" charset="0"/>
              <a:sym typeface="Symbol" pitchFamily="18" charset="2"/>
            </a:endParaRPr>
          </a:p>
          <a:p>
            <a:pPr marL="381000" indent="-381000"/>
            <a:r>
              <a:rPr lang="en-US" sz="2000" dirty="0" err="1">
                <a:latin typeface="Times New Roman" pitchFamily="18" charset="0"/>
                <a:cs typeface="Times New Roman" pitchFamily="18" charset="0"/>
                <a:sym typeface="Symbol" pitchFamily="18" charset="2"/>
              </a:rPr>
              <a:t>Sifat-sifat</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transformasi</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Hadamard</a:t>
            </a:r>
            <a:r>
              <a:rPr lang="en-US" sz="2000" dirty="0">
                <a:latin typeface="Times New Roman" pitchFamily="18" charset="0"/>
                <a:cs typeface="Times New Roman" pitchFamily="18" charset="0"/>
                <a:sym typeface="Symbol" pitchFamily="18" charset="2"/>
              </a:rPr>
              <a:t>:</a:t>
            </a:r>
          </a:p>
          <a:p>
            <a:pPr marL="838200" lvl="1" indent="-381000"/>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Hadamard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bersifat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riil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simetrik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ortogonal</a:t>
            </a:r>
            <a:r>
              <a:rPr lang="en-US" sz="2000" dirty="0">
                <a:latin typeface="Times New Roman" pitchFamily="18" charset="0"/>
                <a:cs typeface="Times New Roman" pitchFamily="18" charset="0"/>
              </a:rPr>
              <a:t>:</a:t>
            </a:r>
          </a:p>
          <a:p>
            <a:pPr marL="1295400" lvl="2" indent="-381000">
              <a:buFontTx/>
              <a:buNone/>
            </a:pPr>
            <a:r>
              <a:rPr lang="en-US" sz="2000" b="1" dirty="0">
                <a:latin typeface="Times New Roman" pitchFamily="18" charset="0"/>
                <a:cs typeface="Times New Roman" pitchFamily="18" charset="0"/>
                <a:sym typeface="Symbol" pitchFamily="18" charset="2"/>
              </a:rPr>
              <a:t>		H</a:t>
            </a:r>
            <a:r>
              <a:rPr lang="en-US" sz="2000" dirty="0">
                <a:latin typeface="Times New Roman" pitchFamily="18" charset="0"/>
                <a:cs typeface="Times New Roman" pitchFamily="18" charset="0"/>
                <a:sym typeface="Symbol" pitchFamily="18" charset="2"/>
              </a:rPr>
              <a:t>* = </a:t>
            </a:r>
            <a:r>
              <a:rPr lang="en-US" sz="2000" b="1" dirty="0">
                <a:latin typeface="Times New Roman" pitchFamily="18" charset="0"/>
                <a:cs typeface="Times New Roman" pitchFamily="18" charset="0"/>
                <a:sym typeface="Symbol" pitchFamily="18" charset="2"/>
              </a:rPr>
              <a:t>H = HT = H</a:t>
            </a:r>
            <a:r>
              <a:rPr lang="en-US" sz="2000" baseline="30000" dirty="0">
                <a:latin typeface="Times New Roman" pitchFamily="18" charset="0"/>
                <a:cs typeface="Times New Roman" pitchFamily="18" charset="0"/>
                <a:sym typeface="Symbol" pitchFamily="18" charset="2"/>
              </a:rPr>
              <a:t>-1</a:t>
            </a:r>
            <a:endParaRPr lang="en-US" sz="2000" baseline="30000" dirty="0">
              <a:latin typeface="Times New Roman" pitchFamily="18" charset="0"/>
              <a:cs typeface="Times New Roman" pitchFamily="18" charset="0"/>
            </a:endParaRPr>
          </a:p>
          <a:p>
            <a:pPr marL="838200" lvl="1" indent="-381000"/>
            <a:r>
              <a:rPr lang="en-US" sz="2000" dirty="0">
                <a:latin typeface="Times New Roman" pitchFamily="18" charset="0"/>
                <a:cs typeface="Times New Roman" pitchFamily="18" charset="0"/>
              </a:rPr>
              <a:t>T. </a:t>
            </a:r>
            <a:r>
              <a:rPr lang="en-US" sz="2000" dirty="0" err="1">
                <a:latin typeface="Times New Roman" pitchFamily="18" charset="0"/>
                <a:cs typeface="Times New Roman" pitchFamily="18" charset="0"/>
              </a:rPr>
              <a:t>Hadamard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adalah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cepat</a:t>
            </a:r>
            <a:r>
              <a:rPr lang="en-US" sz="2000" dirty="0">
                <a:latin typeface="Times New Roman" pitchFamily="18" charset="0"/>
                <a:cs typeface="Times New Roman" pitchFamily="18" charset="0"/>
              </a:rPr>
              <a:t> {O (N log2N )}</a:t>
            </a:r>
          </a:p>
          <a:p>
            <a:pPr marL="838200" lvl="1" indent="-381000"/>
            <a:r>
              <a:rPr lang="en-US" sz="2000" dirty="0">
                <a:latin typeface="Times New Roman" pitchFamily="18" charset="0"/>
                <a:cs typeface="Times New Roman" pitchFamily="18" charset="0"/>
              </a:rPr>
              <a:t>T. </a:t>
            </a:r>
            <a:r>
              <a:rPr lang="en-US" sz="2000" dirty="0" err="1">
                <a:latin typeface="Times New Roman" pitchFamily="18" charset="0"/>
                <a:cs typeface="Times New Roman" pitchFamily="18" charset="0"/>
              </a:rPr>
              <a:t>Hadamard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memiliki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sifat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peng-kompakan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energi</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cukup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baik</a:t>
            </a:r>
            <a:endParaRPr lang="en-US" sz="2000" dirty="0">
              <a:latin typeface="Times New Roman" pitchFamily="18" charset="0"/>
              <a:cs typeface="Times New Roman" pitchFamily="18" charset="0"/>
            </a:endParaRPr>
          </a:p>
        </p:txBody>
      </p:sp>
      <p:graphicFrame>
        <p:nvGraphicFramePr>
          <p:cNvPr id="41989" name="Object 5"/>
          <p:cNvGraphicFramePr>
            <a:graphicFrameLocks noChangeAspect="1"/>
          </p:cNvGraphicFramePr>
          <p:nvPr/>
        </p:nvGraphicFramePr>
        <p:xfrm>
          <a:off x="1219200" y="2286000"/>
          <a:ext cx="2133600" cy="901700"/>
        </p:xfrm>
        <a:graphic>
          <a:graphicData uri="http://schemas.openxmlformats.org/presentationml/2006/ole">
            <p:oleObj spid="_x0000_s89090" name="Equation" r:id="rId3" imgW="1079280" imgH="457200" progId="">
              <p:embed/>
            </p:oleObj>
          </a:graphicData>
        </a:graphic>
      </p:graphicFrame>
      <p:graphicFrame>
        <p:nvGraphicFramePr>
          <p:cNvPr id="41990" name="Object 6"/>
          <p:cNvGraphicFramePr>
            <a:graphicFrameLocks noChangeAspect="1"/>
          </p:cNvGraphicFramePr>
          <p:nvPr/>
        </p:nvGraphicFramePr>
        <p:xfrm>
          <a:off x="3962400" y="2209800"/>
          <a:ext cx="4343400" cy="901700"/>
        </p:xfrm>
        <a:graphic>
          <a:graphicData uri="http://schemas.openxmlformats.org/presentationml/2006/ole">
            <p:oleObj spid="_x0000_s89091" name="Equation" r:id="rId4" imgW="2323800" imgH="482400" progId="">
              <p:embed/>
            </p:oleObj>
          </a:graphicData>
        </a:graphic>
      </p:graphicFrame>
      <p:sp>
        <p:nvSpPr>
          <p:cNvPr id="9"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33</a:t>
            </a:fld>
            <a:endParaRPr lang="en-US" dirty="0">
              <a:solidFill>
                <a:srgbClr val="FF0000"/>
              </a:solidFill>
            </a:endParaRPr>
          </a:p>
        </p:txBody>
      </p:sp>
      <p:sp>
        <p:nvSpPr>
          <p:cNvPr id="10"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1"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Contoh Transformasi Hadamard</a:t>
            </a:r>
          </a:p>
        </p:txBody>
      </p:sp>
      <p:graphicFrame>
        <p:nvGraphicFramePr>
          <p:cNvPr id="60420" name="Object 4"/>
          <p:cNvGraphicFramePr>
            <a:graphicFrameLocks noChangeAspect="1"/>
          </p:cNvGraphicFramePr>
          <p:nvPr/>
        </p:nvGraphicFramePr>
        <p:xfrm>
          <a:off x="838200" y="1447800"/>
          <a:ext cx="7467600" cy="3910013"/>
        </p:xfrm>
        <a:graphic>
          <a:graphicData uri="http://schemas.openxmlformats.org/presentationml/2006/ole">
            <p:oleObj spid="_x0000_s90114" name="Bitmap Image" r:id="rId3" imgW="6601746" imgH="3457143" progId="PBrush">
              <p:embed/>
            </p:oleObj>
          </a:graphicData>
        </a:graphic>
      </p:graphicFrame>
      <p:sp>
        <p:nvSpPr>
          <p:cNvPr id="7"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34</a:t>
            </a:fld>
            <a:endParaRPr lang="en-US" dirty="0">
              <a:solidFill>
                <a:srgbClr val="FF0000"/>
              </a:solidFill>
            </a:endParaRPr>
          </a:p>
        </p:txBody>
      </p:sp>
      <p:sp>
        <p:nvSpPr>
          <p:cNvPr id="8"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9"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Transformasi Haar</a:t>
            </a:r>
          </a:p>
        </p:txBody>
      </p:sp>
      <p:sp>
        <p:nvSpPr>
          <p:cNvPr id="43011" name="Rectangle 3"/>
          <p:cNvSpPr>
            <a:spLocks noGrp="1" noChangeArrowheads="1"/>
          </p:cNvSpPr>
          <p:nvPr>
            <p:ph type="body" idx="1"/>
          </p:nvPr>
        </p:nvSpPr>
        <p:spPr>
          <a:xfrm>
            <a:off x="457200" y="1066800"/>
            <a:ext cx="8077200" cy="2895600"/>
          </a:xfrm>
        </p:spPr>
        <p:txBody>
          <a:bodyPr/>
          <a:lstStyle/>
          <a:p>
            <a:r>
              <a:rPr lang="en-US" sz="2000" dirty="0" err="1">
                <a:latin typeface="Times New Roman" pitchFamily="18" charset="0"/>
                <a:cs typeface="Times New Roman" pitchFamily="18" charset="0"/>
              </a:rPr>
              <a:t>Fungsi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t>
            </a:r>
            <a:r>
              <a:rPr lang="en-US" sz="2000" baseline="-25000" dirty="0" err="1">
                <a:latin typeface="Times New Roman" pitchFamily="18" charset="0"/>
                <a:cs typeface="Times New Roman" pitchFamily="18" charset="0"/>
              </a:rPr>
              <a:t>k</a:t>
            </a:r>
            <a:r>
              <a:rPr lang="en-US" sz="2000" dirty="0">
                <a:latin typeface="Times New Roman" pitchFamily="18" charset="0"/>
                <a:cs typeface="Times New Roman" pitchFamily="18" charset="0"/>
              </a:rPr>
              <a:t>(x) </a:t>
            </a:r>
            <a:r>
              <a:rPr lang="en-US" sz="2000" dirty="0" err="1">
                <a:latin typeface="Times New Roman" pitchFamily="18" charset="0"/>
                <a:cs typeface="Times New Roman" pitchFamily="18" charset="0"/>
              </a:rPr>
              <a:t>terdefinisi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interval </a:t>
            </a:r>
            <a:r>
              <a:rPr lang="en-US" sz="2000" dirty="0" err="1">
                <a:latin typeface="Times New Roman" pitchFamily="18" charset="0"/>
                <a:cs typeface="Times New Roman" pitchFamily="18" charset="0"/>
              </a:rPr>
              <a:t>kontinyu</a:t>
            </a:r>
            <a:r>
              <a:rPr lang="en-US" sz="2000" dirty="0">
                <a:latin typeface="Times New Roman" pitchFamily="18" charset="0"/>
                <a:cs typeface="Times New Roman" pitchFamily="18" charset="0"/>
              </a:rPr>
              <a:t> x</a:t>
            </a:r>
            <a:r>
              <a:rPr lang="en-US" sz="2000" dirty="0">
                <a:latin typeface="Times New Roman" pitchFamily="18" charset="0"/>
                <a:cs typeface="Times New Roman" pitchFamily="18" charset="0"/>
                <a:sym typeface="Symbol" pitchFamily="18" charset="2"/>
              </a:rPr>
              <a:t>[-1,1] </a:t>
            </a:r>
            <a:r>
              <a:rPr lang="en-US" sz="2000" dirty="0" err="1">
                <a:latin typeface="Times New Roman" pitchFamily="18" charset="0"/>
                <a:cs typeface="Times New Roman" pitchFamily="18" charset="0"/>
                <a:sym typeface="Symbol" pitchFamily="18" charset="2"/>
              </a:rPr>
              <a:t>dan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untuk</a:t>
            </a:r>
            <a:r>
              <a:rPr lang="en-US" sz="2000" dirty="0">
                <a:latin typeface="Times New Roman" pitchFamily="18" charset="0"/>
                <a:cs typeface="Times New Roman" pitchFamily="18" charset="0"/>
                <a:sym typeface="Symbol" pitchFamily="18" charset="2"/>
              </a:rPr>
              <a:t> </a:t>
            </a:r>
            <a:r>
              <a:rPr lang="en-US" sz="2000" i="1" dirty="0">
                <a:latin typeface="Times New Roman" pitchFamily="18" charset="0"/>
                <a:cs typeface="Times New Roman" pitchFamily="18" charset="0"/>
                <a:sym typeface="Symbol" pitchFamily="18" charset="2"/>
              </a:rPr>
              <a:t>k </a:t>
            </a:r>
            <a:r>
              <a:rPr lang="en-US" sz="2000" dirty="0">
                <a:latin typeface="Times New Roman" pitchFamily="18" charset="0"/>
                <a:cs typeface="Times New Roman" pitchFamily="18" charset="0"/>
                <a:sym typeface="Symbol" pitchFamily="18" charset="2"/>
              </a:rPr>
              <a:t>= 0, 1, …, N-1 </a:t>
            </a:r>
            <a:r>
              <a:rPr lang="en-US" sz="2000" dirty="0" err="1">
                <a:latin typeface="Times New Roman" pitchFamily="18" charset="0"/>
                <a:cs typeface="Times New Roman" pitchFamily="18" charset="0"/>
                <a:sym typeface="Symbol" pitchFamily="18" charset="2"/>
              </a:rPr>
              <a:t>dimana</a:t>
            </a:r>
            <a:r>
              <a:rPr lang="en-US" sz="2000" dirty="0">
                <a:latin typeface="Times New Roman" pitchFamily="18" charset="0"/>
                <a:cs typeface="Times New Roman" pitchFamily="18" charset="0"/>
                <a:sym typeface="Symbol" pitchFamily="18" charset="2"/>
              </a:rPr>
              <a:t> N=2</a:t>
            </a:r>
            <a:r>
              <a:rPr lang="en-US" sz="2000" baseline="30000" dirty="0">
                <a:latin typeface="Times New Roman" pitchFamily="18" charset="0"/>
                <a:cs typeface="Times New Roman" pitchFamily="18" charset="0"/>
                <a:sym typeface="Symbol" pitchFamily="18" charset="2"/>
              </a:rPr>
              <a:t>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Bilangan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bulat</a:t>
            </a:r>
            <a:r>
              <a:rPr lang="en-US" sz="2000" dirty="0">
                <a:latin typeface="Times New Roman" pitchFamily="18" charset="0"/>
                <a:cs typeface="Times New Roman" pitchFamily="18" charset="0"/>
                <a:sym typeface="Symbol" pitchFamily="18" charset="2"/>
              </a:rPr>
              <a:t> </a:t>
            </a:r>
            <a:r>
              <a:rPr lang="en-US" sz="2000" i="1" dirty="0">
                <a:latin typeface="Times New Roman" pitchFamily="18" charset="0"/>
                <a:cs typeface="Times New Roman" pitchFamily="18" charset="0"/>
                <a:sym typeface="Symbol" pitchFamily="18" charset="2"/>
              </a:rPr>
              <a:t>k</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dapat</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dipecah</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menjadi</a:t>
            </a:r>
            <a:r>
              <a:rPr lang="en-US" sz="2000" dirty="0">
                <a:latin typeface="Times New Roman" pitchFamily="18" charset="0"/>
                <a:cs typeface="Times New Roman" pitchFamily="18" charset="0"/>
                <a:sym typeface="Symbol" pitchFamily="18" charset="2"/>
              </a:rPr>
              <a:t>:  k = 2</a:t>
            </a:r>
            <a:r>
              <a:rPr lang="en-US" sz="2000" baseline="30000" dirty="0">
                <a:latin typeface="Times New Roman" pitchFamily="18" charset="0"/>
                <a:cs typeface="Times New Roman" pitchFamily="18" charset="0"/>
                <a:sym typeface="Symbol" pitchFamily="18" charset="2"/>
              </a:rPr>
              <a:t>p</a:t>
            </a:r>
            <a:r>
              <a:rPr lang="en-US" sz="2000" dirty="0">
                <a:latin typeface="Times New Roman" pitchFamily="18" charset="0"/>
                <a:cs typeface="Times New Roman" pitchFamily="18" charset="0"/>
                <a:sym typeface="Symbol" pitchFamily="18" charset="2"/>
              </a:rPr>
              <a:t> + q -1. </a:t>
            </a:r>
            <a:r>
              <a:rPr lang="en-US" sz="2000" dirty="0" err="1">
                <a:latin typeface="Times New Roman" pitchFamily="18" charset="0"/>
                <a:cs typeface="Times New Roman" pitchFamily="18" charset="0"/>
                <a:sym typeface="Symbol" pitchFamily="18" charset="2"/>
              </a:rPr>
              <a:t>dimana</a:t>
            </a:r>
            <a:r>
              <a:rPr lang="en-US" sz="2000" dirty="0">
                <a:latin typeface="Times New Roman" pitchFamily="18" charset="0"/>
                <a:cs typeface="Times New Roman" pitchFamily="18" charset="0"/>
                <a:sym typeface="Symbol" pitchFamily="18" charset="2"/>
              </a:rPr>
              <a:t> 0 </a:t>
            </a:r>
            <a:r>
              <a:rPr lang="en-US" sz="2000" i="1" dirty="0">
                <a:latin typeface="Times New Roman" pitchFamily="18" charset="0"/>
                <a:cs typeface="Times New Roman" pitchFamily="18" charset="0"/>
                <a:sym typeface="Symbol" pitchFamily="18" charset="2"/>
              </a:rPr>
              <a:t>p</a:t>
            </a:r>
            <a:r>
              <a:rPr lang="en-US" sz="2000" dirty="0">
                <a:latin typeface="Times New Roman" pitchFamily="18" charset="0"/>
                <a:cs typeface="Times New Roman" pitchFamily="18" charset="0"/>
                <a:sym typeface="Symbol" pitchFamily="18" charset="2"/>
              </a:rPr>
              <a:t> n-1; q=0,1 </a:t>
            </a:r>
            <a:r>
              <a:rPr lang="en-US" sz="2000" dirty="0" err="1">
                <a:latin typeface="Times New Roman" pitchFamily="18" charset="0"/>
                <a:cs typeface="Times New Roman" pitchFamily="18" charset="0"/>
                <a:sym typeface="Symbol" pitchFamily="18" charset="2"/>
              </a:rPr>
              <a:t>untuk</a:t>
            </a:r>
            <a:r>
              <a:rPr lang="en-US" sz="2000" dirty="0">
                <a:latin typeface="Times New Roman" pitchFamily="18" charset="0"/>
                <a:cs typeface="Times New Roman" pitchFamily="18" charset="0"/>
                <a:sym typeface="Symbol" pitchFamily="18" charset="2"/>
              </a:rPr>
              <a:t> p=0 </a:t>
            </a:r>
            <a:r>
              <a:rPr lang="en-US" sz="2000" dirty="0" err="1">
                <a:latin typeface="Times New Roman" pitchFamily="18" charset="0"/>
                <a:cs typeface="Times New Roman" pitchFamily="18" charset="0"/>
                <a:sym typeface="Symbol" pitchFamily="18" charset="2"/>
              </a:rPr>
              <a:t>dan</a:t>
            </a:r>
            <a:r>
              <a:rPr lang="en-US" sz="2000" dirty="0">
                <a:latin typeface="Times New Roman" pitchFamily="18" charset="0"/>
                <a:cs typeface="Times New Roman" pitchFamily="18" charset="0"/>
                <a:sym typeface="Symbol" pitchFamily="18" charset="2"/>
              </a:rPr>
              <a:t> 1 </a:t>
            </a:r>
            <a:r>
              <a:rPr lang="en-US" sz="2000" i="1" dirty="0">
                <a:latin typeface="Times New Roman" pitchFamily="18" charset="0"/>
                <a:cs typeface="Times New Roman" pitchFamily="18" charset="0"/>
                <a:sym typeface="Symbol" pitchFamily="18" charset="2"/>
              </a:rPr>
              <a:t>q</a:t>
            </a:r>
            <a:r>
              <a:rPr lang="en-US" sz="2000" dirty="0">
                <a:latin typeface="Times New Roman" pitchFamily="18" charset="0"/>
                <a:cs typeface="Times New Roman" pitchFamily="18" charset="0"/>
                <a:sym typeface="Symbol" pitchFamily="18" charset="2"/>
              </a:rPr>
              <a:t> 2</a:t>
            </a:r>
            <a:r>
              <a:rPr lang="en-US" sz="2000" baseline="30000" dirty="0">
                <a:latin typeface="Times New Roman" pitchFamily="18" charset="0"/>
                <a:cs typeface="Times New Roman" pitchFamily="18" charset="0"/>
                <a:sym typeface="Symbol" pitchFamily="18" charset="2"/>
              </a:rPr>
              <a:t>p</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untuk</a:t>
            </a:r>
            <a:r>
              <a:rPr lang="en-US" sz="2000" dirty="0">
                <a:latin typeface="Times New Roman" pitchFamily="18" charset="0"/>
                <a:cs typeface="Times New Roman" pitchFamily="18" charset="0"/>
                <a:sym typeface="Symbol" pitchFamily="18" charset="2"/>
              </a:rPr>
              <a:t> p0. </a:t>
            </a:r>
            <a:r>
              <a:rPr lang="en-US" sz="2000" dirty="0" err="1">
                <a:latin typeface="Times New Roman" pitchFamily="18" charset="0"/>
                <a:cs typeface="Times New Roman" pitchFamily="18" charset="0"/>
                <a:sym typeface="Symbol" pitchFamily="18" charset="2"/>
              </a:rPr>
              <a:t>Misal</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untuk</a:t>
            </a:r>
            <a:r>
              <a:rPr lang="en-US" sz="2000" dirty="0">
                <a:latin typeface="Times New Roman" pitchFamily="18" charset="0"/>
                <a:cs typeface="Times New Roman" pitchFamily="18" charset="0"/>
                <a:sym typeface="Symbol" pitchFamily="18" charset="2"/>
              </a:rPr>
              <a:t> N = 4 (</a:t>
            </a:r>
            <a:r>
              <a:rPr lang="en-US" sz="2000" dirty="0" err="1">
                <a:latin typeface="Times New Roman" pitchFamily="18" charset="0"/>
                <a:cs typeface="Times New Roman" pitchFamily="18" charset="0"/>
                <a:sym typeface="Symbol" pitchFamily="18" charset="2"/>
              </a:rPr>
              <a:t>atau</a:t>
            </a:r>
            <a:r>
              <a:rPr lang="en-US" sz="2000" dirty="0">
                <a:latin typeface="Times New Roman" pitchFamily="18" charset="0"/>
                <a:cs typeface="Times New Roman" pitchFamily="18" charset="0"/>
                <a:sym typeface="Symbol" pitchFamily="18" charset="2"/>
              </a:rPr>
              <a:t> n=2) </a:t>
            </a:r>
            <a:r>
              <a:rPr lang="en-US" sz="2000" dirty="0" err="1">
                <a:latin typeface="Times New Roman" pitchFamily="18" charset="0"/>
                <a:cs typeface="Times New Roman" pitchFamily="18" charset="0"/>
                <a:sym typeface="Symbol" pitchFamily="18" charset="2"/>
              </a:rPr>
              <a:t>kita</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peroleh</a:t>
            </a:r>
            <a:endParaRPr lang="en-US" sz="2000" dirty="0">
              <a:latin typeface="Times New Roman" pitchFamily="18" charset="0"/>
              <a:cs typeface="Times New Roman" pitchFamily="18" charset="0"/>
              <a:sym typeface="Symbol" pitchFamily="18" charset="2"/>
            </a:endParaRPr>
          </a:p>
          <a:p>
            <a:pPr>
              <a:buFont typeface="Wingdings" pitchFamily="2" charset="2"/>
              <a:buNone/>
            </a:pPr>
            <a:r>
              <a:rPr lang="en-US" sz="2000" dirty="0">
                <a:latin typeface="Times New Roman" pitchFamily="18" charset="0"/>
                <a:cs typeface="Times New Roman" pitchFamily="18" charset="0"/>
                <a:sym typeface="Symbol" pitchFamily="18" charset="2"/>
              </a:rPr>
              <a:t>		k	0	1	2	3</a:t>
            </a:r>
          </a:p>
          <a:p>
            <a:pPr>
              <a:buFont typeface="Wingdings" pitchFamily="2" charset="2"/>
              <a:buNone/>
            </a:pPr>
            <a:r>
              <a:rPr lang="en-US" sz="2000" dirty="0">
                <a:latin typeface="Times New Roman" pitchFamily="18" charset="0"/>
                <a:cs typeface="Times New Roman" pitchFamily="18" charset="0"/>
                <a:sym typeface="Symbol" pitchFamily="18" charset="2"/>
              </a:rPr>
              <a:t>		p	0	0	1	1		</a:t>
            </a:r>
          </a:p>
          <a:p>
            <a:pPr>
              <a:buFont typeface="Wingdings" pitchFamily="2" charset="2"/>
              <a:buNone/>
            </a:pPr>
            <a:r>
              <a:rPr lang="en-US" sz="2000" dirty="0">
                <a:latin typeface="Times New Roman" pitchFamily="18" charset="0"/>
                <a:cs typeface="Times New Roman" pitchFamily="18" charset="0"/>
                <a:sym typeface="Symbol" pitchFamily="18" charset="2"/>
              </a:rPr>
              <a:t>		q	0	1	1	2</a:t>
            </a:r>
          </a:p>
          <a:p>
            <a:pPr>
              <a:buFont typeface="Wingdings" pitchFamily="2" charset="2"/>
              <a:buNone/>
            </a:pP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Dng</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menyatakan</a:t>
            </a:r>
            <a:r>
              <a:rPr lang="en-US" sz="2000" dirty="0">
                <a:latin typeface="Times New Roman" pitchFamily="18" charset="0"/>
                <a:cs typeface="Times New Roman" pitchFamily="18" charset="0"/>
                <a:sym typeface="Symbol" pitchFamily="18" charset="2"/>
              </a:rPr>
              <a:t> k </a:t>
            </a:r>
            <a:r>
              <a:rPr lang="en-US" sz="2000" dirty="0" err="1">
                <a:latin typeface="Times New Roman" pitchFamily="18" charset="0"/>
                <a:cs typeface="Times New Roman" pitchFamily="18" charset="0"/>
                <a:sym typeface="Symbol" pitchFamily="18" charset="2"/>
              </a:rPr>
              <a:t>dalam</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p,q</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fungsi</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Haar</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bisa</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ditulis</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sbg</a:t>
            </a:r>
            <a:r>
              <a:rPr lang="en-US" sz="2000" dirty="0">
                <a:latin typeface="Times New Roman" pitchFamily="18" charset="0"/>
                <a:cs typeface="Times New Roman" pitchFamily="18" charset="0"/>
                <a:sym typeface="Symbol" pitchFamily="18" charset="2"/>
              </a:rPr>
              <a:t>:</a:t>
            </a:r>
          </a:p>
          <a:p>
            <a:pPr>
              <a:buFont typeface="Wingdings" pitchFamily="2" charset="2"/>
              <a:buNone/>
            </a:pPr>
            <a:r>
              <a:rPr lang="en-US" sz="2000" dirty="0">
                <a:latin typeface="Times New Roman" pitchFamily="18" charset="0"/>
                <a:cs typeface="Times New Roman" pitchFamily="18" charset="0"/>
                <a:sym typeface="Symbol" pitchFamily="18" charset="2"/>
              </a:rPr>
              <a:t> </a:t>
            </a:r>
          </a:p>
        </p:txBody>
      </p:sp>
      <p:graphicFrame>
        <p:nvGraphicFramePr>
          <p:cNvPr id="43012" name="Object 4"/>
          <p:cNvGraphicFramePr>
            <a:graphicFrameLocks noChangeAspect="1"/>
          </p:cNvGraphicFramePr>
          <p:nvPr/>
        </p:nvGraphicFramePr>
        <p:xfrm>
          <a:off x="533400" y="3733800"/>
          <a:ext cx="3189288" cy="681038"/>
        </p:xfrm>
        <a:graphic>
          <a:graphicData uri="http://schemas.openxmlformats.org/presentationml/2006/ole">
            <p:oleObj spid="_x0000_s91138" name="Equation" r:id="rId3" imgW="1955520" imgH="419040" progId="">
              <p:embed/>
            </p:oleObj>
          </a:graphicData>
        </a:graphic>
      </p:graphicFrame>
      <p:graphicFrame>
        <p:nvGraphicFramePr>
          <p:cNvPr id="43013" name="Object 5"/>
          <p:cNvGraphicFramePr>
            <a:graphicFrameLocks noChangeAspect="1"/>
          </p:cNvGraphicFramePr>
          <p:nvPr/>
        </p:nvGraphicFramePr>
        <p:xfrm>
          <a:off x="1447800" y="3962400"/>
          <a:ext cx="6324600" cy="2255838"/>
        </p:xfrm>
        <a:graphic>
          <a:graphicData uri="http://schemas.openxmlformats.org/presentationml/2006/ole">
            <p:oleObj spid="_x0000_s91139" name="Equation" r:id="rId4" imgW="3492360" imgH="1244520" progId="">
              <p:embed/>
            </p:oleObj>
          </a:graphicData>
        </a:graphic>
      </p:graphicFrame>
      <p:sp>
        <p:nvSpPr>
          <p:cNvPr id="9"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35</a:t>
            </a:fld>
            <a:endParaRPr lang="en-US" dirty="0">
              <a:solidFill>
                <a:srgbClr val="FF0000"/>
              </a:solidFill>
            </a:endParaRPr>
          </a:p>
        </p:txBody>
      </p:sp>
      <p:sp>
        <p:nvSpPr>
          <p:cNvPr id="10"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1"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Transformasi Haar</a:t>
            </a:r>
          </a:p>
        </p:txBody>
      </p:sp>
      <p:sp>
        <p:nvSpPr>
          <p:cNvPr id="44035" name="Rectangle 3"/>
          <p:cNvSpPr>
            <a:spLocks noGrp="1" noChangeArrowheads="1"/>
          </p:cNvSpPr>
          <p:nvPr>
            <p:ph type="body" idx="1"/>
          </p:nvPr>
        </p:nvSpPr>
        <p:spPr>
          <a:xfrm>
            <a:off x="457200" y="1066800"/>
            <a:ext cx="8077200" cy="762000"/>
          </a:xfrm>
        </p:spPr>
        <p:txBody>
          <a:bodyPr/>
          <a:lstStyle/>
          <a:p>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diperoleh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membuat</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bernilai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diskrit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m/N , m=0. 1, …, N-1.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kasus</a:t>
            </a:r>
            <a:r>
              <a:rPr lang="en-US" sz="2000" dirty="0">
                <a:latin typeface="Times New Roman" pitchFamily="18" charset="0"/>
                <a:cs typeface="Times New Roman" pitchFamily="18" charset="0"/>
              </a:rPr>
              <a:t> N=2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N=4 </a:t>
            </a:r>
            <a:r>
              <a:rPr lang="en-US" sz="2000" dirty="0" err="1">
                <a:latin typeface="Times New Roman" pitchFamily="18" charset="0"/>
                <a:cs typeface="Times New Roman" pitchFamily="18" charset="0"/>
              </a:rPr>
              <a:t>adalah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sbb</a:t>
            </a:r>
            <a:r>
              <a:rPr lang="en-US" sz="2000" dirty="0">
                <a:latin typeface="Times New Roman" pitchFamily="18" charset="0"/>
                <a:cs typeface="Times New Roman" pitchFamily="18" charset="0"/>
              </a:rPr>
              <a:t>:</a:t>
            </a:r>
          </a:p>
        </p:txBody>
      </p:sp>
      <p:graphicFrame>
        <p:nvGraphicFramePr>
          <p:cNvPr id="44036" name="Object 4"/>
          <p:cNvGraphicFramePr>
            <a:graphicFrameLocks noChangeAspect="1"/>
          </p:cNvGraphicFramePr>
          <p:nvPr/>
        </p:nvGraphicFramePr>
        <p:xfrm>
          <a:off x="1219200" y="2590800"/>
          <a:ext cx="1992313" cy="788988"/>
        </p:xfrm>
        <a:graphic>
          <a:graphicData uri="http://schemas.openxmlformats.org/presentationml/2006/ole">
            <p:oleObj spid="_x0000_s92162" name="Equation" r:id="rId3" imgW="1155600" imgH="457200" progId="">
              <p:embed/>
            </p:oleObj>
          </a:graphicData>
        </a:graphic>
      </p:graphicFrame>
      <p:graphicFrame>
        <p:nvGraphicFramePr>
          <p:cNvPr id="44037" name="Object 5"/>
          <p:cNvGraphicFramePr>
            <a:graphicFrameLocks noChangeAspect="1"/>
          </p:cNvGraphicFramePr>
          <p:nvPr/>
        </p:nvGraphicFramePr>
        <p:xfrm>
          <a:off x="3962400" y="2176463"/>
          <a:ext cx="3765550" cy="1709737"/>
        </p:xfrm>
        <a:graphic>
          <a:graphicData uri="http://schemas.openxmlformats.org/presentationml/2006/ole">
            <p:oleObj spid="_x0000_s92163" name="Equation" r:id="rId4" imgW="2184120" imgH="990360" progId="">
              <p:embed/>
            </p:oleObj>
          </a:graphicData>
        </a:graphic>
      </p:graphicFrame>
      <p:sp>
        <p:nvSpPr>
          <p:cNvPr id="44038" name="Rectangle 6"/>
          <p:cNvSpPr>
            <a:spLocks noChangeArrowheads="1"/>
          </p:cNvSpPr>
          <p:nvPr/>
        </p:nvSpPr>
        <p:spPr bwMode="auto">
          <a:xfrm>
            <a:off x="609600" y="4267200"/>
            <a:ext cx="8077200" cy="2209800"/>
          </a:xfrm>
          <a:prstGeom prst="rect">
            <a:avLst/>
          </a:prstGeom>
          <a:noFill/>
          <a:ln w="9525">
            <a:noFill/>
            <a:miter lim="800000"/>
            <a:headEnd/>
            <a:tailEnd/>
          </a:ln>
          <a:effectLst/>
        </p:spPr>
        <p:txBody>
          <a:bodyPr/>
          <a:lstStyle/>
          <a:p>
            <a:pPr marL="381000" indent="-381000" eaLnBrk="1" hangingPunct="1">
              <a:spcBef>
                <a:spcPct val="20000"/>
              </a:spcBef>
              <a:buClr>
                <a:schemeClr val="tx1"/>
              </a:buClr>
              <a:buSzPct val="70000"/>
              <a:buFont typeface="Wingdings" pitchFamily="2" charset="2"/>
              <a:buChar char="¢"/>
            </a:pPr>
            <a:r>
              <a:rPr lang="en-US" sz="2000">
                <a:solidFill>
                  <a:schemeClr val="tx2"/>
                </a:solidFill>
              </a:rPr>
              <a:t>Sifat-sifat transformasi Haar:</a:t>
            </a:r>
          </a:p>
          <a:p>
            <a:pPr marL="838200" lvl="1" indent="-381000" eaLnBrk="1" hangingPunct="1">
              <a:spcBef>
                <a:spcPct val="20000"/>
              </a:spcBef>
              <a:buClr>
                <a:schemeClr val="accent1"/>
              </a:buClr>
              <a:buSzPct val="75000"/>
              <a:buFont typeface="Wingdings" pitchFamily="2" charset="2"/>
              <a:buAutoNum type="arabicParenR"/>
            </a:pPr>
            <a:r>
              <a:rPr lang="en-US" sz="2000">
                <a:solidFill>
                  <a:schemeClr val="tx2"/>
                </a:solidFill>
              </a:rPr>
              <a:t>Riil dan ortogonal:  </a:t>
            </a:r>
            <a:r>
              <a:rPr lang="en-US" sz="2000" b="1">
                <a:solidFill>
                  <a:schemeClr val="tx2"/>
                </a:solidFill>
              </a:rPr>
              <a:t>Hr</a:t>
            </a:r>
            <a:r>
              <a:rPr lang="en-US" sz="2000">
                <a:solidFill>
                  <a:schemeClr val="tx2"/>
                </a:solidFill>
              </a:rPr>
              <a:t> = </a:t>
            </a:r>
            <a:r>
              <a:rPr lang="en-US" sz="2000" b="1">
                <a:solidFill>
                  <a:schemeClr val="tx2"/>
                </a:solidFill>
              </a:rPr>
              <a:t>Hr*    </a:t>
            </a:r>
            <a:r>
              <a:rPr lang="en-US" sz="2000">
                <a:solidFill>
                  <a:schemeClr val="tx2"/>
                </a:solidFill>
              </a:rPr>
              <a:t>dan  </a:t>
            </a:r>
            <a:r>
              <a:rPr lang="en-US" sz="2000" b="1">
                <a:solidFill>
                  <a:schemeClr val="tx2"/>
                </a:solidFill>
              </a:rPr>
              <a:t>Hr </a:t>
            </a:r>
            <a:r>
              <a:rPr lang="en-US" sz="2000" b="1" baseline="30000">
                <a:solidFill>
                  <a:schemeClr val="tx2"/>
                </a:solidFill>
              </a:rPr>
              <a:t>-1</a:t>
            </a:r>
            <a:r>
              <a:rPr lang="en-US" sz="2000">
                <a:solidFill>
                  <a:schemeClr val="tx2"/>
                </a:solidFill>
              </a:rPr>
              <a:t> = </a:t>
            </a:r>
            <a:r>
              <a:rPr lang="en-US" sz="2000" b="1">
                <a:solidFill>
                  <a:schemeClr val="tx2"/>
                </a:solidFill>
              </a:rPr>
              <a:t>Hr</a:t>
            </a:r>
            <a:r>
              <a:rPr lang="en-US" sz="2000" b="1" baseline="30000">
                <a:solidFill>
                  <a:schemeClr val="tx2"/>
                </a:solidFill>
              </a:rPr>
              <a:t>T</a:t>
            </a:r>
            <a:endParaRPr lang="en-US" sz="2000" b="1">
              <a:solidFill>
                <a:schemeClr val="tx2"/>
              </a:solidFill>
            </a:endParaRPr>
          </a:p>
          <a:p>
            <a:pPr marL="838200" lvl="1" indent="-381000" eaLnBrk="1" hangingPunct="1">
              <a:spcBef>
                <a:spcPct val="20000"/>
              </a:spcBef>
              <a:buClr>
                <a:schemeClr val="accent1"/>
              </a:buClr>
              <a:buSzPct val="75000"/>
              <a:buFont typeface="Wingdings" pitchFamily="2" charset="2"/>
              <a:buAutoNum type="arabicParenR"/>
            </a:pPr>
            <a:r>
              <a:rPr lang="en-US" sz="2000">
                <a:solidFill>
                  <a:schemeClr val="tx2"/>
                </a:solidFill>
              </a:rPr>
              <a:t>Transformasi yang </a:t>
            </a:r>
            <a:r>
              <a:rPr lang="en-US" sz="2000" b="1">
                <a:solidFill>
                  <a:schemeClr val="tx2"/>
                </a:solidFill>
              </a:rPr>
              <a:t>sangat</a:t>
            </a:r>
            <a:r>
              <a:rPr lang="en-US" sz="2000">
                <a:solidFill>
                  <a:schemeClr val="tx2"/>
                </a:solidFill>
              </a:rPr>
              <a:t> cepat. Vektor berdimensi N</a:t>
            </a:r>
            <a:r>
              <a:rPr lang="en-US" sz="2000">
                <a:solidFill>
                  <a:schemeClr val="tx2"/>
                </a:solidFill>
                <a:sym typeface="Symbol" pitchFamily="18" charset="2"/>
              </a:rPr>
              <a:t>1 dapat di-transformasi dalam O(N) operasi.</a:t>
            </a:r>
          </a:p>
          <a:p>
            <a:pPr marL="838200" lvl="1" indent="-381000" eaLnBrk="1" hangingPunct="1">
              <a:spcBef>
                <a:spcPct val="20000"/>
              </a:spcBef>
              <a:buClr>
                <a:schemeClr val="accent1"/>
              </a:buClr>
              <a:buSzPct val="75000"/>
              <a:buFont typeface="Wingdings" pitchFamily="2" charset="2"/>
              <a:buAutoNum type="arabicParenR"/>
            </a:pPr>
            <a:r>
              <a:rPr lang="en-US" sz="2000">
                <a:solidFill>
                  <a:schemeClr val="tx2"/>
                </a:solidFill>
                <a:sym typeface="Symbol" pitchFamily="18" charset="2"/>
              </a:rPr>
              <a:t>Sifat peng-kompakan energinya buruk</a:t>
            </a:r>
          </a:p>
        </p:txBody>
      </p:sp>
      <p:sp>
        <p:nvSpPr>
          <p:cNvPr id="10"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36</a:t>
            </a:fld>
            <a:endParaRPr lang="en-US" dirty="0">
              <a:solidFill>
                <a:srgbClr val="FF0000"/>
              </a:solidFill>
            </a:endParaRPr>
          </a:p>
        </p:txBody>
      </p:sp>
      <p:sp>
        <p:nvSpPr>
          <p:cNvPr id="11"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2"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Transformasi Slant</a:t>
            </a:r>
          </a:p>
        </p:txBody>
      </p:sp>
      <p:sp>
        <p:nvSpPr>
          <p:cNvPr id="45059" name="Rectangle 3"/>
          <p:cNvSpPr>
            <a:spLocks noGrp="1" noChangeArrowheads="1"/>
          </p:cNvSpPr>
          <p:nvPr>
            <p:ph type="body" idx="1"/>
          </p:nvPr>
        </p:nvSpPr>
        <p:spPr>
          <a:xfrm>
            <a:off x="457200" y="914400"/>
            <a:ext cx="8077200" cy="533400"/>
          </a:xfrm>
        </p:spPr>
        <p:txBody>
          <a:bodyPr/>
          <a:lstStyle/>
          <a:p>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Slant N</a:t>
            </a:r>
            <a:r>
              <a:rPr lang="en-US" sz="2000" dirty="0">
                <a:latin typeface="Times New Roman" pitchFamily="18" charset="0"/>
                <a:cs typeface="Times New Roman" pitchFamily="18" charset="0"/>
                <a:sym typeface="Symbol" pitchFamily="18" charset="2"/>
              </a:rPr>
              <a:t>N </a:t>
            </a:r>
            <a:r>
              <a:rPr lang="en-US" sz="2000" dirty="0" err="1">
                <a:latin typeface="Times New Roman" pitchFamily="18" charset="0"/>
                <a:cs typeface="Times New Roman" pitchFamily="18" charset="0"/>
                <a:sym typeface="Symbol" pitchFamily="18" charset="2"/>
              </a:rPr>
              <a:t>didefinisikan</a:t>
            </a:r>
            <a:r>
              <a:rPr lang="en-US" sz="2000" dirty="0">
                <a:latin typeface="Times New Roman" pitchFamily="18" charset="0"/>
                <a:cs typeface="Times New Roman" pitchFamily="18" charset="0"/>
                <a:sym typeface="Symbol" pitchFamily="18" charset="2"/>
              </a:rPr>
              <a:t> </a:t>
            </a:r>
            <a:r>
              <a:rPr lang="en-US" sz="2000" dirty="0" err="1">
                <a:latin typeface="Times New Roman" pitchFamily="18" charset="0"/>
                <a:cs typeface="Times New Roman" pitchFamily="18" charset="0"/>
                <a:sym typeface="Symbol" pitchFamily="18" charset="2"/>
              </a:rPr>
              <a:t>oleh</a:t>
            </a:r>
            <a:r>
              <a:rPr lang="en-US" sz="2000" dirty="0">
                <a:latin typeface="Times New Roman" pitchFamily="18" charset="0"/>
                <a:cs typeface="Times New Roman" pitchFamily="18" charset="0"/>
                <a:sym typeface="Symbol" pitchFamily="18" charset="2"/>
              </a:rPr>
              <a:t> formula </a:t>
            </a:r>
            <a:r>
              <a:rPr lang="en-US" sz="2000" dirty="0" err="1">
                <a:latin typeface="Times New Roman" pitchFamily="18" charset="0"/>
                <a:cs typeface="Times New Roman" pitchFamily="18" charset="0"/>
                <a:sym typeface="Symbol" pitchFamily="18" charset="2"/>
              </a:rPr>
              <a:t>rekursi</a:t>
            </a:r>
            <a:endParaRPr lang="en-US" sz="2000" dirty="0">
              <a:latin typeface="Times New Roman" pitchFamily="18" charset="0"/>
              <a:cs typeface="Times New Roman" pitchFamily="18" charset="0"/>
              <a:sym typeface="Symbol" pitchFamily="18" charset="2"/>
            </a:endParaRPr>
          </a:p>
        </p:txBody>
      </p:sp>
      <p:graphicFrame>
        <p:nvGraphicFramePr>
          <p:cNvPr id="45060" name="Object 4"/>
          <p:cNvGraphicFramePr>
            <a:graphicFrameLocks noChangeAspect="1"/>
          </p:cNvGraphicFramePr>
          <p:nvPr/>
        </p:nvGraphicFramePr>
        <p:xfrm>
          <a:off x="838200" y="1371600"/>
          <a:ext cx="5105400" cy="1954213"/>
        </p:xfrm>
        <a:graphic>
          <a:graphicData uri="http://schemas.openxmlformats.org/presentationml/2006/ole">
            <p:oleObj spid="_x0000_s93186" name="Equation" r:id="rId3" imgW="3848040" imgH="1473120" progId="">
              <p:embed/>
            </p:oleObj>
          </a:graphicData>
        </a:graphic>
      </p:graphicFrame>
      <p:graphicFrame>
        <p:nvGraphicFramePr>
          <p:cNvPr id="45061" name="Object 5"/>
          <p:cNvGraphicFramePr>
            <a:graphicFrameLocks noChangeAspect="1"/>
          </p:cNvGraphicFramePr>
          <p:nvPr/>
        </p:nvGraphicFramePr>
        <p:xfrm>
          <a:off x="6400800" y="1828800"/>
          <a:ext cx="1676400" cy="736600"/>
        </p:xfrm>
        <a:graphic>
          <a:graphicData uri="http://schemas.openxmlformats.org/presentationml/2006/ole">
            <p:oleObj spid="_x0000_s93187" name="Equation" r:id="rId4" imgW="1041120" imgH="457200" progId="">
              <p:embed/>
            </p:oleObj>
          </a:graphicData>
        </a:graphic>
      </p:graphicFrame>
      <p:sp>
        <p:nvSpPr>
          <p:cNvPr id="45062" name="Rectangle 6"/>
          <p:cNvSpPr>
            <a:spLocks noChangeArrowheads="1"/>
          </p:cNvSpPr>
          <p:nvPr/>
        </p:nvSpPr>
        <p:spPr bwMode="auto">
          <a:xfrm>
            <a:off x="457200" y="3429000"/>
            <a:ext cx="4648200" cy="27432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70000"/>
              <a:buFont typeface="Wingdings" pitchFamily="2" charset="2"/>
              <a:buNone/>
            </a:pPr>
            <a:r>
              <a:rPr lang="en-US" sz="2000">
                <a:solidFill>
                  <a:schemeClr val="tx2"/>
                </a:solidFill>
              </a:rPr>
              <a:t>	dimana N=2</a:t>
            </a:r>
            <a:r>
              <a:rPr lang="en-US" sz="2000" baseline="30000">
                <a:solidFill>
                  <a:schemeClr val="tx2"/>
                </a:solidFill>
              </a:rPr>
              <a:t>n</a:t>
            </a:r>
            <a:r>
              <a:rPr lang="en-US" sz="2000">
                <a:solidFill>
                  <a:schemeClr val="tx2"/>
                </a:solidFill>
              </a:rPr>
              <a:t> dan </a:t>
            </a:r>
            <a:r>
              <a:rPr lang="en-US" sz="2000" b="1">
                <a:solidFill>
                  <a:schemeClr val="tx2"/>
                </a:solidFill>
              </a:rPr>
              <a:t>I</a:t>
            </a:r>
            <a:r>
              <a:rPr lang="en-US" sz="2000" baseline="-25000">
                <a:solidFill>
                  <a:schemeClr val="tx2"/>
                </a:solidFill>
              </a:rPr>
              <a:t>M</a:t>
            </a:r>
            <a:r>
              <a:rPr lang="en-US" sz="2000">
                <a:solidFill>
                  <a:schemeClr val="tx2"/>
                </a:solidFill>
              </a:rPr>
              <a:t> mat. Id. M</a:t>
            </a:r>
            <a:r>
              <a:rPr lang="en-US" sz="2000">
                <a:solidFill>
                  <a:schemeClr val="tx2"/>
                </a:solidFill>
                <a:sym typeface="Symbol" pitchFamily="18" charset="2"/>
              </a:rPr>
              <a:t>M</a:t>
            </a:r>
          </a:p>
          <a:p>
            <a:pPr marL="342900" indent="-342900" eaLnBrk="1" hangingPunct="1">
              <a:spcBef>
                <a:spcPct val="20000"/>
              </a:spcBef>
              <a:buClr>
                <a:schemeClr val="tx1"/>
              </a:buClr>
              <a:buSzPct val="70000"/>
              <a:buFont typeface="Wingdings" pitchFamily="2" charset="2"/>
              <a:buChar char="¢"/>
            </a:pPr>
            <a:r>
              <a:rPr lang="en-US" sz="2000">
                <a:solidFill>
                  <a:schemeClr val="tx2"/>
                </a:solidFill>
                <a:sym typeface="Symbol" pitchFamily="18" charset="2"/>
              </a:rPr>
              <a:t>Parameter a</a:t>
            </a:r>
            <a:r>
              <a:rPr lang="en-US" sz="2000" baseline="-25000">
                <a:solidFill>
                  <a:schemeClr val="tx2"/>
                </a:solidFill>
                <a:sym typeface="Symbol" pitchFamily="18" charset="2"/>
              </a:rPr>
              <a:t>n</a:t>
            </a:r>
            <a:r>
              <a:rPr lang="en-US" sz="2000">
                <a:solidFill>
                  <a:schemeClr val="tx2"/>
                </a:solidFill>
                <a:sym typeface="Symbol" pitchFamily="18" charset="2"/>
              </a:rPr>
              <a:t> dan b</a:t>
            </a:r>
            <a:r>
              <a:rPr lang="en-US" sz="2000" baseline="-25000">
                <a:solidFill>
                  <a:schemeClr val="tx2"/>
                </a:solidFill>
                <a:sym typeface="Symbol" pitchFamily="18" charset="2"/>
              </a:rPr>
              <a:t>n</a:t>
            </a:r>
            <a:r>
              <a:rPr lang="en-US" sz="2000">
                <a:solidFill>
                  <a:schemeClr val="tx2"/>
                </a:solidFill>
                <a:sym typeface="Symbol" pitchFamily="18" charset="2"/>
              </a:rPr>
              <a:t> didefinisikan </a:t>
            </a:r>
          </a:p>
          <a:p>
            <a:pPr marL="342900" indent="-342900" eaLnBrk="1" hangingPunct="1">
              <a:spcBef>
                <a:spcPct val="20000"/>
              </a:spcBef>
              <a:buClr>
                <a:schemeClr val="tx1"/>
              </a:buClr>
              <a:buSzPct val="70000"/>
              <a:buFont typeface="Wingdings" pitchFamily="2" charset="2"/>
              <a:buNone/>
            </a:pPr>
            <a:r>
              <a:rPr lang="en-US" sz="2000">
                <a:solidFill>
                  <a:schemeClr val="tx2"/>
                </a:solidFill>
                <a:sym typeface="Symbol" pitchFamily="18" charset="2"/>
              </a:rPr>
              <a:t>	oleh rekursi:</a:t>
            </a:r>
          </a:p>
          <a:p>
            <a:pPr marL="342900" indent="-342900" eaLnBrk="1" hangingPunct="1">
              <a:spcBef>
                <a:spcPct val="20000"/>
              </a:spcBef>
              <a:buClr>
                <a:schemeClr val="tx1"/>
              </a:buClr>
              <a:buSzPct val="70000"/>
              <a:buFont typeface="Wingdings" pitchFamily="2" charset="2"/>
              <a:buNone/>
            </a:pPr>
            <a:endParaRPr lang="en-US" sz="500">
              <a:solidFill>
                <a:schemeClr val="tx2"/>
              </a:solidFill>
              <a:sym typeface="Symbol" pitchFamily="18" charset="2"/>
            </a:endParaRPr>
          </a:p>
          <a:p>
            <a:pPr marL="342900" indent="-342900" eaLnBrk="1" hangingPunct="1">
              <a:spcBef>
                <a:spcPct val="20000"/>
              </a:spcBef>
              <a:buClr>
                <a:schemeClr val="tx1"/>
              </a:buClr>
              <a:buSzPct val="70000"/>
              <a:buFont typeface="Wingdings" pitchFamily="2" charset="2"/>
              <a:buNone/>
            </a:pPr>
            <a:r>
              <a:rPr lang="en-US" sz="2000">
                <a:solidFill>
                  <a:schemeClr val="tx2"/>
                </a:solidFill>
                <a:sym typeface="Symbol" pitchFamily="18" charset="2"/>
              </a:rPr>
              <a:t>		b</a:t>
            </a:r>
            <a:r>
              <a:rPr lang="en-US" sz="2000" baseline="-25000">
                <a:solidFill>
                  <a:schemeClr val="tx2"/>
                </a:solidFill>
                <a:sym typeface="Symbol" pitchFamily="18" charset="2"/>
              </a:rPr>
              <a:t>n</a:t>
            </a:r>
            <a:r>
              <a:rPr lang="en-US" sz="2000">
                <a:solidFill>
                  <a:schemeClr val="tx2"/>
                </a:solidFill>
                <a:sym typeface="Symbol" pitchFamily="18" charset="2"/>
              </a:rPr>
              <a:t> = (1 + 4a</a:t>
            </a:r>
            <a:r>
              <a:rPr lang="en-US" sz="2000" baseline="30000">
                <a:solidFill>
                  <a:schemeClr val="tx2"/>
                </a:solidFill>
                <a:sym typeface="Symbol" pitchFamily="18" charset="2"/>
              </a:rPr>
              <a:t>2</a:t>
            </a:r>
            <a:r>
              <a:rPr lang="en-US" sz="2000" baseline="-25000">
                <a:solidFill>
                  <a:schemeClr val="tx2"/>
                </a:solidFill>
                <a:sym typeface="Symbol" pitchFamily="18" charset="2"/>
              </a:rPr>
              <a:t>n-1</a:t>
            </a:r>
            <a:r>
              <a:rPr lang="en-US" sz="2000">
                <a:solidFill>
                  <a:schemeClr val="tx2"/>
                </a:solidFill>
                <a:sym typeface="Symbol" pitchFamily="18" charset="2"/>
              </a:rPr>
              <a:t>)</a:t>
            </a:r>
            <a:r>
              <a:rPr lang="en-US" sz="2000" baseline="30000">
                <a:solidFill>
                  <a:schemeClr val="tx2"/>
                </a:solidFill>
                <a:sym typeface="Symbol" pitchFamily="18" charset="2"/>
              </a:rPr>
              <a:t>-1/2</a:t>
            </a:r>
            <a:r>
              <a:rPr lang="en-US" sz="2000">
                <a:solidFill>
                  <a:schemeClr val="tx2"/>
                </a:solidFill>
                <a:sym typeface="Symbol" pitchFamily="18" charset="2"/>
              </a:rPr>
              <a:t>     a</a:t>
            </a:r>
            <a:r>
              <a:rPr lang="en-US" sz="2000" baseline="-25000">
                <a:solidFill>
                  <a:schemeClr val="tx2"/>
                </a:solidFill>
                <a:sym typeface="Symbol" pitchFamily="18" charset="2"/>
              </a:rPr>
              <a:t>1</a:t>
            </a:r>
            <a:r>
              <a:rPr lang="en-US" sz="2000">
                <a:solidFill>
                  <a:schemeClr val="tx2"/>
                </a:solidFill>
                <a:sym typeface="Symbol" pitchFamily="18" charset="2"/>
              </a:rPr>
              <a:t> =1</a:t>
            </a:r>
          </a:p>
          <a:p>
            <a:pPr marL="342900" indent="-342900" eaLnBrk="1" hangingPunct="1">
              <a:spcBef>
                <a:spcPct val="20000"/>
              </a:spcBef>
              <a:buClr>
                <a:schemeClr val="tx1"/>
              </a:buClr>
              <a:buSzPct val="70000"/>
              <a:buFont typeface="Wingdings" pitchFamily="2" charset="2"/>
              <a:buNone/>
            </a:pPr>
            <a:r>
              <a:rPr lang="en-US" sz="2000">
                <a:solidFill>
                  <a:schemeClr val="tx2"/>
                </a:solidFill>
                <a:sym typeface="Symbol" pitchFamily="18" charset="2"/>
              </a:rPr>
              <a:t>		a</a:t>
            </a:r>
            <a:r>
              <a:rPr lang="en-US" sz="2000" baseline="-25000">
                <a:solidFill>
                  <a:schemeClr val="tx2"/>
                </a:solidFill>
                <a:sym typeface="Symbol" pitchFamily="18" charset="2"/>
              </a:rPr>
              <a:t>n</a:t>
            </a:r>
            <a:r>
              <a:rPr lang="en-US" sz="2000">
                <a:solidFill>
                  <a:schemeClr val="tx2"/>
                </a:solidFill>
                <a:sym typeface="Symbol" pitchFamily="18" charset="2"/>
              </a:rPr>
              <a:t> = 2b</a:t>
            </a:r>
            <a:r>
              <a:rPr lang="en-US" sz="2000" baseline="-25000">
                <a:solidFill>
                  <a:schemeClr val="tx2"/>
                </a:solidFill>
                <a:sym typeface="Symbol" pitchFamily="18" charset="2"/>
              </a:rPr>
              <a:t>n</a:t>
            </a:r>
            <a:r>
              <a:rPr lang="en-US" sz="2000">
                <a:solidFill>
                  <a:schemeClr val="tx2"/>
                </a:solidFill>
                <a:sym typeface="Symbol" pitchFamily="18" charset="2"/>
              </a:rPr>
              <a:t>a</a:t>
            </a:r>
            <a:r>
              <a:rPr lang="en-US" sz="2000" baseline="-25000">
                <a:solidFill>
                  <a:schemeClr val="tx2"/>
                </a:solidFill>
                <a:sym typeface="Symbol" pitchFamily="18" charset="2"/>
              </a:rPr>
              <a:t>n-1</a:t>
            </a:r>
            <a:endParaRPr lang="en-US" sz="2000">
              <a:solidFill>
                <a:schemeClr val="tx2"/>
              </a:solidFill>
              <a:sym typeface="Symbol" pitchFamily="18" charset="2"/>
            </a:endParaRPr>
          </a:p>
          <a:p>
            <a:pPr marL="342900" indent="-342900" eaLnBrk="1" hangingPunct="1">
              <a:spcBef>
                <a:spcPct val="20000"/>
              </a:spcBef>
              <a:buClr>
                <a:schemeClr val="tx1"/>
              </a:buClr>
              <a:buSzPct val="70000"/>
              <a:buFont typeface="Wingdings" pitchFamily="2" charset="2"/>
              <a:buNone/>
            </a:pPr>
            <a:endParaRPr lang="en-US" sz="500">
              <a:solidFill>
                <a:schemeClr val="tx2"/>
              </a:solidFill>
              <a:sym typeface="Symbol" pitchFamily="18" charset="2"/>
            </a:endParaRPr>
          </a:p>
          <a:p>
            <a:pPr marL="342900" indent="-342900" eaLnBrk="1" hangingPunct="1">
              <a:spcBef>
                <a:spcPct val="20000"/>
              </a:spcBef>
              <a:buClr>
                <a:schemeClr val="tx1"/>
              </a:buClr>
              <a:buSzPct val="70000"/>
              <a:buFont typeface="Wingdings" pitchFamily="2" charset="2"/>
              <a:buChar char="¢"/>
            </a:pPr>
            <a:r>
              <a:rPr lang="en-US" sz="2000">
                <a:solidFill>
                  <a:schemeClr val="tx2"/>
                </a:solidFill>
                <a:sym typeface="Symbol" pitchFamily="18" charset="2"/>
              </a:rPr>
              <a:t>Contoh untuk matriks transformasi </a:t>
            </a:r>
          </a:p>
          <a:p>
            <a:pPr marL="342900" indent="-342900" eaLnBrk="1" hangingPunct="1">
              <a:spcBef>
                <a:spcPct val="20000"/>
              </a:spcBef>
              <a:buClr>
                <a:schemeClr val="tx1"/>
              </a:buClr>
              <a:buSzPct val="70000"/>
              <a:buFont typeface="Wingdings" pitchFamily="2" charset="2"/>
              <a:buNone/>
            </a:pPr>
            <a:r>
              <a:rPr lang="en-US" sz="2000">
                <a:solidFill>
                  <a:schemeClr val="tx2"/>
                </a:solidFill>
                <a:sym typeface="Symbol" pitchFamily="18" charset="2"/>
              </a:rPr>
              <a:t>	Slant 44 dapat dilihat disamping</a:t>
            </a:r>
          </a:p>
        </p:txBody>
      </p:sp>
      <p:graphicFrame>
        <p:nvGraphicFramePr>
          <p:cNvPr id="45063" name="Object 7"/>
          <p:cNvGraphicFramePr>
            <a:graphicFrameLocks noChangeAspect="1"/>
          </p:cNvGraphicFramePr>
          <p:nvPr/>
        </p:nvGraphicFramePr>
        <p:xfrm>
          <a:off x="4876800" y="3733800"/>
          <a:ext cx="3025775" cy="2168525"/>
        </p:xfrm>
        <a:graphic>
          <a:graphicData uri="http://schemas.openxmlformats.org/presentationml/2006/ole">
            <p:oleObj spid="_x0000_s93188" name="Equation" r:id="rId5" imgW="1879560" imgH="1346040" progId="">
              <p:embed/>
            </p:oleObj>
          </a:graphicData>
        </a:graphic>
      </p:graphicFrame>
      <p:sp>
        <p:nvSpPr>
          <p:cNvPr id="11"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37</a:t>
            </a:fld>
            <a:endParaRPr lang="en-US" dirty="0">
              <a:solidFill>
                <a:srgbClr val="FF0000"/>
              </a:solidFill>
            </a:endParaRPr>
          </a:p>
        </p:txBody>
      </p:sp>
      <p:sp>
        <p:nvSpPr>
          <p:cNvPr id="12"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3"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Transformasi Slant</a:t>
            </a:r>
          </a:p>
        </p:txBody>
      </p:sp>
      <p:sp>
        <p:nvSpPr>
          <p:cNvPr id="46083" name="Rectangle 3"/>
          <p:cNvSpPr>
            <a:spLocks noGrp="1" noChangeArrowheads="1"/>
          </p:cNvSpPr>
          <p:nvPr>
            <p:ph type="body" idx="1"/>
          </p:nvPr>
        </p:nvSpPr>
        <p:spPr/>
        <p:txBody>
          <a:bodyPr/>
          <a:lstStyle/>
          <a:p>
            <a:pPr marL="381000" indent="-381000"/>
            <a:r>
              <a:rPr lang="en-US"/>
              <a:t>Sifat-sifat:</a:t>
            </a:r>
          </a:p>
          <a:p>
            <a:pPr marL="838200" lvl="1" indent="-381000">
              <a:buFont typeface="Wingdings" pitchFamily="2" charset="2"/>
              <a:buAutoNum type="arabicPeriod"/>
            </a:pPr>
            <a:r>
              <a:rPr lang="en-US"/>
              <a:t>Riil dan ortogonal:   </a:t>
            </a:r>
            <a:r>
              <a:rPr lang="en-US" b="1"/>
              <a:t>S</a:t>
            </a:r>
            <a:r>
              <a:rPr lang="en-US"/>
              <a:t> = </a:t>
            </a:r>
            <a:r>
              <a:rPr lang="en-US" b="1"/>
              <a:t>S</a:t>
            </a:r>
            <a:r>
              <a:rPr lang="en-US"/>
              <a:t>*   dan   </a:t>
            </a:r>
            <a:r>
              <a:rPr lang="en-US" b="1"/>
              <a:t>S</a:t>
            </a:r>
            <a:r>
              <a:rPr lang="en-US" baseline="30000"/>
              <a:t>-1</a:t>
            </a:r>
            <a:r>
              <a:rPr lang="en-US"/>
              <a:t> = </a:t>
            </a:r>
            <a:r>
              <a:rPr lang="en-US" b="1"/>
              <a:t>S</a:t>
            </a:r>
            <a:r>
              <a:rPr lang="en-US" baseline="30000"/>
              <a:t>T</a:t>
            </a:r>
            <a:endParaRPr lang="en-US"/>
          </a:p>
          <a:p>
            <a:pPr marL="838200" lvl="1" indent="-381000">
              <a:buFont typeface="Wingdings" pitchFamily="2" charset="2"/>
              <a:buAutoNum type="arabicPeriod"/>
            </a:pPr>
            <a:r>
              <a:rPr lang="en-US"/>
              <a:t>Merupakan transformasi cepat: O(N log</a:t>
            </a:r>
            <a:r>
              <a:rPr lang="en-US" baseline="-25000"/>
              <a:t>2</a:t>
            </a:r>
            <a:r>
              <a:rPr lang="en-US"/>
              <a:t>N)</a:t>
            </a:r>
          </a:p>
          <a:p>
            <a:pPr marL="838200" lvl="1" indent="-381000">
              <a:buFont typeface="Wingdings" pitchFamily="2" charset="2"/>
              <a:buAutoNum type="arabicPeriod"/>
            </a:pPr>
            <a:r>
              <a:rPr lang="en-US"/>
              <a:t>Memiliki sifat peng-kompakan energi sangat baik</a:t>
            </a:r>
          </a:p>
          <a:p>
            <a:pPr marL="838200" lvl="1" indent="-381000">
              <a:buFont typeface="Wingdings" pitchFamily="2" charset="2"/>
              <a:buNone/>
            </a:pPr>
            <a:endParaRPr lang="en-US"/>
          </a:p>
        </p:txBody>
      </p:sp>
      <p:sp>
        <p:nvSpPr>
          <p:cNvPr id="7"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38</a:t>
            </a:fld>
            <a:endParaRPr lang="en-US" dirty="0">
              <a:solidFill>
                <a:srgbClr val="FF0000"/>
              </a:solidFill>
            </a:endParaRPr>
          </a:p>
        </p:txBody>
      </p:sp>
      <p:sp>
        <p:nvSpPr>
          <p:cNvPr id="8"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9"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Transformasi KL</a:t>
            </a:r>
          </a:p>
        </p:txBody>
      </p:sp>
      <p:sp>
        <p:nvSpPr>
          <p:cNvPr id="47107" name="Rectangle 3"/>
          <p:cNvSpPr>
            <a:spLocks noGrp="1" noChangeArrowheads="1"/>
          </p:cNvSpPr>
          <p:nvPr>
            <p:ph type="body" idx="1"/>
          </p:nvPr>
        </p:nvSpPr>
        <p:spPr/>
        <p:txBody>
          <a:bodyPr/>
          <a:lstStyle/>
          <a:p>
            <a:r>
              <a:rPr lang="en-US" sz="2000" dirty="0" err="1">
                <a:latin typeface="Times New Roman" pitchFamily="18" charset="0"/>
                <a:cs typeface="Times New Roman" pitchFamily="18" charset="0"/>
              </a:rPr>
              <a:t>Karhunen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Loeve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memakai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sbg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ekspansi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deret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proses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acak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kontinyu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Hotelling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meneliti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metoda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komponen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utama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merupakan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versi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diskrit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pekerjaan</a:t>
            </a:r>
            <a:r>
              <a:rPr lang="en-US" sz="2000" dirty="0">
                <a:latin typeface="Times New Roman" pitchFamily="18" charset="0"/>
                <a:cs typeface="Times New Roman" pitchFamily="18" charset="0"/>
              </a:rPr>
              <a:t> KL. </a:t>
            </a:r>
            <a:r>
              <a:rPr lang="en-US" sz="2000" dirty="0" err="1">
                <a:latin typeface="Times New Roman" pitchFamily="18" charset="0"/>
                <a:cs typeface="Times New Roman" pitchFamily="18" charset="0"/>
              </a:rPr>
              <a:t>Maka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KL </a:t>
            </a:r>
            <a:r>
              <a:rPr lang="en-US" sz="2000" dirty="0" err="1">
                <a:latin typeface="Times New Roman" pitchFamily="18" charset="0"/>
                <a:cs typeface="Times New Roman" pitchFamily="18" charset="0"/>
              </a:rPr>
              <a:t>juga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disebut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sbg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Hotelling</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vektor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acak</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berukuran</a:t>
            </a:r>
            <a:r>
              <a:rPr lang="en-US" sz="2000" dirty="0">
                <a:latin typeface="Times New Roman" pitchFamily="18" charset="0"/>
                <a:cs typeface="Times New Roman" pitchFamily="18" charset="0"/>
              </a:rPr>
              <a:t> N</a:t>
            </a:r>
            <a:r>
              <a:rPr lang="en-US" sz="2000" dirty="0">
                <a:latin typeface="Times New Roman" pitchFamily="18" charset="0"/>
                <a:cs typeface="Times New Roman" pitchFamily="18" charset="0"/>
                <a:sym typeface="Symbol" pitchFamily="18" charset="2"/>
              </a:rPr>
              <a:t>1, </a:t>
            </a:r>
            <a:r>
              <a:rPr lang="en-US" sz="2000" dirty="0" err="1">
                <a:latin typeface="Times New Roman" pitchFamily="18" charset="0"/>
                <a:cs typeface="Times New Roman" pitchFamily="18" charset="0"/>
                <a:sym typeface="Symbol" pitchFamily="18" charset="2"/>
              </a:rPr>
              <a:t>v</a:t>
            </a:r>
            <a:r>
              <a:rPr lang="en-US" sz="2000" dirty="0" err="1">
                <a:latin typeface="Times New Roman" pitchFamily="18" charset="0"/>
                <a:cs typeface="Times New Roman" pitchFamily="18" charset="0"/>
              </a:rPr>
              <a:t>ektor</a:t>
            </a:r>
            <a:r>
              <a:rPr lang="en-US" sz="2000" dirty="0">
                <a:latin typeface="Times New Roman" pitchFamily="18" charset="0"/>
                <a:cs typeface="Times New Roman" pitchFamily="18" charset="0"/>
              </a:rPr>
              <a:t> basis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KL </a:t>
            </a:r>
            <a:r>
              <a:rPr lang="en-US" sz="2000" dirty="0" err="1">
                <a:latin typeface="Times New Roman" pitchFamily="18" charset="0"/>
                <a:cs typeface="Times New Roman" pitchFamily="18" charset="0"/>
              </a:rPr>
              <a:t>merupakan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vektor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eigen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dinormalisasi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matriks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autokorelasi</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R</a:t>
            </a:r>
            <a:r>
              <a:rPr lang="en-US" sz="2000" dirty="0">
                <a:latin typeface="Times New Roman" pitchFamily="18" charset="0"/>
                <a:cs typeface="Times New Roman" pitchFamily="18" charset="0"/>
              </a:rPr>
              <a:t>:</a:t>
            </a:r>
          </a:p>
          <a:p>
            <a:pPr>
              <a:buFont typeface="Wingdings" pitchFamily="2" charset="2"/>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t>
            </a:r>
            <a:r>
              <a:rPr lang="en-US" sz="2000" dirty="0" err="1">
                <a:latin typeface="Times New Roman" pitchFamily="18" charset="0"/>
                <a:cs typeface="Times New Roman" pitchFamily="18" charset="0"/>
                <a:sym typeface="Symbol" pitchFamily="18" charset="2"/>
              </a:rPr>
              <a:t></a:t>
            </a:r>
            <a:r>
              <a:rPr lang="en-US" sz="2000" baseline="-25000" dirty="0" err="1">
                <a:latin typeface="Times New Roman" pitchFamily="18" charset="0"/>
                <a:cs typeface="Times New Roman" pitchFamily="18" charset="0"/>
                <a:sym typeface="Symbol" pitchFamily="18" charset="2"/>
              </a:rPr>
              <a:t>k</a:t>
            </a:r>
            <a:r>
              <a:rPr lang="en-US" sz="2000" dirty="0">
                <a:latin typeface="Times New Roman" pitchFamily="18" charset="0"/>
                <a:cs typeface="Times New Roman" pitchFamily="18" charset="0"/>
                <a:sym typeface="Symbol" pitchFamily="18" charset="2"/>
              </a:rPr>
              <a:t> = </a:t>
            </a:r>
            <a:r>
              <a:rPr lang="en-US" sz="2000" baseline="-25000" dirty="0">
                <a:latin typeface="Times New Roman" pitchFamily="18" charset="0"/>
                <a:cs typeface="Times New Roman" pitchFamily="18" charset="0"/>
                <a:sym typeface="Symbol" pitchFamily="18" charset="2"/>
              </a:rPr>
              <a:t>k </a:t>
            </a:r>
            <a:r>
              <a:rPr lang="en-US" sz="2000" dirty="0">
                <a:latin typeface="Times New Roman" pitchFamily="18" charset="0"/>
                <a:cs typeface="Times New Roman" pitchFamily="18" charset="0"/>
                <a:sym typeface="Symbol" pitchFamily="18" charset="2"/>
              </a:rPr>
              <a:t></a:t>
            </a:r>
            <a:r>
              <a:rPr lang="en-US" sz="2000" baseline="-25000" dirty="0">
                <a:latin typeface="Times New Roman" pitchFamily="18" charset="0"/>
                <a:cs typeface="Times New Roman" pitchFamily="18" charset="0"/>
                <a:sym typeface="Symbol" pitchFamily="18" charset="2"/>
              </a:rPr>
              <a:t>k</a:t>
            </a:r>
            <a:r>
              <a:rPr lang="en-US" sz="2000" dirty="0">
                <a:latin typeface="Times New Roman" pitchFamily="18" charset="0"/>
                <a:cs typeface="Times New Roman" pitchFamily="18" charset="0"/>
                <a:sym typeface="Symbol" pitchFamily="18" charset="2"/>
              </a:rPr>
              <a:t>,	0 k  N-1</a:t>
            </a:r>
          </a:p>
          <a:p>
            <a:pPr>
              <a:buFont typeface="Wingdings" pitchFamily="2" charset="2"/>
              <a:buNone/>
            </a:pPr>
            <a:endParaRPr lang="en-US" sz="2000" dirty="0">
              <a:latin typeface="Times New Roman" pitchFamily="18" charset="0"/>
              <a:cs typeface="Times New Roman" pitchFamily="18" charset="0"/>
              <a:sym typeface="Symbol" pitchFamily="18" charset="2"/>
            </a:endParaRP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Transformasi</a:t>
            </a:r>
            <a:r>
              <a:rPr lang="en-US" sz="2000" dirty="0">
                <a:latin typeface="Times New Roman" pitchFamily="18" charset="0"/>
                <a:cs typeface="Times New Roman" pitchFamily="18" charset="0"/>
              </a:rPr>
              <a:t> KL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u </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v</a:t>
            </a:r>
            <a:r>
              <a:rPr lang="en-US" sz="2000" dirty="0">
                <a:latin typeface="Times New Roman" pitchFamily="18" charset="0"/>
                <a:cs typeface="Times New Roman" pitchFamily="18" charset="0"/>
              </a:rPr>
              <a:t> = </a:t>
            </a:r>
            <a:r>
              <a:rPr lang="en-US" sz="2000" b="1" dirty="0">
                <a:latin typeface="Times New Roman" pitchFamily="18" charset="0"/>
                <a:cs typeface="Times New Roman" pitchFamily="18" charset="0"/>
                <a:sym typeface="Symbol" pitchFamily="18" charset="2"/>
              </a:rPr>
              <a:t></a:t>
            </a:r>
            <a:r>
              <a:rPr lang="en-US" sz="2000" dirty="0">
                <a:latin typeface="Times New Roman" pitchFamily="18" charset="0"/>
                <a:cs typeface="Times New Roman" pitchFamily="18" charset="0"/>
                <a:sym typeface="Symbol" pitchFamily="18" charset="2"/>
              </a:rPr>
              <a:t>*</a:t>
            </a:r>
            <a:r>
              <a:rPr lang="en-US" sz="2000" baseline="30000" dirty="0" err="1">
                <a:latin typeface="Times New Roman" pitchFamily="18" charset="0"/>
                <a:cs typeface="Times New Roman" pitchFamily="18" charset="0"/>
                <a:sym typeface="Symbol" pitchFamily="18" charset="2"/>
              </a:rPr>
              <a:t>T</a:t>
            </a:r>
            <a:r>
              <a:rPr lang="en-US" sz="2000" b="1" dirty="0" err="1">
                <a:latin typeface="Times New Roman" pitchFamily="18" charset="0"/>
                <a:cs typeface="Times New Roman" pitchFamily="18" charset="0"/>
                <a:sym typeface="Symbol" pitchFamily="18" charset="2"/>
              </a:rPr>
              <a:t>u</a:t>
            </a:r>
            <a:endParaRPr lang="en-US" sz="2000" b="1" dirty="0">
              <a:latin typeface="Times New Roman" pitchFamily="18" charset="0"/>
              <a:cs typeface="Times New Roman" pitchFamily="18" charset="0"/>
              <a:sym typeface="Symbol" pitchFamily="18" charset="2"/>
            </a:endParaRPr>
          </a:p>
          <a:p>
            <a:pPr>
              <a:buFont typeface="Wingdings" pitchFamily="2" charset="2"/>
              <a:buNone/>
            </a:pP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Dan inverse-</a:t>
            </a:r>
            <a:r>
              <a:rPr lang="en-US" sz="2000" dirty="0" err="1">
                <a:latin typeface="Times New Roman" pitchFamily="18" charset="0"/>
                <a:cs typeface="Times New Roman" pitchFamily="18" charset="0"/>
              </a:rPr>
              <a:t>nya</a:t>
            </a:r>
            <a:r>
              <a:rPr lang="en-US" sz="2000" dirty="0">
                <a:latin typeface="Times New Roman" pitchFamily="18" charset="0"/>
                <a:cs typeface="Times New Roman" pitchFamily="18" charset="0"/>
              </a:rPr>
              <a:t>:</a:t>
            </a:r>
          </a:p>
        </p:txBody>
      </p:sp>
      <p:graphicFrame>
        <p:nvGraphicFramePr>
          <p:cNvPr id="47108" name="Object 4"/>
          <p:cNvGraphicFramePr>
            <a:graphicFrameLocks noChangeAspect="1"/>
          </p:cNvGraphicFramePr>
          <p:nvPr/>
        </p:nvGraphicFramePr>
        <p:xfrm>
          <a:off x="3581400" y="4572000"/>
          <a:ext cx="3048000" cy="1046163"/>
        </p:xfrm>
        <a:graphic>
          <a:graphicData uri="http://schemas.openxmlformats.org/presentationml/2006/ole">
            <p:oleObj spid="_x0000_s94210" name="Equation" r:id="rId3" imgW="1257120" imgH="431640" progId="">
              <p:embed/>
            </p:oleObj>
          </a:graphicData>
        </a:graphic>
      </p:graphicFrame>
      <p:sp>
        <p:nvSpPr>
          <p:cNvPr id="8"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39</a:t>
            </a:fld>
            <a:endParaRPr lang="en-US" dirty="0">
              <a:solidFill>
                <a:srgbClr val="FF0000"/>
              </a:solidFill>
            </a:endParaRPr>
          </a:p>
        </p:txBody>
      </p:sp>
      <p:sp>
        <p:nvSpPr>
          <p:cNvPr id="9"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0"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 Transformasi Fourier</a:t>
            </a:r>
            <a:endParaRPr lang="id-ID" dirty="0"/>
          </a:p>
        </p:txBody>
      </p:sp>
      <p:sp>
        <p:nvSpPr>
          <p:cNvPr id="3" name="Content Placeholder 2"/>
          <p:cNvSpPr>
            <a:spLocks noGrp="1"/>
          </p:cNvSpPr>
          <p:nvPr>
            <p:ph idx="1"/>
          </p:nvPr>
        </p:nvSpPr>
        <p:spPr/>
        <p:txBody>
          <a:bodyPr/>
          <a:lstStyle/>
          <a:p>
            <a:r>
              <a:rPr lang="id-ID" dirty="0" smtClean="0"/>
              <a:t>Tahun 1822, Joseph Fourier, ahli matematika dari Prancis menemukan bahwa setiap fungsi periodik (sinyal) dapat dibentuk dari penjumlahan gelombang-gelombang sinus/cosinus (disebut Fourier Series).</a:t>
            </a:r>
          </a:p>
          <a:p>
            <a:r>
              <a:rPr lang="id-ID" dirty="0" smtClean="0"/>
              <a:t>Contoh : sinyal kotak merupakan penjumlahan fungsi-fungsi sinus</a:t>
            </a:r>
          </a:p>
          <a:p>
            <a:pPr>
              <a:buNone/>
            </a:pPr>
            <a:endParaRPr lang="id-ID" dirty="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4</a:t>
            </a:fld>
            <a:endParaRPr lang="en-US" altLang="en-US"/>
          </a:p>
        </p:txBody>
      </p:sp>
      <p:sp>
        <p:nvSpPr>
          <p:cNvPr id="1187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187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1878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0" y="4953000"/>
            <a:ext cx="4059767" cy="533400"/>
          </a:xfrm>
          <a:prstGeom prst="rect">
            <a:avLst/>
          </a:prstGeom>
          <a:noFill/>
        </p:spPr>
      </p:pic>
      <p:pic>
        <p:nvPicPr>
          <p:cNvPr id="11" name="Picture 10" descr="sinyal kotak.jpg"/>
          <p:cNvPicPr>
            <a:picLocks noChangeAspect="1"/>
          </p:cNvPicPr>
          <p:nvPr/>
        </p:nvPicPr>
        <p:blipFill>
          <a:blip r:embed="rId3"/>
          <a:stretch>
            <a:fillRect/>
          </a:stretch>
        </p:blipFill>
        <p:spPr>
          <a:xfrm>
            <a:off x="5029200" y="4648200"/>
            <a:ext cx="4114800" cy="194167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7" name="Content Placeholder 2"/>
          <p:cNvSpPr txBox="1">
            <a:spLocks/>
          </p:cNvSpPr>
          <p:nvPr/>
        </p:nvSpPr>
        <p:spPr bwMode="auto">
          <a:xfrm>
            <a:off x="358775" y="1322388"/>
            <a:ext cx="8786813" cy="48895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id-ID" sz="3200" b="0" i="0" u="none" strike="noStrike" kern="0" cap="none" spc="0" normalizeH="0" baseline="0" noProof="0" dirty="0" smtClean="0">
                <a:ln>
                  <a:noFill/>
                </a:ln>
                <a:solidFill>
                  <a:schemeClr val="tx1"/>
                </a:solidFill>
                <a:effectLst/>
                <a:uLnTx/>
                <a:uFillTx/>
                <a:latin typeface="+mn-lt"/>
                <a:ea typeface="+mn-ea"/>
                <a:cs typeface="+mn-cs"/>
              </a:rPr>
              <a:t>Minggu Depan.....</a:t>
            </a:r>
            <a:br>
              <a:rPr kumimoji="0" lang="id-ID" sz="3200" b="0" i="0" u="none" strike="noStrike" kern="0" cap="none" spc="0" normalizeH="0" baseline="0" noProof="0" dirty="0" smtClean="0">
                <a:ln>
                  <a:noFill/>
                </a:ln>
                <a:solidFill>
                  <a:schemeClr val="tx1"/>
                </a:solidFill>
                <a:effectLst/>
                <a:uLnTx/>
                <a:uFillTx/>
                <a:latin typeface="+mn-lt"/>
                <a:ea typeface="+mn-ea"/>
                <a:cs typeface="+mn-cs"/>
              </a:rPr>
            </a:br>
            <a:r>
              <a:rPr kumimoji="0" lang="id-ID" sz="3200" b="0" i="0" u="none" strike="noStrike" kern="0" cap="none" spc="0" normalizeH="0" baseline="0" noProof="0" dirty="0" smtClean="0">
                <a:ln>
                  <a:noFill/>
                </a:ln>
                <a:solidFill>
                  <a:schemeClr val="tx1"/>
                </a:solidFill>
                <a:effectLst/>
                <a:uLnTx/>
                <a:uFillTx/>
                <a:latin typeface="+mn-lt"/>
                <a:ea typeface="+mn-ea"/>
                <a:cs typeface="+mn-cs"/>
              </a:rPr>
              <a:t>Pertemuan ke-11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lang="id-ID" sz="3200" kern="0" dirty="0" smtClean="0">
              <a:latin typeface="+mn-lt"/>
            </a:endParaRPr>
          </a:p>
          <a:p>
            <a:pPr marL="342900" lvl="0" indent="-342900">
              <a:spcBef>
                <a:spcPct val="20000"/>
              </a:spcBef>
              <a:defRPr/>
            </a:pPr>
            <a:r>
              <a:rPr lang="id-ID" sz="3200" dirty="0" smtClean="0">
                <a:solidFill>
                  <a:srgbClr val="FF0000"/>
                </a:solidFill>
                <a:latin typeface="Arial" pitchFamily="34" charset="0"/>
                <a:cs typeface="Arial" pitchFamily="34" charset="0"/>
              </a:rPr>
              <a:t>QUIZ-II, pertemuan ke </a:t>
            </a:r>
            <a:r>
              <a:rPr lang="id-ID" sz="3200" dirty="0" smtClean="0">
                <a:solidFill>
                  <a:srgbClr val="FF0000"/>
                </a:solidFill>
                <a:latin typeface="Arial" pitchFamily="34" charset="0"/>
                <a:cs typeface="Arial" pitchFamily="34" charset="0"/>
              </a:rPr>
              <a:t>: </a:t>
            </a:r>
            <a:endParaRPr lang="id-ID" sz="3200" dirty="0" smtClean="0">
              <a:solidFill>
                <a:srgbClr val="FF0000"/>
              </a:solidFill>
              <a:latin typeface="Arial" pitchFamily="34" charset="0"/>
              <a:cs typeface="Arial" pitchFamily="34" charset="0"/>
            </a:endParaRPr>
          </a:p>
          <a:p>
            <a:pPr marL="342900" lvl="0" indent="-342900">
              <a:spcBef>
                <a:spcPct val="20000"/>
              </a:spcBef>
              <a:defRPr/>
            </a:pPr>
            <a:endParaRPr lang="id-ID" sz="3200" dirty="0" smtClean="0">
              <a:solidFill>
                <a:srgbClr val="FF0000"/>
              </a:solidFill>
              <a:latin typeface="Arial" pitchFamily="34" charset="0"/>
              <a:cs typeface="Arial" pitchFamily="34" charset="0"/>
            </a:endParaRPr>
          </a:p>
          <a:p>
            <a:pPr marL="342900" lvl="0" indent="-342900">
              <a:spcBef>
                <a:spcPct val="20000"/>
              </a:spcBef>
              <a:defRPr/>
            </a:pPr>
            <a:r>
              <a:rPr lang="id-ID" sz="3200" dirty="0" smtClean="0">
                <a:solidFill>
                  <a:srgbClr val="FF0000"/>
                </a:solidFill>
                <a:latin typeface="Arial" pitchFamily="34" charset="0"/>
                <a:cs typeface="Arial" pitchFamily="34" charset="0"/>
              </a:rPr>
              <a:t>9.Review matriks </a:t>
            </a:r>
          </a:p>
          <a:p>
            <a:pPr marL="342900" lvl="0" indent="-342900">
              <a:spcBef>
                <a:spcPct val="20000"/>
              </a:spcBef>
              <a:defRPr/>
            </a:pPr>
            <a:r>
              <a:rPr lang="id-ID" sz="3200" dirty="0" smtClean="0">
                <a:solidFill>
                  <a:srgbClr val="FF0000"/>
                </a:solidFill>
                <a:latin typeface="Arial" pitchFamily="34" charset="0"/>
                <a:cs typeface="Arial" pitchFamily="34" charset="0"/>
              </a:rPr>
              <a:t>10.Transformasi </a:t>
            </a:r>
            <a:r>
              <a:rPr lang="id-ID" sz="3200" dirty="0" smtClean="0">
                <a:solidFill>
                  <a:srgbClr val="FF0000"/>
                </a:solidFill>
                <a:latin typeface="Arial" pitchFamily="34" charset="0"/>
                <a:cs typeface="Arial" pitchFamily="34" charset="0"/>
              </a:rPr>
              <a:t>Citra</a:t>
            </a:r>
            <a:r>
              <a:rPr lang="id-ID" sz="3200" dirty="0" smtClean="0">
                <a:solidFill>
                  <a:srgbClr val="FF0000"/>
                </a:solidFill>
                <a:latin typeface="Algerian" pitchFamily="82" charset="0"/>
              </a:rPr>
              <a:t>	</a:t>
            </a:r>
            <a:r>
              <a:rPr kumimoji="0" lang="id-ID"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lang="id-ID" sz="3200" kern="0" dirty="0" smtClean="0">
              <a:latin typeface="+mn-lt"/>
            </a:endParaRPr>
          </a:p>
        </p:txBody>
      </p:sp>
      <p:sp>
        <p:nvSpPr>
          <p:cNvPr id="14"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40</a:t>
            </a:fld>
            <a:endParaRPr lang="en-US" dirty="0">
              <a:solidFill>
                <a:srgbClr val="FF0000"/>
              </a:solidFill>
            </a:endParaRPr>
          </a:p>
        </p:txBody>
      </p:sp>
      <p:sp>
        <p:nvSpPr>
          <p:cNvPr id="15"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6"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3048000"/>
            <a:ext cx="8786813" cy="655637"/>
          </a:xfrm>
        </p:spPr>
        <p:txBody>
          <a:bodyPr/>
          <a:lstStyle/>
          <a:p>
            <a:pPr algn="ctr"/>
            <a:r>
              <a:rPr lang="en-US" sz="6600" b="1" dirty="0" smtClean="0">
                <a:solidFill>
                  <a:srgbClr val="FF0000"/>
                </a:solidFill>
              </a:rPr>
              <a:t>TERIMA KASIH</a:t>
            </a:r>
            <a:endParaRPr lang="en-US" sz="6600" b="1" dirty="0">
              <a:solidFill>
                <a:srgbClr val="FF0000"/>
              </a:solidFill>
            </a:endParaRPr>
          </a:p>
        </p:txBody>
      </p:sp>
      <p:sp>
        <p:nvSpPr>
          <p:cNvPr id="12" name="Slide Number Placeholder 5"/>
          <p:cNvSpPr>
            <a:spLocks noGrp="1"/>
          </p:cNvSpPr>
          <p:nvPr>
            <p:ph type="sldNum" sz="quarter" idx="12"/>
          </p:nvPr>
        </p:nvSpPr>
        <p:spPr>
          <a:xfrm>
            <a:off x="6400800" y="6172200"/>
            <a:ext cx="2566988" cy="457200"/>
          </a:xfrm>
        </p:spPr>
        <p:txBody>
          <a:bodyPr/>
          <a:lstStyle/>
          <a:p>
            <a:r>
              <a:rPr lang="id-ID" dirty="0" smtClean="0">
                <a:solidFill>
                  <a:srgbClr val="FF0000"/>
                </a:solidFill>
              </a:rPr>
              <a:t>Transformasi Citra</a:t>
            </a:r>
            <a:endParaRPr lang="en-US" dirty="0">
              <a:solidFill>
                <a:srgbClr val="FF0000"/>
              </a:solidFill>
            </a:endParaRPr>
          </a:p>
          <a:p>
            <a:fld id="{727E18CF-31E0-4668-9B3F-5F28C81E8CCE}" type="slidenum">
              <a:rPr lang="en-US">
                <a:solidFill>
                  <a:srgbClr val="FF0000"/>
                </a:solidFill>
              </a:rPr>
              <a:pPr/>
              <a:t>41</a:t>
            </a:fld>
            <a:endParaRPr lang="en-US" dirty="0">
              <a:solidFill>
                <a:srgbClr val="FF0000"/>
              </a:solidFill>
            </a:endParaRPr>
          </a:p>
        </p:txBody>
      </p:sp>
      <p:sp>
        <p:nvSpPr>
          <p:cNvPr id="13" name="Footer Placeholder 6"/>
          <p:cNvSpPr>
            <a:spLocks noGrp="1"/>
          </p:cNvSpPr>
          <p:nvPr>
            <p:ph type="ftr" sz="quarter" idx="4294967295"/>
          </p:nvPr>
        </p:nvSpPr>
        <p:spPr>
          <a:xfrm>
            <a:off x="3197225" y="6246812"/>
            <a:ext cx="3049588" cy="458788"/>
          </a:xfrm>
          <a:prstGeom prst="rect">
            <a:avLst/>
          </a:prstGeom>
        </p:spPr>
        <p:txBody>
          <a:bodyPr/>
          <a:lstStyle/>
          <a:p>
            <a:r>
              <a:rPr lang="en-US" altLang="en-US" sz="1400" dirty="0" smtClean="0">
                <a:latin typeface="+mn-lt"/>
              </a:rPr>
              <a:t>TK 37404 </a:t>
            </a:r>
            <a:r>
              <a:rPr lang="en-US" altLang="en-US" sz="1400" dirty="0" err="1" smtClean="0">
                <a:latin typeface="+mn-lt"/>
              </a:rPr>
              <a:t>Pengolahan</a:t>
            </a:r>
            <a:r>
              <a:rPr lang="en-US" altLang="en-US" sz="1400" dirty="0" smtClean="0">
                <a:latin typeface="+mn-lt"/>
              </a:rPr>
              <a:t> Citra</a:t>
            </a:r>
            <a:endParaRPr lang="en-US" altLang="en-US" sz="1400" dirty="0">
              <a:latin typeface="+mn-lt"/>
            </a:endParaRPr>
          </a:p>
        </p:txBody>
      </p:sp>
      <p:sp>
        <p:nvSpPr>
          <p:cNvPr id="14" name="Rectangle 41"/>
          <p:cNvSpPr txBox="1">
            <a:spLocks noChangeArrowheads="1"/>
          </p:cNvSpPr>
          <p:nvPr/>
        </p:nvSpPr>
        <p:spPr bwMode="auto">
          <a:xfrm>
            <a:off x="152400" y="6248400"/>
            <a:ext cx="2765426"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effectLst/>
                <a:uLnTx/>
                <a:uFillTx/>
                <a:latin typeface="+mn-lt"/>
                <a:ea typeface="+mn-ea"/>
                <a:cs typeface="+mn-cs"/>
              </a:rPr>
              <a:t>Departemen</a:t>
            </a:r>
            <a:r>
              <a:rPr kumimoji="0" lang="en-US" sz="1400" b="0" i="0" u="none" strike="noStrike" kern="1200" cap="none" spc="0" normalizeH="0" baseline="0" noProof="0" dirty="0" smtClean="0">
                <a:ln>
                  <a:noFill/>
                </a:ln>
                <a:effectLst/>
                <a:uLnTx/>
                <a:uFillTx/>
                <a:latin typeface="+mn-lt"/>
                <a:ea typeface="+mn-ea"/>
                <a:cs typeface="+mn-cs"/>
              </a:rPr>
              <a:t> </a:t>
            </a:r>
            <a:r>
              <a:rPr kumimoji="0" lang="id-ID" sz="1400" b="0" i="0" u="none" strike="noStrike" kern="1200" cap="none" spc="0" normalizeH="0" baseline="0" noProof="0" dirty="0" smtClean="0">
                <a:ln>
                  <a:noFill/>
                </a:ln>
                <a:effectLst/>
                <a:uLnTx/>
                <a:uFillTx/>
                <a:latin typeface="+mn-lt"/>
                <a:ea typeface="+mn-ea"/>
                <a:cs typeface="+mn-cs"/>
              </a:rPr>
              <a:t>Sistem Komputer</a:t>
            </a:r>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 Transformasi Fourier (2)</a:t>
            </a:r>
            <a:endParaRPr lang="id-ID" dirty="0"/>
          </a:p>
        </p:txBody>
      </p:sp>
      <p:sp>
        <p:nvSpPr>
          <p:cNvPr id="3" name="Content Placeholder 2"/>
          <p:cNvSpPr>
            <a:spLocks noGrp="1"/>
          </p:cNvSpPr>
          <p:nvPr>
            <p:ph idx="1"/>
          </p:nvPr>
        </p:nvSpPr>
        <p:spPr>
          <a:xfrm>
            <a:off x="128587" y="1169988"/>
            <a:ext cx="8786813" cy="4889500"/>
          </a:xfrm>
        </p:spPr>
        <p:txBody>
          <a:bodyPr/>
          <a:lstStyle/>
          <a:p>
            <a:pPr>
              <a:buNone/>
            </a:pPr>
            <a:r>
              <a:rPr lang="id-ID" dirty="0" smtClean="0"/>
              <a:t>function sinyalkotak(n)</a:t>
            </a:r>
            <a:br>
              <a:rPr lang="id-ID" dirty="0" smtClean="0"/>
            </a:br>
            <a:r>
              <a:rPr lang="id-ID" sz="2800" i="1" dirty="0" smtClean="0"/>
              <a:t>t = 0:pi/200:8*pi;</a:t>
            </a:r>
          </a:p>
          <a:p>
            <a:pPr>
              <a:buNone/>
            </a:pPr>
            <a:r>
              <a:rPr lang="id-ID" sz="2800" i="1" dirty="0" smtClean="0"/>
              <a:t>	kot = sin(t);</a:t>
            </a:r>
          </a:p>
          <a:p>
            <a:pPr>
              <a:buNone/>
            </a:pPr>
            <a:r>
              <a:rPr lang="id-ID" sz="2800" i="1" dirty="0" smtClean="0"/>
              <a:t>	for i = 3 : 2 : n</a:t>
            </a:r>
          </a:p>
          <a:p>
            <a:pPr>
              <a:buNone/>
            </a:pPr>
            <a:r>
              <a:rPr lang="id-ID" sz="2800" i="1" dirty="0" smtClean="0"/>
              <a:t>		kot = kot + (sin(i*t))/i;</a:t>
            </a:r>
          </a:p>
          <a:p>
            <a:pPr>
              <a:buNone/>
            </a:pPr>
            <a:r>
              <a:rPr lang="id-ID" sz="2800" i="1" dirty="0" smtClean="0"/>
              <a:t>	end</a:t>
            </a:r>
          </a:p>
          <a:p>
            <a:pPr>
              <a:buNone/>
            </a:pPr>
            <a:r>
              <a:rPr lang="id-ID" sz="2800" i="1" dirty="0" smtClean="0"/>
              <a:t>	plot(kot)</a:t>
            </a:r>
            <a:endParaRPr lang="id-ID" sz="2800" i="1" dirty="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5</a:t>
            </a:fld>
            <a:endParaRPr lang="en-US" altLang="en-US"/>
          </a:p>
        </p:txBody>
      </p:sp>
      <p:pic>
        <p:nvPicPr>
          <p:cNvPr id="7" name="Picture 6" descr="f_12677_sinyalkotak.JPG"/>
          <p:cNvPicPr>
            <a:picLocks noChangeAspect="1"/>
          </p:cNvPicPr>
          <p:nvPr/>
        </p:nvPicPr>
        <p:blipFill>
          <a:blip r:embed="rId2"/>
          <a:stretch>
            <a:fillRect/>
          </a:stretch>
        </p:blipFill>
        <p:spPr>
          <a:xfrm>
            <a:off x="4495800" y="1567815"/>
            <a:ext cx="4572000" cy="3600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 Transformasi Fourier (3)</a:t>
            </a:r>
            <a:endParaRPr lang="id-ID" dirty="0"/>
          </a:p>
        </p:txBody>
      </p:sp>
      <p:sp>
        <p:nvSpPr>
          <p:cNvPr id="3" name="Content Placeholder 2"/>
          <p:cNvSpPr>
            <a:spLocks noGrp="1"/>
          </p:cNvSpPr>
          <p:nvPr>
            <p:ph idx="1"/>
          </p:nvPr>
        </p:nvSpPr>
        <p:spPr>
          <a:xfrm>
            <a:off x="128587" y="1169988"/>
            <a:ext cx="8786813" cy="4889500"/>
          </a:xfrm>
        </p:spPr>
        <p:txBody>
          <a:bodyPr/>
          <a:lstStyle/>
          <a:p>
            <a:pPr>
              <a:buNone/>
            </a:pPr>
            <a:r>
              <a:rPr lang="id-ID" dirty="0" smtClean="0"/>
              <a:t>Fungsi sinyal yang tidak periodik dapat ditulis ulang sebagai integral dari sinus dan cosinus yang dikalikan dengan fungsi pembobot. disebut </a:t>
            </a:r>
            <a:r>
              <a:rPr lang="id-ID" sz="2800" i="1" dirty="0" smtClean="0"/>
              <a:t>Fourier Transform.</a:t>
            </a:r>
          </a:p>
          <a:p>
            <a:pPr>
              <a:buFont typeface="Arial" pitchFamily="34" charset="0"/>
              <a:buChar char="•"/>
            </a:pPr>
            <a:r>
              <a:rPr lang="id-ID" sz="2800" dirty="0" smtClean="0"/>
              <a:t>Fourier series atau Fourier Transform dapat dibentuk ulang secara lengkap melalui proses inverse tanpa kehilangan informasi. Sehingga kita dapat bekerja pada “domain Fourier” dan kemudian kembali ke domain fungsi asli tanpa ada informasi yang hilang</a:t>
            </a:r>
          </a:p>
          <a:p>
            <a:pPr>
              <a:buNone/>
            </a:pPr>
            <a:endParaRPr lang="id-ID" sz="2800" i="1" dirty="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Transformasi Fourier 1D</a:t>
            </a:r>
            <a:endParaRPr lang="id-ID" dirty="0"/>
          </a:p>
        </p:txBody>
      </p:sp>
      <p:sp>
        <p:nvSpPr>
          <p:cNvPr id="3" name="Content Placeholder 2"/>
          <p:cNvSpPr>
            <a:spLocks noGrp="1"/>
          </p:cNvSpPr>
          <p:nvPr>
            <p:ph idx="1"/>
          </p:nvPr>
        </p:nvSpPr>
        <p:spPr>
          <a:xfrm>
            <a:off x="128587" y="1169988"/>
            <a:ext cx="8786813" cy="4889500"/>
          </a:xfrm>
        </p:spPr>
        <p:txBody>
          <a:bodyPr/>
          <a:lstStyle/>
          <a:p>
            <a:pPr>
              <a:buFont typeface="Wingdings" pitchFamily="2" charset="2"/>
              <a:buChar char="§"/>
            </a:pPr>
            <a:r>
              <a:rPr lang="id-ID" sz="2800" dirty="0" smtClean="0"/>
              <a:t>Rumus Fourier Transform kontinyu 1D :</a:t>
            </a:r>
          </a:p>
          <a:p>
            <a:pPr>
              <a:buFont typeface="Wingdings" pitchFamily="2" charset="2"/>
              <a:buChar char="§"/>
            </a:pPr>
            <a:endParaRPr lang="id-ID" sz="2800" dirty="0" smtClean="0"/>
          </a:p>
          <a:p>
            <a:pPr>
              <a:buNone/>
            </a:pPr>
            <a:r>
              <a:rPr lang="id-ID" sz="2800" dirty="0" smtClean="0"/>
              <a:t>dimana j = √-1</a:t>
            </a:r>
          </a:p>
          <a:p>
            <a:pPr>
              <a:buFont typeface="Wingdings" pitchFamily="2" charset="2"/>
              <a:buChar char="§"/>
            </a:pPr>
            <a:r>
              <a:rPr lang="id-ID" sz="2800" dirty="0" smtClean="0"/>
              <a:t>Invers Fourier Transform kontinyu 1D :</a:t>
            </a:r>
          </a:p>
          <a:p>
            <a:pPr>
              <a:buFont typeface="Wingdings" pitchFamily="2" charset="2"/>
              <a:buChar char="§"/>
            </a:pPr>
            <a:endParaRPr lang="id-ID" sz="2800" dirty="0" smtClean="0"/>
          </a:p>
          <a:p>
            <a:pPr>
              <a:buFont typeface="Wingdings" pitchFamily="2" charset="2"/>
              <a:buChar char="§"/>
            </a:pPr>
            <a:r>
              <a:rPr lang="id-ID" sz="2800" dirty="0" smtClean="0"/>
              <a:t>Rumus Fourier Transform diskrit 1D :</a:t>
            </a:r>
          </a:p>
          <a:p>
            <a:pPr>
              <a:buFont typeface="Wingdings" pitchFamily="2" charset="2"/>
              <a:buChar char="§"/>
            </a:pPr>
            <a:endParaRPr lang="id-ID" sz="2800" dirty="0" smtClean="0"/>
          </a:p>
          <a:p>
            <a:pPr>
              <a:buFont typeface="Wingdings" pitchFamily="2" charset="2"/>
              <a:buChar char="§"/>
            </a:pPr>
            <a:r>
              <a:rPr lang="id-ID" sz="2800" dirty="0" smtClean="0"/>
              <a:t>Invers Fourier Transform diskrit 1D :</a:t>
            </a:r>
          </a:p>
          <a:p>
            <a:pPr>
              <a:buFont typeface="Wingdings" pitchFamily="2" charset="2"/>
              <a:buChar char="§"/>
            </a:pPr>
            <a:endParaRPr lang="id-ID" sz="2800" dirty="0" smtClean="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a:p>
        </p:txBody>
      </p:sp>
      <p:sp>
        <p:nvSpPr>
          <p:cNvPr id="5" name="Footer Placeholder 4"/>
          <p:cNvSpPr>
            <a:spLocks noGrp="1"/>
          </p:cNvSpPr>
          <p:nvPr>
            <p:ph type="ftr" sz="quarter" idx="11"/>
          </p:nvPr>
        </p:nvSpPr>
        <p:spPr/>
        <p:txBody>
          <a:body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7</a:t>
            </a:fld>
            <a:endParaRPr lang="en-US" altLang="en-US"/>
          </a:p>
        </p:txBody>
      </p:sp>
      <p:sp>
        <p:nvSpPr>
          <p:cNvPr id="1239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39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2390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89916" y="1626704"/>
            <a:ext cx="2483005" cy="609600"/>
          </a:xfrm>
          <a:prstGeom prst="rect">
            <a:avLst/>
          </a:prstGeom>
          <a:noFill/>
        </p:spPr>
      </p:pic>
      <p:sp>
        <p:nvSpPr>
          <p:cNvPr id="1239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2390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4307" y="3124200"/>
            <a:ext cx="2676293" cy="685800"/>
          </a:xfrm>
          <a:prstGeom prst="rect">
            <a:avLst/>
          </a:prstGeom>
          <a:noFill/>
        </p:spPr>
      </p:pic>
      <p:pic>
        <p:nvPicPr>
          <p:cNvPr id="123912"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4141304"/>
            <a:ext cx="2417885" cy="762000"/>
          </a:xfrm>
          <a:prstGeom prst="rect">
            <a:avLst/>
          </a:prstGeom>
          <a:noFill/>
        </p:spPr>
      </p:pic>
      <p:pic>
        <p:nvPicPr>
          <p:cNvPr id="123911"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34000" y="4114800"/>
            <a:ext cx="2875817" cy="876300"/>
          </a:xfrm>
          <a:prstGeom prst="rect">
            <a:avLst/>
          </a:prstGeom>
          <a:noFill/>
        </p:spPr>
      </p:pic>
      <p:sp>
        <p:nvSpPr>
          <p:cNvPr id="1239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3914" name="Rectangle 10"/>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23915" name="Rectangle 11"/>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98305"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52599" y="5334000"/>
            <a:ext cx="2696308" cy="762000"/>
          </a:xfrm>
          <a:prstGeom prst="rect">
            <a:avLst/>
          </a:prstGeom>
          <a:noFill/>
        </p:spPr>
      </p:pic>
      <p:sp>
        <p:nvSpPr>
          <p:cNvPr id="98307" name="Rectangle 3"/>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Transformasi Fourier 1D (2)</a:t>
            </a:r>
            <a:endParaRPr lang="id-ID" dirty="0"/>
          </a:p>
        </p:txBody>
      </p:sp>
      <p:sp>
        <p:nvSpPr>
          <p:cNvPr id="3" name="Content Placeholder 2"/>
          <p:cNvSpPr>
            <a:spLocks noGrp="1"/>
          </p:cNvSpPr>
          <p:nvPr>
            <p:ph idx="1"/>
          </p:nvPr>
        </p:nvSpPr>
        <p:spPr/>
        <p:txBody>
          <a:bodyPr/>
          <a:lstStyle/>
          <a:p>
            <a:pPr>
              <a:buNone/>
            </a:pPr>
            <a:r>
              <a:rPr lang="id-ID" dirty="0" smtClean="0"/>
              <a:t>dengan formula euler :                       &amp;</a:t>
            </a:r>
          </a:p>
          <a:p>
            <a:pPr>
              <a:buNone/>
            </a:pPr>
            <a:r>
              <a:rPr lang="id-ID" dirty="0" smtClean="0"/>
              <a:t>dan substitusikan ke persamaan DFT-1D :</a:t>
            </a:r>
          </a:p>
          <a:p>
            <a:pPr>
              <a:buNone/>
            </a:pPr>
            <a:endParaRPr lang="id-ID" dirty="0" smtClean="0"/>
          </a:p>
          <a:p>
            <a:pPr>
              <a:buNone/>
            </a:pPr>
            <a:endParaRPr lang="id-ID" dirty="0" smtClean="0"/>
          </a:p>
          <a:p>
            <a:pPr>
              <a:buNone/>
            </a:pPr>
            <a:r>
              <a:rPr lang="id-ID" dirty="0" smtClean="0"/>
              <a:t>Domain nilai u terhadap F(u) : domain frekuensi karena u merupakan frekuensi dari komponen transformasi. Tiap nilai M yang memberikan nilai F(u) : komponen frekuensi</a:t>
            </a:r>
            <a:endParaRPr lang="id-ID" dirty="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dirty="0"/>
          </a:p>
        </p:txBody>
      </p:sp>
      <p:sp>
        <p:nvSpPr>
          <p:cNvPr id="5" name="Footer Placeholder 4"/>
          <p:cNvSpPr>
            <a:spLocks noGrp="1"/>
          </p:cNvSpPr>
          <p:nvPr>
            <p:ph type="ftr" sz="quarter" idx="11"/>
          </p:nvPr>
        </p:nvSpPr>
        <p:spPr/>
        <p:txBody>
          <a:bodyPr/>
          <a:lstStyle/>
          <a:p>
            <a:r>
              <a:rPr lang="en-US" altLang="en-US" smtClean="0"/>
              <a:t>TK 37404 Pengolahan Citra</a:t>
            </a:r>
            <a:endParaRPr lang="en-US" altLang="en-US"/>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8</a:t>
            </a:fld>
            <a:endParaRPr lang="en-US" altLang="en-US"/>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29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95800" y="1371600"/>
            <a:ext cx="2304143" cy="381000"/>
          </a:xfrm>
          <a:prstGeom prst="rect">
            <a:avLst/>
          </a:prstGeom>
          <a:noFill/>
        </p:spPr>
      </p:pic>
      <p:sp>
        <p:nvSpPr>
          <p:cNvPr id="129027"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29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29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15200" y="1371600"/>
            <a:ext cx="1569720" cy="304800"/>
          </a:xfrm>
          <a:prstGeom prst="rect">
            <a:avLst/>
          </a:prstGeom>
          <a:noFill/>
        </p:spPr>
      </p:pic>
      <p:sp>
        <p:nvSpPr>
          <p:cNvPr id="129030"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9033" name="Rectangle 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29034"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76400" y="2438400"/>
            <a:ext cx="6011008" cy="1066800"/>
          </a:xfrm>
          <a:prstGeom prst="rect">
            <a:avLst/>
          </a:prstGeom>
          <a:noFill/>
        </p:spPr>
      </p:pic>
      <p:sp>
        <p:nvSpPr>
          <p:cNvPr id="129036" name="Rectangle 12"/>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Transformasi Fourier 1D (3)</a:t>
            </a:r>
            <a:endParaRPr lang="id-ID" dirty="0"/>
          </a:p>
        </p:txBody>
      </p:sp>
      <p:sp>
        <p:nvSpPr>
          <p:cNvPr id="3" name="Content Placeholder 2"/>
          <p:cNvSpPr>
            <a:spLocks noGrp="1"/>
          </p:cNvSpPr>
          <p:nvPr>
            <p:ph idx="1"/>
          </p:nvPr>
        </p:nvSpPr>
        <p:spPr/>
        <p:txBody>
          <a:bodyPr/>
          <a:lstStyle/>
          <a:p>
            <a:pPr>
              <a:buNone/>
            </a:pPr>
            <a:r>
              <a:rPr lang="id-ID" sz="2600" dirty="0" smtClean="0"/>
              <a:t>Magnitude atau spektrum dari FT :</a:t>
            </a:r>
          </a:p>
          <a:p>
            <a:pPr>
              <a:buNone/>
            </a:pPr>
            <a:r>
              <a:rPr lang="id-ID" sz="2600" dirty="0" smtClean="0"/>
              <a:t>Sudut fasa :</a:t>
            </a:r>
          </a:p>
          <a:p>
            <a:pPr>
              <a:buNone/>
            </a:pPr>
            <a:r>
              <a:rPr lang="id-ID" sz="2600" dirty="0" smtClean="0"/>
              <a:t>Power spektrum :</a:t>
            </a:r>
          </a:p>
          <a:p>
            <a:pPr>
              <a:buNone/>
            </a:pPr>
            <a:r>
              <a:rPr lang="id-ID" sz="2600" dirty="0" smtClean="0"/>
              <a:t>Karena fungsi Fourier </a:t>
            </a:r>
          </a:p>
          <a:p>
            <a:pPr>
              <a:buNone/>
            </a:pPr>
            <a:r>
              <a:rPr lang="id-ID" sz="2600" dirty="0" smtClean="0"/>
              <a:t>mengandung bilangan </a:t>
            </a:r>
          </a:p>
          <a:p>
            <a:pPr>
              <a:buNone/>
            </a:pPr>
            <a:r>
              <a:rPr lang="id-ID" sz="2600" dirty="0" smtClean="0"/>
              <a:t>imajiner, maka fungsi </a:t>
            </a:r>
          </a:p>
          <a:p>
            <a:pPr>
              <a:buNone/>
            </a:pPr>
            <a:r>
              <a:rPr lang="id-ID" sz="2600" dirty="0" smtClean="0"/>
              <a:t>tidak dapat digambarkan </a:t>
            </a:r>
          </a:p>
          <a:p>
            <a:pPr>
              <a:buNone/>
            </a:pPr>
            <a:r>
              <a:rPr lang="id-ID" sz="2600" dirty="0" smtClean="0"/>
              <a:t>dalam bentuk diagram </a:t>
            </a:r>
          </a:p>
          <a:p>
            <a:pPr>
              <a:buNone/>
            </a:pPr>
            <a:r>
              <a:rPr lang="id-ID" sz="2600" dirty="0" smtClean="0"/>
              <a:t>tapi menggunakan </a:t>
            </a:r>
          </a:p>
          <a:p>
            <a:pPr>
              <a:buNone/>
            </a:pPr>
            <a:r>
              <a:rPr lang="id-ID" sz="2600" dirty="0" smtClean="0"/>
              <a:t>nilai besaran/spektrum. </a:t>
            </a:r>
            <a:endParaRPr lang="id-ID" sz="2600" dirty="0"/>
          </a:p>
        </p:txBody>
      </p:sp>
      <p:sp>
        <p:nvSpPr>
          <p:cNvPr id="4" name="Date Placeholder 3"/>
          <p:cNvSpPr>
            <a:spLocks noGrp="1"/>
          </p:cNvSpPr>
          <p:nvPr>
            <p:ph type="dt" sz="half" idx="10"/>
          </p:nvPr>
        </p:nvSpPr>
        <p:spPr/>
        <p:txBody>
          <a:bodyPr/>
          <a:lstStyle/>
          <a:p>
            <a:fld id="{D81ED0DD-99BE-4852-B93B-5DC9D9E10A6C}" type="datetime2">
              <a:rPr lang="en-US" altLang="en-US" smtClean="0"/>
              <a:pPr/>
              <a:t>Saturday, November 16, 2013</a:t>
            </a:fld>
            <a:endParaRPr lang="en-US" altLang="en-US" dirty="0"/>
          </a:p>
        </p:txBody>
      </p:sp>
      <p:sp>
        <p:nvSpPr>
          <p:cNvPr id="5" name="Footer Placeholder 4"/>
          <p:cNvSpPr>
            <a:spLocks noGrp="1"/>
          </p:cNvSpPr>
          <p:nvPr>
            <p:ph type="ftr" sz="quarter" idx="11"/>
          </p:nvPr>
        </p:nvSpPr>
        <p:spPr/>
        <p:txBody>
          <a:bodyPr/>
          <a:lstStyle/>
          <a:p>
            <a:r>
              <a:rPr lang="en-US" altLang="en-US" dirty="0" smtClean="0"/>
              <a:t>TK 37404 </a:t>
            </a:r>
            <a:r>
              <a:rPr lang="en-US" altLang="en-US" dirty="0" err="1" smtClean="0"/>
              <a:t>Pengolahan</a:t>
            </a:r>
            <a:r>
              <a:rPr lang="en-US" altLang="en-US" dirty="0" smtClean="0"/>
              <a:t> Citra</a:t>
            </a:r>
            <a:endParaRPr lang="en-US" altLang="en-US" dirty="0"/>
          </a:p>
        </p:txBody>
      </p:sp>
      <p:sp>
        <p:nvSpPr>
          <p:cNvPr id="6" name="Slide Number Placeholder 5"/>
          <p:cNvSpPr>
            <a:spLocks noGrp="1"/>
          </p:cNvSpPr>
          <p:nvPr>
            <p:ph type="sldNum" sz="quarter" idx="12"/>
          </p:nvPr>
        </p:nvSpPr>
        <p:spPr/>
        <p:txBody>
          <a:bodyPr/>
          <a:lstStyle/>
          <a:p>
            <a:fld id="{7FB7AFD2-940B-4F43-8E83-D5CCCCF9D70D}" type="slidenum">
              <a:rPr lang="en-US" altLang="en-US" smtClean="0"/>
              <a:pPr/>
              <a:t>9</a:t>
            </a:fld>
            <a:endParaRPr lang="en-US" altLang="en-US"/>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9027"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29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9030"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29033" name="Rectangle 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30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30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10200" y="1295400"/>
            <a:ext cx="3211286" cy="381000"/>
          </a:xfrm>
          <a:prstGeom prst="rect">
            <a:avLst/>
          </a:prstGeom>
          <a:noFill/>
        </p:spPr>
      </p:pic>
      <p:sp>
        <p:nvSpPr>
          <p:cNvPr id="130051"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30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3005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07096" y="1600200"/>
            <a:ext cx="1981200" cy="635194"/>
          </a:xfrm>
          <a:prstGeom prst="rect">
            <a:avLst/>
          </a:prstGeom>
          <a:noFill/>
        </p:spPr>
      </p:pic>
      <p:sp>
        <p:nvSpPr>
          <p:cNvPr id="130054"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30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3005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71800" y="2209800"/>
            <a:ext cx="4267200" cy="418353"/>
          </a:xfrm>
          <a:prstGeom prst="rect">
            <a:avLst/>
          </a:prstGeom>
          <a:noFill/>
        </p:spPr>
      </p:pic>
      <p:sp>
        <p:nvSpPr>
          <p:cNvPr id="130057" name="Rectangle 9"/>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ppp_hit_flat_monitor">
  <a:themeElements>
    <a:clrScheme name="ppp_hit_flat_monitor 9">
      <a:dk1>
        <a:srgbClr val="000000"/>
      </a:dk1>
      <a:lt1>
        <a:srgbClr val="808080"/>
      </a:lt1>
      <a:dk2>
        <a:srgbClr val="000000"/>
      </a:dk2>
      <a:lt2>
        <a:srgbClr val="808080"/>
      </a:lt2>
      <a:accent1>
        <a:srgbClr val="00CC99"/>
      </a:accent1>
      <a:accent2>
        <a:srgbClr val="3333CC"/>
      </a:accent2>
      <a:accent3>
        <a:srgbClr val="C0C0C0"/>
      </a:accent3>
      <a:accent4>
        <a:srgbClr val="000000"/>
      </a:accent4>
      <a:accent5>
        <a:srgbClr val="AAE2CA"/>
      </a:accent5>
      <a:accent6>
        <a:srgbClr val="2D2DB9"/>
      </a:accent6>
      <a:hlink>
        <a:srgbClr val="000000"/>
      </a:hlink>
      <a:folHlink>
        <a:srgbClr val="000000"/>
      </a:folHlink>
    </a:clrScheme>
    <a:fontScheme name="ppp_hit_flat_monit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arrow" w="lg" len="lg"/>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arrow" w="lg" len="lg"/>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p_hit_flat_monit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hit_flat_monit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hit_flat_monit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hit_flat_monit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hit_flat_monit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hit_flat_monit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hit_flat_monit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p_hit_flat_monitor 8">
        <a:dk1>
          <a:srgbClr val="000000"/>
        </a:dk1>
        <a:lt1>
          <a:srgbClr val="808080"/>
        </a:lt1>
        <a:dk2>
          <a:srgbClr val="000000"/>
        </a:dk2>
        <a:lt2>
          <a:srgbClr val="808080"/>
        </a:lt2>
        <a:accent1>
          <a:srgbClr val="00CC99"/>
        </a:accent1>
        <a:accent2>
          <a:srgbClr val="3333CC"/>
        </a:accent2>
        <a:accent3>
          <a:srgbClr val="C0C0C0"/>
        </a:accent3>
        <a:accent4>
          <a:srgbClr val="000000"/>
        </a:accent4>
        <a:accent5>
          <a:srgbClr val="AAE2CA"/>
        </a:accent5>
        <a:accent6>
          <a:srgbClr val="2D2DB9"/>
        </a:accent6>
        <a:hlink>
          <a:srgbClr val="CCCCFF"/>
        </a:hlink>
        <a:folHlink>
          <a:srgbClr val="000000"/>
        </a:folHlink>
      </a:clrScheme>
      <a:clrMap bg1="lt1" tx1="dk1" bg2="lt2" tx2="dk2" accent1="accent1" accent2="accent2" accent3="accent3" accent4="accent4" accent5="accent5" accent6="accent6" hlink="hlink" folHlink="folHlink"/>
    </a:extraClrScheme>
    <a:extraClrScheme>
      <a:clrScheme name="ppp_hit_flat_monitor 9">
        <a:dk1>
          <a:srgbClr val="000000"/>
        </a:dk1>
        <a:lt1>
          <a:srgbClr val="808080"/>
        </a:lt1>
        <a:dk2>
          <a:srgbClr val="000000"/>
        </a:dk2>
        <a:lt2>
          <a:srgbClr val="808080"/>
        </a:lt2>
        <a:accent1>
          <a:srgbClr val="00CC99"/>
        </a:accent1>
        <a:accent2>
          <a:srgbClr val="3333CC"/>
        </a:accent2>
        <a:accent3>
          <a:srgbClr val="C0C0C0"/>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ppp_hit_flat_monitor</Template>
  <TotalTime>6139</TotalTime>
  <Words>1589</Words>
  <Application>Microsoft PowerPoint</Application>
  <PresentationFormat>On-screen Show (4:3)</PresentationFormat>
  <Paragraphs>398</Paragraphs>
  <Slides>41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ppp_hit_flat_monitor</vt:lpstr>
      <vt:lpstr>Equation</vt:lpstr>
      <vt:lpstr>Bitmap Image</vt:lpstr>
      <vt:lpstr>Pertemuan 10 :   TRANSFORMASI CITRA</vt:lpstr>
      <vt:lpstr>Pendahuluan</vt:lpstr>
      <vt:lpstr>1. Transformasi Ruang</vt:lpstr>
      <vt:lpstr>2. Transformasi Fourier</vt:lpstr>
      <vt:lpstr>2. Transformasi Fourier (2)</vt:lpstr>
      <vt:lpstr>2. Transformasi Fourier (3)</vt:lpstr>
      <vt:lpstr>3. Transformasi Fourier 1D</vt:lpstr>
      <vt:lpstr>3. Transformasi Fourier 1D (2)</vt:lpstr>
      <vt:lpstr>3. Transformasi Fourier 1D (3)</vt:lpstr>
      <vt:lpstr>3. Transformasi Fourier 1D (4)</vt:lpstr>
      <vt:lpstr>3. Transformasi Fourier 1D (5)</vt:lpstr>
      <vt:lpstr>Transformasi Ortogonal &amp; Uniter 2-D</vt:lpstr>
      <vt:lpstr>Sifat Ortonormal &amp; Lengkap</vt:lpstr>
      <vt:lpstr>Transformasi Uniter Terpisahkan</vt:lpstr>
      <vt:lpstr>Transformasi Uniter Terpisahkan</vt:lpstr>
      <vt:lpstr>Contoh Perhitungan Transformasi</vt:lpstr>
      <vt:lpstr>Citra Basis</vt:lpstr>
      <vt:lpstr>Berbagai Citra Basis</vt:lpstr>
      <vt:lpstr>Berbagai Citra Basis</vt:lpstr>
      <vt:lpstr>Berbagai Citra Basis</vt:lpstr>
      <vt:lpstr>Sifat-sifat Transformasi Uniter</vt:lpstr>
      <vt:lpstr>Sifat-sifat Transformasi Uniter</vt:lpstr>
      <vt:lpstr>DFT 2-D</vt:lpstr>
      <vt:lpstr>Sifat-sifat DFT 2-D</vt:lpstr>
      <vt:lpstr>Sifat-sifat DFT 2-D</vt:lpstr>
      <vt:lpstr>Contoh DFT</vt:lpstr>
      <vt:lpstr>Contoh DFT</vt:lpstr>
      <vt:lpstr>Contoh DFT</vt:lpstr>
      <vt:lpstr>Transformasi Kosinus Diskrit (DCT)</vt:lpstr>
      <vt:lpstr>Contoh hasil tranformasi DCT</vt:lpstr>
      <vt:lpstr>Transformasi Sinus Diskrit (DST)</vt:lpstr>
      <vt:lpstr>Contoh transformasi DST</vt:lpstr>
      <vt:lpstr>Transformasi Hadamard</vt:lpstr>
      <vt:lpstr>Contoh Transformasi Hadamard</vt:lpstr>
      <vt:lpstr>Transformasi Haar</vt:lpstr>
      <vt:lpstr>Transformasi Haar</vt:lpstr>
      <vt:lpstr>Transformasi Slant</vt:lpstr>
      <vt:lpstr>Transformasi Slant</vt:lpstr>
      <vt:lpstr>Transformasi KL</vt:lpstr>
      <vt:lpstr>Slide 40</vt:lpstr>
      <vt:lpstr>TERIMA KASIH</vt:lpstr>
    </vt:vector>
  </TitlesOfParts>
  <Company>ITB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Listrik Statis</dc:title>
  <dc:creator>mohamad ishaq</dc:creator>
  <cp:lastModifiedBy>John A</cp:lastModifiedBy>
  <cp:revision>197</cp:revision>
  <dcterms:created xsi:type="dcterms:W3CDTF">2007-02-25T19:06:35Z</dcterms:created>
  <dcterms:modified xsi:type="dcterms:W3CDTF">2013-11-16T12:43:49Z</dcterms:modified>
</cp:coreProperties>
</file>