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DD19-2838-4213-A433-F8D3462B5245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0C54-A7FF-47C9-AAD3-812DA5981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TURUNAN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i="1" dirty="0" smtClean="0"/>
              <a:t>x =c,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i="1" dirty="0" smtClean="0"/>
              <a:t>f’(c)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limit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74583" y="2755900"/>
          <a:ext cx="4402417" cy="1054100"/>
        </p:xfrm>
        <a:graphic>
          <a:graphicData uri="http://schemas.openxmlformats.org/presentationml/2006/ole">
            <p:oleObj spid="_x0000_s1026" name="Equation" r:id="rId3" imgW="1803240" imgH="4316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044700" y="4953000"/>
          <a:ext cx="4464050" cy="1054100"/>
        </p:xfrm>
        <a:graphic>
          <a:graphicData uri="http://schemas.openxmlformats.org/presentationml/2006/ole">
            <p:oleObj spid="_x0000_s1027" name="Equation" r:id="rId4" imgW="1828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f(x) = sin x </a:t>
            </a:r>
            <a:r>
              <a:rPr lang="en-US" dirty="0" err="1" smtClean="0"/>
              <a:t>maka</a:t>
            </a:r>
            <a:r>
              <a:rPr lang="en-US" dirty="0" smtClean="0"/>
              <a:t> f’(x) = </a:t>
            </a:r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f(x) = </a:t>
            </a:r>
            <a:r>
              <a:rPr lang="en-US" dirty="0" err="1" smtClean="0"/>
              <a:t>cos</a:t>
            </a:r>
            <a:r>
              <a:rPr lang="en-US" dirty="0" smtClean="0"/>
              <a:t> x </a:t>
            </a:r>
            <a:r>
              <a:rPr lang="en-US" dirty="0" err="1" smtClean="0"/>
              <a:t>maka</a:t>
            </a:r>
            <a:r>
              <a:rPr lang="en-US" dirty="0" smtClean="0"/>
              <a:t> f’(x) = </a:t>
            </a:r>
          </a:p>
          <a:p>
            <a:endParaRPr lang="en-US" dirty="0"/>
          </a:p>
          <a:p>
            <a:r>
              <a:rPr lang="en-US" dirty="0" err="1" smtClean="0"/>
              <a:t>Jika</a:t>
            </a:r>
            <a:r>
              <a:rPr lang="en-US" dirty="0" smtClean="0"/>
              <a:t> f(x) = tan x </a:t>
            </a:r>
            <a:r>
              <a:rPr lang="en-US" dirty="0" err="1" smtClean="0"/>
              <a:t>maka</a:t>
            </a:r>
            <a:r>
              <a:rPr lang="en-US" dirty="0" smtClean="0"/>
              <a:t> f’(x) =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Teorema</a:t>
            </a:r>
            <a:r>
              <a:rPr lang="en-US" b="1" dirty="0"/>
              <a:t> (</a:t>
            </a:r>
            <a:r>
              <a:rPr lang="en-US" b="1" dirty="0" err="1"/>
              <a:t>Aturan</a:t>
            </a:r>
            <a:r>
              <a:rPr lang="en-US" b="1" dirty="0"/>
              <a:t> </a:t>
            </a:r>
            <a:r>
              <a:rPr lang="en-US" b="1" dirty="0" err="1"/>
              <a:t>Rantai</a:t>
            </a:r>
            <a:r>
              <a:rPr lang="en-US" b="1" dirty="0"/>
              <a:t>)</a:t>
            </a:r>
            <a:endParaRPr lang="en-US" dirty="0"/>
          </a:p>
          <a:p>
            <a:pPr algn="just"/>
            <a:r>
              <a:rPr lang="en-US" dirty="0" err="1"/>
              <a:t>Andaikan</a:t>
            </a:r>
            <a:r>
              <a:rPr lang="en-US" dirty="0"/>
              <a:t> </a:t>
            </a:r>
            <a:r>
              <a:rPr lang="en-US" dirty="0" smtClean="0"/>
              <a:t>y = f(u)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u = g(x)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komposit</a:t>
            </a:r>
            <a:r>
              <a:rPr lang="en-US" dirty="0"/>
              <a:t> </a:t>
            </a:r>
            <a:r>
              <a:rPr lang="en-US" dirty="0" smtClean="0"/>
              <a:t>                                  .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g </a:t>
            </a:r>
            <a:r>
              <a:rPr lang="en-US" dirty="0" err="1" smtClean="0"/>
              <a:t>memilik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dan</a:t>
            </a:r>
            <a:r>
              <a:rPr lang="en-US" dirty="0" smtClean="0"/>
              <a:t> f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 = g(x), </a:t>
            </a:r>
            <a:r>
              <a:rPr lang="en-US" dirty="0" err="1" smtClean="0"/>
              <a:t>maka</a:t>
            </a:r>
            <a:r>
              <a:rPr lang="en-US" dirty="0" smtClean="0"/>
              <a:t>        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endParaRPr lang="en-US" dirty="0" smtClean="0"/>
          </a:p>
          <a:p>
            <a:pPr indent="-6350" algn="just">
              <a:buNone/>
            </a:pPr>
            <a:r>
              <a:rPr lang="en-US" dirty="0" smtClean="0"/>
              <a:t>							</a:t>
            </a:r>
            <a:r>
              <a:rPr lang="en-US" dirty="0" err="1" smtClean="0"/>
              <a:t>atau</a:t>
            </a:r>
            <a:endParaRPr lang="en-US" dirty="0" smtClean="0"/>
          </a:p>
          <a:p>
            <a:pPr indent="-635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2743200"/>
          <a:ext cx="3163794" cy="488950"/>
        </p:xfrm>
        <a:graphic>
          <a:graphicData uri="http://schemas.openxmlformats.org/presentationml/2006/ole">
            <p:oleObj spid="_x0000_s2050" name="Equation" r:id="rId3" imgW="139680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56200" y="3849914"/>
          <a:ext cx="863600" cy="493486"/>
        </p:xfrm>
        <a:graphic>
          <a:graphicData uri="http://schemas.openxmlformats.org/presentationml/2006/ole">
            <p:oleObj spid="_x0000_s2051" name="Equation" r:id="rId4" imgW="35532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4768850"/>
          <a:ext cx="4828988" cy="641350"/>
        </p:xfrm>
        <a:graphic>
          <a:graphicData uri="http://schemas.openxmlformats.org/presentationml/2006/ole">
            <p:oleObj spid="_x0000_s2052" name="Equation" r:id="rId5" imgW="162540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5562600"/>
          <a:ext cx="2819400" cy="685800"/>
        </p:xfrm>
        <a:graphic>
          <a:graphicData uri="http://schemas.openxmlformats.org/presentationml/2006/ole">
            <p:oleObj spid="_x0000_s2053" name="Equation" r:id="rId6" imgW="939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7063" y="2359025"/>
          <a:ext cx="4156075" cy="1374775"/>
        </p:xfrm>
        <a:graphic>
          <a:graphicData uri="http://schemas.openxmlformats.org/presentationml/2006/ole">
            <p:oleObj spid="_x0000_s3074" name="Equation" r:id="rId3" imgW="15364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Bersusun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Andaikan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Maka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2209800"/>
          <a:ext cx="5452035" cy="565150"/>
        </p:xfrm>
        <a:graphic>
          <a:graphicData uri="http://schemas.openxmlformats.org/presentationml/2006/ole">
            <p:oleObj spid="_x0000_s4098" name="Equation" r:id="rId3" imgW="208260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3657600"/>
          <a:ext cx="3659717" cy="723900"/>
        </p:xfrm>
        <a:graphic>
          <a:graphicData uri="http://schemas.openxmlformats.org/presentationml/2006/ole">
            <p:oleObj spid="_x0000_s4099" name="Equation" r:id="rId4" imgW="1155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87425" y="2560638"/>
          <a:ext cx="3355975" cy="1481137"/>
        </p:xfrm>
        <a:graphic>
          <a:graphicData uri="http://schemas.openxmlformats.org/presentationml/2006/ole">
            <p:oleObj spid="_x0000_s5122" name="Equation" r:id="rId3" imgW="10918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Leibniz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leibniz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2362200"/>
          <a:ext cx="4853641" cy="1130300"/>
        </p:xfrm>
        <a:graphic>
          <a:graphicData uri="http://schemas.openxmlformats.org/presentationml/2006/ole">
            <p:oleObj spid="_x0000_s21506" name="Equation" r:id="rId3" imgW="1854000" imgH="43164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81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Rantai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4572000"/>
          <a:ext cx="2286000" cy="1181100"/>
        </p:xfrm>
        <a:graphic>
          <a:graphicData uri="http://schemas.openxmlformats.org/presentationml/2006/ole">
            <p:oleObj spid="_x0000_s21507" name="Equation" r:id="rId4" imgW="7617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jika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1447800"/>
          <a:ext cx="571500" cy="984250"/>
        </p:xfrm>
        <a:graphic>
          <a:graphicData uri="http://schemas.openxmlformats.org/presentationml/2006/ole">
            <p:oleObj spid="_x0000_s22530" name="Equation" r:id="rId3" imgW="22860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2347912"/>
          <a:ext cx="3787775" cy="2909888"/>
        </p:xfrm>
        <a:graphic>
          <a:graphicData uri="http://schemas.openxmlformats.org/presentationml/2006/ole">
            <p:oleObj spid="_x0000_s22531" name="Equation" r:id="rId4" imgW="1206360" imgH="9270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123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Microsoft Equation 3.0</vt:lpstr>
      <vt:lpstr>TURUNAN 2</vt:lpstr>
      <vt:lpstr>Definisi Turunan</vt:lpstr>
      <vt:lpstr>Turunan Trigonometri</vt:lpstr>
      <vt:lpstr>Aturan Rantai</vt:lpstr>
      <vt:lpstr>Contoh</vt:lpstr>
      <vt:lpstr>Aturan Rantai Bersusun</vt:lpstr>
      <vt:lpstr>Contoh</vt:lpstr>
      <vt:lpstr>Notasi Leibniz</vt:lpstr>
      <vt:lpstr>Contoh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TURUNAN 2</dc:title>
  <dc:creator>Valued Acer Customer</dc:creator>
  <cp:lastModifiedBy>Valued Acer Customer</cp:lastModifiedBy>
  <cp:revision>6</cp:revision>
  <dcterms:created xsi:type="dcterms:W3CDTF">2013-11-15T07:44:04Z</dcterms:created>
  <dcterms:modified xsi:type="dcterms:W3CDTF">2013-11-19T00:44:22Z</dcterms:modified>
</cp:coreProperties>
</file>