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39B498-1FE4-440F-9ED4-EE489BDB0C73}" type="datetimeFigureOut">
              <a:rPr lang="en-US" smtClean="0"/>
              <a:t>11/22/2013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2965F2-9714-41C1-AF2F-AB5C3D95CC0A}" type="slidenum">
              <a:rPr lang="en-US" smtClean="0"/>
              <a:t>‹#›</a:t>
            </a:fld>
            <a:endParaRPr lang="en-US"/>
          </a:p>
        </p:txBody>
      </p:sp>
    </p:spTree>
    <p:extLst>
      <p:ext uri="{BB962C8B-B14F-4D97-AF65-F5344CB8AC3E}">
        <p14:creationId xmlns:p14="http://schemas.microsoft.com/office/powerpoint/2010/main" val="332340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DA63F699-126C-4ACA-8061-54CE726B8D64}" type="slidenum">
              <a:rPr lang="en-US" sz="1200" b="0" smtClean="0">
                <a:solidFill>
                  <a:schemeClr val="tx1"/>
                </a:solidFill>
                <a:latin typeface="Arial" charset="0"/>
              </a:rPr>
              <a:pPr eaLnBrk="1" hangingPunct="1"/>
              <a:t>1</a:t>
            </a:fld>
            <a:endParaRPr lang="en-US" sz="1200" b="0" smtClean="0">
              <a:solidFill>
                <a:schemeClr val="tx1"/>
              </a:solidFill>
              <a:latin typeface="Arial"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27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B8121A3A-8179-4990-893A-E87174B84D0B}" type="slidenum">
              <a:rPr lang="en-US" sz="1200" b="0" smtClean="0">
                <a:solidFill>
                  <a:schemeClr val="tx1"/>
                </a:solidFill>
                <a:latin typeface="Arial" charset="0"/>
              </a:rPr>
              <a:pPr eaLnBrk="1" hangingPunct="1"/>
              <a:t>10</a:t>
            </a:fld>
            <a:endParaRPr lang="en-US" sz="1200" b="0" smtClean="0">
              <a:solidFill>
                <a:schemeClr val="tx1"/>
              </a:solidFill>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790A0742-2E2A-459F-8167-B5C8F99DD8C8}" type="slidenum">
              <a:rPr lang="en-US" sz="1200" b="0" smtClean="0">
                <a:solidFill>
                  <a:schemeClr val="tx1"/>
                </a:solidFill>
                <a:latin typeface="Arial" charset="0"/>
              </a:rPr>
              <a:pPr eaLnBrk="1" hangingPunct="1"/>
              <a:t>11</a:t>
            </a:fld>
            <a:endParaRPr lang="en-US" sz="1200" b="0" smtClean="0">
              <a:solidFill>
                <a:schemeClr val="tx1"/>
              </a:solidFill>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48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46EE7236-E355-46F4-8D96-38AF9C8262FF}" type="slidenum">
              <a:rPr lang="en-US" sz="1200" b="0" smtClean="0">
                <a:solidFill>
                  <a:schemeClr val="tx1"/>
                </a:solidFill>
                <a:latin typeface="Arial" charset="0"/>
              </a:rPr>
              <a:pPr eaLnBrk="1" hangingPunct="1"/>
              <a:t>12</a:t>
            </a:fld>
            <a:endParaRPr lang="en-US" sz="1200" b="0" smtClean="0">
              <a:solidFill>
                <a:schemeClr val="tx1"/>
              </a:solidFill>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87BC66FB-6F5C-4B60-A698-87DA3F83D7A0}" type="slidenum">
              <a:rPr lang="en-US" sz="1200" b="0" smtClean="0">
                <a:solidFill>
                  <a:schemeClr val="tx1"/>
                </a:solidFill>
                <a:latin typeface="Arial" charset="0"/>
              </a:rPr>
              <a:pPr eaLnBrk="1" hangingPunct="1"/>
              <a:t>20</a:t>
            </a:fld>
            <a:endParaRPr lang="en-US" sz="1200" b="0" smtClean="0">
              <a:solidFill>
                <a:schemeClr val="tx1"/>
              </a:solidFill>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45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D0AC8ADE-8CB7-4D58-A669-B1F9392EB44F}" type="slidenum">
              <a:rPr lang="en-US" sz="1200" b="0" smtClean="0">
                <a:solidFill>
                  <a:schemeClr val="tx1"/>
                </a:solidFill>
                <a:latin typeface="Arial" charset="0"/>
              </a:rPr>
              <a:pPr eaLnBrk="1" hangingPunct="1"/>
              <a:t>2</a:t>
            </a:fld>
            <a:endParaRPr lang="en-US" sz="1200" b="0" smtClean="0">
              <a:solidFill>
                <a:schemeClr val="tx1"/>
              </a:solidFill>
              <a:latin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C1376E8B-C309-4C0C-A870-A7640953DF99}" type="slidenum">
              <a:rPr lang="en-US" sz="1200" b="0" smtClean="0">
                <a:solidFill>
                  <a:schemeClr val="tx1"/>
                </a:solidFill>
                <a:latin typeface="Arial" charset="0"/>
              </a:rPr>
              <a:pPr eaLnBrk="1" hangingPunct="1"/>
              <a:t>3</a:t>
            </a:fld>
            <a:endParaRPr lang="en-US" sz="1200" b="0" smtClean="0">
              <a:solidFill>
                <a:schemeClr val="tx1"/>
              </a:solidFill>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FE8F04F0-936D-426D-8740-1B7574231332}" type="slidenum">
              <a:rPr lang="en-US" sz="1200" b="0" smtClean="0">
                <a:solidFill>
                  <a:schemeClr val="tx1"/>
                </a:solidFill>
                <a:latin typeface="Arial" charset="0"/>
              </a:rPr>
              <a:pPr eaLnBrk="1" hangingPunct="1"/>
              <a:t>4</a:t>
            </a:fld>
            <a:endParaRPr lang="en-US" sz="1200" b="0" smtClean="0">
              <a:solidFill>
                <a:schemeClr val="tx1"/>
              </a:solidFill>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369EC060-D1E1-422B-92A0-F2371EF720FC}" type="slidenum">
              <a:rPr lang="en-US" sz="1200" b="0" smtClean="0">
                <a:solidFill>
                  <a:schemeClr val="tx1"/>
                </a:solidFill>
                <a:latin typeface="Arial" charset="0"/>
              </a:rPr>
              <a:pPr eaLnBrk="1" hangingPunct="1"/>
              <a:t>5</a:t>
            </a:fld>
            <a:endParaRPr lang="en-US" sz="1200" b="0" smtClean="0">
              <a:solidFill>
                <a:schemeClr val="tx1"/>
              </a:solidFill>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86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C713BE8E-04B4-40EE-BC91-B6AC26C8D370}" type="slidenum">
              <a:rPr lang="en-US" sz="1200" b="0" smtClean="0">
                <a:solidFill>
                  <a:schemeClr val="tx1"/>
                </a:solidFill>
                <a:latin typeface="Arial" charset="0"/>
              </a:rPr>
              <a:pPr eaLnBrk="1" hangingPunct="1"/>
              <a:t>6</a:t>
            </a:fld>
            <a:endParaRPr lang="en-US" sz="1200" b="0" smtClean="0">
              <a:solidFill>
                <a:schemeClr val="tx1"/>
              </a:solidFill>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4E605BCA-7C25-4465-B47D-B97DE75C5CB1}" type="slidenum">
              <a:rPr lang="en-US" sz="1200" b="0" smtClean="0">
                <a:solidFill>
                  <a:schemeClr val="tx1"/>
                </a:solidFill>
                <a:latin typeface="Arial" charset="0"/>
              </a:rPr>
              <a:pPr eaLnBrk="1" hangingPunct="1"/>
              <a:t>7</a:t>
            </a:fld>
            <a:endParaRPr lang="en-US" sz="1200" b="0" smtClean="0">
              <a:solidFill>
                <a:schemeClr val="tx1"/>
              </a:solidFill>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07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64939170-8072-4CFF-A678-1363BDFEEC98}" type="slidenum">
              <a:rPr lang="en-US" sz="1200" b="0" smtClean="0">
                <a:solidFill>
                  <a:schemeClr val="tx1"/>
                </a:solidFill>
                <a:latin typeface="Arial" charset="0"/>
              </a:rPr>
              <a:pPr eaLnBrk="1" hangingPunct="1"/>
              <a:t>8</a:t>
            </a:fld>
            <a:endParaRPr lang="en-US" sz="1200" b="0" smtClean="0">
              <a:solidFill>
                <a:schemeClr val="tx1"/>
              </a:solidFill>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fld id="{06C15829-1CF1-49CE-AAE5-7A60CAFA4DDB}" type="slidenum">
              <a:rPr lang="en-US" sz="1200" b="0" smtClean="0">
                <a:solidFill>
                  <a:schemeClr val="tx1"/>
                </a:solidFill>
                <a:latin typeface="Arial" charset="0"/>
              </a:rPr>
              <a:pPr eaLnBrk="1" hangingPunct="1"/>
              <a:t>9</a:t>
            </a:fld>
            <a:endParaRPr lang="en-US" sz="1200" b="0" smtClean="0">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8AAC01-CFE9-4335-957E-943C508CF273}"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190351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AC01-CFE9-4335-957E-943C508CF273}"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2542710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AC01-CFE9-4335-957E-943C508CF273}"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654020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8AAC01-CFE9-4335-957E-943C508CF273}"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3935754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8AAC01-CFE9-4335-957E-943C508CF273}" type="datetimeFigureOut">
              <a:rPr lang="en-US" smtClean="0"/>
              <a:t>11/22/2013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1920921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8AAC01-CFE9-4335-957E-943C508CF273}"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21032781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8AAC01-CFE9-4335-957E-943C508CF273}" type="datetimeFigureOut">
              <a:rPr lang="en-US" smtClean="0"/>
              <a:t>11/22/2013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2986504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8AAC01-CFE9-4335-957E-943C508CF273}" type="datetimeFigureOut">
              <a:rPr lang="en-US" smtClean="0"/>
              <a:t>11/22/2013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1844829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8AAC01-CFE9-4335-957E-943C508CF273}" type="datetimeFigureOut">
              <a:rPr lang="en-US" smtClean="0"/>
              <a:t>11/22/2013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2831281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AC01-CFE9-4335-957E-943C508CF273}"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293505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8AAC01-CFE9-4335-957E-943C508CF273}" type="datetimeFigureOut">
              <a:rPr lang="en-US" smtClean="0"/>
              <a:t>11/22/2013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3C829AA-8434-4ED6-8C9A-E8C9A7775184}" type="slidenum">
              <a:rPr lang="en-US" smtClean="0"/>
              <a:t>‹#›</a:t>
            </a:fld>
            <a:endParaRPr lang="en-US"/>
          </a:p>
        </p:txBody>
      </p:sp>
    </p:spTree>
    <p:extLst>
      <p:ext uri="{BB962C8B-B14F-4D97-AF65-F5344CB8AC3E}">
        <p14:creationId xmlns:p14="http://schemas.microsoft.com/office/powerpoint/2010/main" val="906849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AAC01-CFE9-4335-957E-943C508CF273}" type="datetimeFigureOut">
              <a:rPr lang="en-US" smtClean="0"/>
              <a:t>11/22/2013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C829AA-8434-4ED6-8C9A-E8C9A7775184}" type="slidenum">
              <a:rPr lang="en-US" smtClean="0"/>
              <a:t>‹#›</a:t>
            </a:fld>
            <a:endParaRPr lang="en-US"/>
          </a:p>
        </p:txBody>
      </p:sp>
    </p:spTree>
    <p:extLst>
      <p:ext uri="{BB962C8B-B14F-4D97-AF65-F5344CB8AC3E}">
        <p14:creationId xmlns:p14="http://schemas.microsoft.com/office/powerpoint/2010/main" val="149226930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7.wmf"/><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1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8.wmf"/><Relationship Id="rId1" Type="http://schemas.openxmlformats.org/officeDocument/2006/relationships/slideLayout" Target="../slideLayouts/slideLayout2.x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772816"/>
            <a:ext cx="7772400" cy="3505200"/>
          </a:xfrm>
          <a:ln>
            <a:solidFill>
              <a:srgbClr val="FFFF00"/>
            </a:solidFill>
          </a:ln>
        </p:spPr>
        <p:txBody>
          <a:bodyPr/>
          <a:lstStyle/>
          <a:p>
            <a:pPr eaLnBrk="1" hangingPunct="1"/>
            <a:r>
              <a:rPr lang="en-US" sz="6000" dirty="0" err="1" smtClean="0">
                <a:solidFill>
                  <a:srgbClr val="FFFF00"/>
                </a:solidFill>
                <a:latin typeface="Calibri" pitchFamily="34" charset="0"/>
                <a:cs typeface="Calibri" pitchFamily="34" charset="0"/>
              </a:rPr>
              <a:t>Pertemuan</a:t>
            </a:r>
            <a:r>
              <a:rPr lang="en-US" sz="6000" dirty="0" smtClean="0">
                <a:solidFill>
                  <a:srgbClr val="FFFF00"/>
                </a:solidFill>
                <a:latin typeface="Calibri" pitchFamily="34" charset="0"/>
                <a:cs typeface="Calibri" pitchFamily="34" charset="0"/>
              </a:rPr>
              <a:t> 2</a:t>
            </a:r>
            <a:br>
              <a:rPr lang="en-US" sz="6000" dirty="0" smtClean="0">
                <a:solidFill>
                  <a:srgbClr val="FFFF00"/>
                </a:solidFill>
                <a:latin typeface="Calibri" pitchFamily="34" charset="0"/>
                <a:cs typeface="Calibri" pitchFamily="34" charset="0"/>
              </a:rPr>
            </a:br>
            <a:r>
              <a:rPr lang="en-US" sz="6000" dirty="0" err="1" smtClean="0">
                <a:solidFill>
                  <a:srgbClr val="FFFF00"/>
                </a:solidFill>
                <a:latin typeface="Calibri" pitchFamily="34" charset="0"/>
                <a:cs typeface="Calibri" pitchFamily="34" charset="0"/>
              </a:rPr>
              <a:t>Bisnis</a:t>
            </a:r>
            <a:r>
              <a:rPr lang="en-US" sz="6000" dirty="0" smtClean="0">
                <a:solidFill>
                  <a:srgbClr val="FFFF00"/>
                </a:solidFill>
                <a:latin typeface="Calibri" pitchFamily="34" charset="0"/>
                <a:cs typeface="Calibri" pitchFamily="34" charset="0"/>
              </a:rPr>
              <a:t> </a:t>
            </a:r>
            <a:r>
              <a:rPr lang="en-US" sz="6000" dirty="0" err="1" smtClean="0">
                <a:solidFill>
                  <a:srgbClr val="FFFF00"/>
                </a:solidFill>
                <a:latin typeface="Calibri" pitchFamily="34" charset="0"/>
                <a:cs typeface="Calibri" pitchFamily="34" charset="0"/>
              </a:rPr>
              <a:t>dan</a:t>
            </a:r>
            <a:r>
              <a:rPr lang="en-US" sz="6000" dirty="0" smtClean="0">
                <a:solidFill>
                  <a:srgbClr val="FFFF00"/>
                </a:solidFill>
                <a:latin typeface="Calibri" pitchFamily="34" charset="0"/>
                <a:cs typeface="Calibri" pitchFamily="34" charset="0"/>
              </a:rPr>
              <a:t> </a:t>
            </a:r>
            <a:r>
              <a:rPr lang="en-US" sz="6000" dirty="0" err="1" smtClean="0">
                <a:solidFill>
                  <a:srgbClr val="FFFF00"/>
                </a:solidFill>
                <a:latin typeface="Calibri" pitchFamily="34" charset="0"/>
                <a:cs typeface="Calibri" pitchFamily="34" charset="0"/>
              </a:rPr>
              <a:t>Etika</a:t>
            </a:r>
            <a:r>
              <a:rPr lang="en-US" sz="6000" dirty="0" smtClean="0">
                <a:solidFill>
                  <a:srgbClr val="FFFF00"/>
                </a:solidFill>
                <a:latin typeface="Calibri" pitchFamily="34" charset="0"/>
                <a:cs typeface="Calibri" pitchFamily="34" charset="0"/>
              </a:rPr>
              <a:t/>
            </a:r>
            <a:br>
              <a:rPr lang="en-US" sz="6000" dirty="0" smtClean="0">
                <a:solidFill>
                  <a:srgbClr val="FFFF00"/>
                </a:solidFill>
                <a:latin typeface="Calibri" pitchFamily="34" charset="0"/>
                <a:cs typeface="Calibri" pitchFamily="34" charset="0"/>
              </a:rPr>
            </a:br>
            <a:r>
              <a:rPr lang="en-US" sz="6000" dirty="0" err="1" smtClean="0">
                <a:solidFill>
                  <a:srgbClr val="FFFF00"/>
                </a:solidFill>
                <a:latin typeface="Calibri" pitchFamily="34" charset="0"/>
                <a:cs typeface="Calibri" pitchFamily="34" charset="0"/>
              </a:rPr>
              <a:t>dalam</a:t>
            </a:r>
            <a:r>
              <a:rPr lang="en-US" sz="6000" dirty="0" smtClean="0">
                <a:solidFill>
                  <a:srgbClr val="FFFF00"/>
                </a:solidFill>
                <a:latin typeface="Calibri" pitchFamily="34" charset="0"/>
                <a:cs typeface="Calibri" pitchFamily="34" charset="0"/>
              </a:rPr>
              <a:t> </a:t>
            </a:r>
            <a:r>
              <a:rPr lang="en-US" sz="6000" dirty="0" err="1" smtClean="0">
                <a:solidFill>
                  <a:srgbClr val="FFFF00"/>
                </a:solidFill>
                <a:latin typeface="Calibri" pitchFamily="34" charset="0"/>
                <a:cs typeface="Calibri" pitchFamily="34" charset="0"/>
              </a:rPr>
              <a:t>Dunia</a:t>
            </a:r>
            <a:r>
              <a:rPr lang="en-US" sz="6000" dirty="0" smtClean="0">
                <a:solidFill>
                  <a:srgbClr val="FFFF00"/>
                </a:solidFill>
                <a:latin typeface="Calibri" pitchFamily="34" charset="0"/>
                <a:cs typeface="Calibri" pitchFamily="34" charset="0"/>
              </a:rPr>
              <a:t> Modern</a:t>
            </a:r>
          </a:p>
        </p:txBody>
      </p:sp>
      <p:sp>
        <p:nvSpPr>
          <p:cNvPr id="2051" name="AutoShape 7" descr="VzXVB5PNpsdwPPQfvz+R1GiWqWwAAAAASUVORK5CYII="/>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2052" name="AutoShape 11" descr="VzXVB5PNpsdwPPQfvz+R1GiWqWwAAAAASUVORK5CYII="/>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1813623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3" descr="C:\Users\Jessica\Pictures\Microsoft Clip Organizer\sy01855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5"/>
          <p:cNvSpPr>
            <a:spLocks noChangeArrowheads="1"/>
          </p:cNvSpPr>
          <p:nvPr/>
        </p:nvSpPr>
        <p:spPr bwMode="auto">
          <a:xfrm>
            <a:off x="1828800" y="628650"/>
            <a:ext cx="30337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solidFill>
                  <a:srgbClr val="FFFF00"/>
                </a:solidFill>
              </a:rPr>
              <a:t>PENILAIAN UMUM</a:t>
            </a:r>
          </a:p>
        </p:txBody>
      </p:sp>
      <p:sp>
        <p:nvSpPr>
          <p:cNvPr id="11269" name="Rectangle 6"/>
          <p:cNvSpPr>
            <a:spLocks noChangeArrowheads="1"/>
          </p:cNvSpPr>
          <p:nvPr/>
        </p:nvSpPr>
        <p:spPr bwMode="auto">
          <a:xfrm>
            <a:off x="304800" y="1752600"/>
            <a:ext cx="8382000" cy="3194721"/>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marL="347663" indent="-347663" algn="just">
              <a:spcBef>
                <a:spcPct val="20000"/>
              </a:spcBef>
              <a:buFontTx/>
              <a:buChar char="•"/>
            </a:pPr>
            <a:r>
              <a:rPr lang="en-US" sz="2400" b="0" dirty="0"/>
              <a:t>Cara yang paling </a:t>
            </a:r>
            <a:r>
              <a:rPr lang="en-US" sz="2400" b="0" dirty="0" err="1"/>
              <a:t>ampuh</a:t>
            </a:r>
            <a:r>
              <a:rPr lang="en-US" sz="2400" b="0" dirty="0"/>
              <a:t> </a:t>
            </a:r>
            <a:r>
              <a:rPr lang="en-US" sz="2400" b="0" dirty="0" err="1"/>
              <a:t>untuk</a:t>
            </a:r>
            <a:r>
              <a:rPr lang="en-US" sz="2400" b="0" dirty="0"/>
              <a:t> </a:t>
            </a:r>
            <a:r>
              <a:rPr lang="en-US" sz="2400" b="0" dirty="0" err="1"/>
              <a:t>menentukan</a:t>
            </a:r>
            <a:r>
              <a:rPr lang="en-US" sz="2400" b="0" dirty="0"/>
              <a:t> </a:t>
            </a:r>
            <a:r>
              <a:rPr lang="en-US" sz="2400" b="0" dirty="0" err="1"/>
              <a:t>baik-buruknya</a:t>
            </a:r>
            <a:r>
              <a:rPr lang="en-US" sz="2400" b="0" dirty="0"/>
              <a:t> </a:t>
            </a:r>
            <a:r>
              <a:rPr lang="en-US" sz="2400" b="0" dirty="0" err="1"/>
              <a:t>suatu</a:t>
            </a:r>
            <a:r>
              <a:rPr lang="en-US" sz="2400" b="0" dirty="0"/>
              <a:t> </a:t>
            </a:r>
            <a:r>
              <a:rPr lang="en-US" sz="2400" b="0" dirty="0" err="1"/>
              <a:t>perbuatan</a:t>
            </a:r>
            <a:r>
              <a:rPr lang="en-US" sz="2400" b="0" dirty="0"/>
              <a:t> </a:t>
            </a:r>
            <a:r>
              <a:rPr lang="en-US" sz="2400" b="0" dirty="0" err="1"/>
              <a:t>atau</a:t>
            </a:r>
            <a:r>
              <a:rPr lang="en-US" sz="2400" b="0" dirty="0"/>
              <a:t> </a:t>
            </a:r>
            <a:r>
              <a:rPr lang="en-US" sz="2400" b="0" dirty="0" err="1"/>
              <a:t>perilaku</a:t>
            </a:r>
            <a:r>
              <a:rPr lang="en-US" sz="2400" b="0" dirty="0"/>
              <a:t>, </a:t>
            </a:r>
            <a:r>
              <a:rPr lang="en-US" sz="2400" b="0" dirty="0" err="1"/>
              <a:t>adalah</a:t>
            </a:r>
            <a:r>
              <a:rPr lang="en-US" sz="2400" b="0" dirty="0"/>
              <a:t> </a:t>
            </a:r>
            <a:r>
              <a:rPr lang="en-US" sz="2400" b="0" dirty="0" err="1"/>
              <a:t>menyerahkan</a:t>
            </a:r>
            <a:r>
              <a:rPr lang="en-US" sz="2400" b="0" dirty="0"/>
              <a:t> </a:t>
            </a:r>
            <a:r>
              <a:rPr lang="en-US" sz="2400" b="0" dirty="0" err="1"/>
              <a:t>penilaian</a:t>
            </a:r>
            <a:r>
              <a:rPr lang="en-US" sz="2400" b="0" dirty="0"/>
              <a:t> </a:t>
            </a:r>
            <a:r>
              <a:rPr lang="en-US" sz="2400" b="0" dirty="0" err="1"/>
              <a:t>kepada</a:t>
            </a:r>
            <a:r>
              <a:rPr lang="en-US" sz="2400" b="0" dirty="0"/>
              <a:t> </a:t>
            </a:r>
            <a:r>
              <a:rPr lang="en-US" sz="2400" b="0" dirty="0" err="1"/>
              <a:t>masyarakat</a:t>
            </a:r>
            <a:r>
              <a:rPr lang="en-US" sz="2400" b="0" dirty="0"/>
              <a:t> </a:t>
            </a:r>
            <a:r>
              <a:rPr lang="en-US" sz="2400" b="0" dirty="0" err="1"/>
              <a:t>umum</a:t>
            </a:r>
            <a:r>
              <a:rPr lang="en-US" sz="2400" b="0" dirty="0"/>
              <a:t>.</a:t>
            </a:r>
          </a:p>
          <a:p>
            <a:pPr marL="347663" indent="-347663" algn="just">
              <a:spcBef>
                <a:spcPct val="20000"/>
              </a:spcBef>
              <a:buFontTx/>
              <a:buChar char="•"/>
            </a:pPr>
            <a:r>
              <a:rPr lang="en-US" sz="2400" b="0" dirty="0"/>
              <a:t>Cara </a:t>
            </a:r>
            <a:r>
              <a:rPr lang="en-US" sz="2400" b="0" dirty="0" err="1"/>
              <a:t>ini</a:t>
            </a:r>
            <a:r>
              <a:rPr lang="en-US" sz="2400" b="0" dirty="0"/>
              <a:t> </a:t>
            </a:r>
            <a:r>
              <a:rPr lang="en-US" sz="2400" b="0" dirty="0" err="1"/>
              <a:t>sering</a:t>
            </a:r>
            <a:r>
              <a:rPr lang="en-US" sz="2400" b="0" dirty="0"/>
              <a:t> </a:t>
            </a:r>
            <a:r>
              <a:rPr lang="en-US" sz="2400" b="0" dirty="0" err="1"/>
              <a:t>disebut</a:t>
            </a:r>
            <a:r>
              <a:rPr lang="en-US" sz="2400" b="0" dirty="0"/>
              <a:t> </a:t>
            </a:r>
            <a:r>
              <a:rPr lang="en-US" sz="2400" b="0" dirty="0" err="1"/>
              <a:t>sebagai</a:t>
            </a:r>
            <a:r>
              <a:rPr lang="en-US" sz="2400" b="0" dirty="0"/>
              <a:t> audit </a:t>
            </a:r>
            <a:r>
              <a:rPr lang="en-US" sz="2400" b="0" dirty="0" err="1"/>
              <a:t>sosial</a:t>
            </a:r>
            <a:r>
              <a:rPr lang="en-US" sz="2400" b="0" dirty="0"/>
              <a:t>.</a:t>
            </a:r>
          </a:p>
          <a:p>
            <a:pPr marL="347663" indent="-347663" algn="just">
              <a:spcBef>
                <a:spcPct val="20000"/>
              </a:spcBef>
              <a:buFontTx/>
              <a:buChar char="•"/>
            </a:pPr>
            <a:r>
              <a:rPr lang="en-US" sz="2400" b="0" dirty="0" err="1"/>
              <a:t>Umum</a:t>
            </a:r>
            <a:r>
              <a:rPr lang="en-US" sz="2400" b="0" dirty="0"/>
              <a:t> di </a:t>
            </a:r>
            <a:r>
              <a:rPr lang="en-US" sz="2400" b="0" dirty="0" err="1"/>
              <a:t>sini</a:t>
            </a:r>
            <a:r>
              <a:rPr lang="en-US" sz="2400" b="0" dirty="0"/>
              <a:t> </a:t>
            </a:r>
            <a:r>
              <a:rPr lang="en-US" sz="2400" b="0" dirty="0" err="1"/>
              <a:t>maksudnya</a:t>
            </a:r>
            <a:r>
              <a:rPr lang="en-US" sz="2400" b="0" dirty="0"/>
              <a:t> </a:t>
            </a:r>
            <a:r>
              <a:rPr lang="en-US" sz="2400" b="0" dirty="0" err="1"/>
              <a:t>bukan</a:t>
            </a:r>
            <a:r>
              <a:rPr lang="en-US" sz="2400" b="0" dirty="0"/>
              <a:t> </a:t>
            </a:r>
            <a:r>
              <a:rPr lang="en-US" sz="2400" b="0" dirty="0" err="1"/>
              <a:t>bersifat</a:t>
            </a:r>
            <a:r>
              <a:rPr lang="en-US" sz="2400" b="0" dirty="0"/>
              <a:t> </a:t>
            </a:r>
            <a:r>
              <a:rPr lang="en-US" sz="2400" b="0" dirty="0" err="1"/>
              <a:t>terbatas</a:t>
            </a:r>
            <a:r>
              <a:rPr lang="en-US" sz="2400" b="0" dirty="0"/>
              <a:t> </a:t>
            </a:r>
            <a:r>
              <a:rPr lang="en-US" sz="2400" b="0" dirty="0" err="1"/>
              <a:t>tapi</a:t>
            </a:r>
            <a:r>
              <a:rPr lang="en-US" sz="2400" b="0" dirty="0"/>
              <a:t> </a:t>
            </a:r>
            <a:r>
              <a:rPr lang="en-US" sz="2400" b="0" dirty="0" err="1"/>
              <a:t>luas</a:t>
            </a:r>
            <a:r>
              <a:rPr lang="en-US" sz="2400" b="0" dirty="0"/>
              <a:t>. </a:t>
            </a:r>
            <a:r>
              <a:rPr lang="en-US" sz="2400" b="0" dirty="0" err="1"/>
              <a:t>Kadang</a:t>
            </a:r>
            <a:r>
              <a:rPr lang="en-US" sz="2400" b="0" dirty="0"/>
              <a:t> </a:t>
            </a:r>
            <a:r>
              <a:rPr lang="en-US" sz="2400" b="0" dirty="0" err="1"/>
              <a:t>kala</a:t>
            </a:r>
            <a:r>
              <a:rPr lang="en-US" sz="2400" b="0" dirty="0"/>
              <a:t> </a:t>
            </a:r>
            <a:r>
              <a:rPr lang="en-US" sz="2400" b="0" dirty="0" err="1"/>
              <a:t>kelompok-kelompok</a:t>
            </a:r>
            <a:r>
              <a:rPr lang="en-US" sz="2400" b="0" dirty="0"/>
              <a:t> </a:t>
            </a:r>
            <a:r>
              <a:rPr lang="en-US" sz="2400" b="0" dirty="0" err="1"/>
              <a:t>tertentu</a:t>
            </a:r>
            <a:r>
              <a:rPr lang="en-US" sz="2400" b="0" dirty="0"/>
              <a:t> </a:t>
            </a:r>
            <a:r>
              <a:rPr lang="en-US" sz="2400" b="0" dirty="0" err="1"/>
              <a:t>mempunyai</a:t>
            </a:r>
            <a:r>
              <a:rPr lang="en-US" sz="2400" b="0" dirty="0"/>
              <a:t> vested interest, </a:t>
            </a:r>
            <a:r>
              <a:rPr lang="en-US" sz="2400" b="0" dirty="0" err="1"/>
              <a:t>tetapi</a:t>
            </a:r>
            <a:r>
              <a:rPr lang="en-US" sz="2400" b="0" dirty="0"/>
              <a:t> </a:t>
            </a:r>
            <a:r>
              <a:rPr lang="en-US" sz="2400" b="0" dirty="0" err="1"/>
              <a:t>mengatasnamakan</a:t>
            </a:r>
            <a:r>
              <a:rPr lang="en-US" sz="2400" b="0" dirty="0"/>
              <a:t> </a:t>
            </a:r>
            <a:r>
              <a:rPr lang="en-US" sz="2400" b="0" dirty="0" err="1"/>
              <a:t>masyarakat</a:t>
            </a:r>
            <a:r>
              <a:rPr lang="en-US" sz="2400" b="0" dirty="0"/>
              <a:t> </a:t>
            </a:r>
            <a:r>
              <a:rPr lang="en-US" sz="2400" b="0" dirty="0" err="1"/>
              <a:t>umum</a:t>
            </a:r>
            <a:r>
              <a:rPr lang="en-US" sz="2400" b="0" dirty="0"/>
              <a:t>. </a:t>
            </a:r>
            <a:r>
              <a:rPr lang="en-US" sz="2400" b="0" dirty="0" err="1"/>
              <a:t>Hati-hati</a:t>
            </a:r>
            <a:r>
              <a:rPr lang="en-US" sz="2400" b="0" dirty="0"/>
              <a:t>, </a:t>
            </a:r>
            <a:r>
              <a:rPr lang="en-US" sz="2400" b="0" dirty="0" err="1"/>
              <a:t>jangan</a:t>
            </a:r>
            <a:r>
              <a:rPr lang="en-US" sz="2400" b="0" dirty="0"/>
              <a:t> </a:t>
            </a:r>
            <a:r>
              <a:rPr lang="en-US" sz="2400" b="0" dirty="0" err="1"/>
              <a:t>terkecoh</a:t>
            </a:r>
            <a:r>
              <a:rPr lang="en-US" sz="2400" b="0" dirty="0"/>
              <a:t>!</a:t>
            </a:r>
          </a:p>
        </p:txBody>
      </p:sp>
    </p:spTree>
    <p:extLst>
      <p:ext uri="{BB962C8B-B14F-4D97-AF65-F5344CB8AC3E}">
        <p14:creationId xmlns:p14="http://schemas.microsoft.com/office/powerpoint/2010/main" val="14079908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057400" y="609600"/>
            <a:ext cx="6248400" cy="533400"/>
          </a:xfrm>
        </p:spPr>
        <p:txBody>
          <a:bodyPr/>
          <a:lstStyle/>
          <a:p>
            <a:pPr algn="l" eaLnBrk="1" hangingPunct="1"/>
            <a:r>
              <a:rPr lang="en-US" sz="2800" smtClean="0">
                <a:solidFill>
                  <a:srgbClr val="FFFF00"/>
                </a:solidFill>
              </a:rPr>
              <a:t>Bisnis disebut good business kalau :</a:t>
            </a:r>
          </a:p>
        </p:txBody>
      </p:sp>
      <p:pic>
        <p:nvPicPr>
          <p:cNvPr id="12291"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5" descr="C:\Users\Jessica\Pictures\Microsoft Clip Organizer\sy01846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6"/>
          <p:cNvSpPr txBox="1">
            <a:spLocks noChangeArrowheads="1"/>
          </p:cNvSpPr>
          <p:nvPr/>
        </p:nvSpPr>
        <p:spPr bwMode="auto">
          <a:xfrm>
            <a:off x="533400" y="16764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algn="just" eaLnBrk="1" hangingPunct="1">
              <a:spcBef>
                <a:spcPct val="50000"/>
              </a:spcBef>
            </a:pPr>
            <a:r>
              <a:rPr lang="en-US" sz="2400" b="0" dirty="0" err="1">
                <a:solidFill>
                  <a:schemeClr val="tx1"/>
                </a:solidFill>
              </a:rPr>
              <a:t>Tingkah</a:t>
            </a:r>
            <a:r>
              <a:rPr lang="en-US" sz="2400" b="0" dirty="0">
                <a:solidFill>
                  <a:schemeClr val="tx1"/>
                </a:solidFill>
              </a:rPr>
              <a:t> </a:t>
            </a:r>
            <a:r>
              <a:rPr lang="en-US" sz="2400" b="0" dirty="0" err="1">
                <a:solidFill>
                  <a:schemeClr val="tx1"/>
                </a:solidFill>
              </a:rPr>
              <a:t>laku</a:t>
            </a:r>
            <a:r>
              <a:rPr lang="en-US" sz="2400" b="0" dirty="0">
                <a:solidFill>
                  <a:schemeClr val="tx1"/>
                </a:solidFill>
              </a:rPr>
              <a:t> </a:t>
            </a:r>
            <a:r>
              <a:rPr lang="en-US" sz="2400" b="0" dirty="0" err="1">
                <a:solidFill>
                  <a:schemeClr val="tx1"/>
                </a:solidFill>
              </a:rPr>
              <a:t>bisnis</a:t>
            </a:r>
            <a:r>
              <a:rPr lang="en-US" sz="2400" b="0" dirty="0">
                <a:solidFill>
                  <a:schemeClr val="tx1"/>
                </a:solidFill>
              </a:rPr>
              <a:t> </a:t>
            </a:r>
            <a:r>
              <a:rPr lang="en-US" sz="2400" b="0" dirty="0" err="1">
                <a:solidFill>
                  <a:schemeClr val="tx1"/>
                </a:solidFill>
              </a:rPr>
              <a:t>harus</a:t>
            </a:r>
            <a:r>
              <a:rPr lang="en-US" sz="2400" b="0" dirty="0">
                <a:solidFill>
                  <a:schemeClr val="tx1"/>
                </a:solidFill>
              </a:rPr>
              <a:t> </a:t>
            </a:r>
            <a:r>
              <a:rPr lang="en-US" sz="2400" b="0" dirty="0" err="1">
                <a:solidFill>
                  <a:schemeClr val="tx1"/>
                </a:solidFill>
              </a:rPr>
              <a:t>memenuhi</a:t>
            </a:r>
            <a:r>
              <a:rPr lang="en-US" sz="2400" b="0" dirty="0">
                <a:solidFill>
                  <a:schemeClr val="tx1"/>
                </a:solidFill>
              </a:rPr>
              <a:t> </a:t>
            </a:r>
            <a:r>
              <a:rPr lang="en-US" sz="2400" b="0" dirty="0" err="1">
                <a:solidFill>
                  <a:schemeClr val="tx1"/>
                </a:solidFill>
              </a:rPr>
              <a:t>syarat-syarat</a:t>
            </a:r>
            <a:r>
              <a:rPr lang="en-US" sz="2400" b="0" dirty="0">
                <a:solidFill>
                  <a:schemeClr val="tx1"/>
                </a:solidFill>
              </a:rPr>
              <a:t> </a:t>
            </a:r>
            <a:r>
              <a:rPr lang="en-US" sz="2400" b="0" dirty="0" err="1">
                <a:solidFill>
                  <a:schemeClr val="tx1"/>
                </a:solidFill>
              </a:rPr>
              <a:t>dari</a:t>
            </a:r>
            <a:r>
              <a:rPr lang="en-US" sz="2400" b="0" dirty="0">
                <a:solidFill>
                  <a:schemeClr val="tx1"/>
                </a:solidFill>
              </a:rPr>
              <a:t> </a:t>
            </a:r>
            <a:r>
              <a:rPr lang="en-US" sz="2400" b="0" dirty="0" err="1">
                <a:solidFill>
                  <a:schemeClr val="tx1"/>
                </a:solidFill>
              </a:rPr>
              <a:t>semua</a:t>
            </a:r>
            <a:r>
              <a:rPr lang="en-US" sz="2400" b="0" dirty="0">
                <a:solidFill>
                  <a:schemeClr val="tx1"/>
                </a:solidFill>
              </a:rPr>
              <a:t> </a:t>
            </a:r>
            <a:r>
              <a:rPr lang="en-US" sz="2400" b="0" dirty="0" err="1">
                <a:solidFill>
                  <a:schemeClr val="tx1"/>
                </a:solidFill>
              </a:rPr>
              <a:t>sudut</a:t>
            </a:r>
            <a:r>
              <a:rPr lang="en-US" sz="2400" b="0" dirty="0">
                <a:solidFill>
                  <a:schemeClr val="tx1"/>
                </a:solidFill>
              </a:rPr>
              <a:t> </a:t>
            </a:r>
            <a:r>
              <a:rPr lang="en-US" sz="2400" b="0" dirty="0" err="1">
                <a:solidFill>
                  <a:schemeClr val="tx1"/>
                </a:solidFill>
              </a:rPr>
              <a:t>pandang</a:t>
            </a:r>
            <a:r>
              <a:rPr lang="en-US" sz="2400" b="0" dirty="0">
                <a:solidFill>
                  <a:schemeClr val="tx1"/>
                </a:solidFill>
              </a:rPr>
              <a:t> </a:t>
            </a:r>
            <a:r>
              <a:rPr lang="en-US" sz="2400" b="0" dirty="0" err="1">
                <a:solidFill>
                  <a:schemeClr val="tx1"/>
                </a:solidFill>
              </a:rPr>
              <a:t>tadi</a:t>
            </a:r>
            <a:r>
              <a:rPr lang="en-US" sz="2400" b="0" dirty="0">
                <a:solidFill>
                  <a:schemeClr val="tx1"/>
                </a:solidFill>
              </a:rPr>
              <a:t>.</a:t>
            </a:r>
          </a:p>
        </p:txBody>
      </p:sp>
      <p:sp>
        <p:nvSpPr>
          <p:cNvPr id="12294" name="Text Box 7"/>
          <p:cNvSpPr txBox="1">
            <a:spLocks noChangeArrowheads="1"/>
          </p:cNvSpPr>
          <p:nvPr/>
        </p:nvSpPr>
        <p:spPr bwMode="auto">
          <a:xfrm>
            <a:off x="609600" y="2819400"/>
            <a:ext cx="8001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algn="just" eaLnBrk="1" hangingPunct="1">
              <a:spcBef>
                <a:spcPct val="50000"/>
              </a:spcBef>
            </a:pPr>
            <a:r>
              <a:rPr lang="en-US" sz="2400" b="0" dirty="0" err="1">
                <a:solidFill>
                  <a:schemeClr val="tx1"/>
                </a:solidFill>
              </a:rPr>
              <a:t>Bisnis</a:t>
            </a:r>
            <a:r>
              <a:rPr lang="en-US" sz="2400" b="0" dirty="0">
                <a:solidFill>
                  <a:schemeClr val="tx1"/>
                </a:solidFill>
              </a:rPr>
              <a:t> yang </a:t>
            </a:r>
            <a:r>
              <a:rPr lang="en-US" sz="2400" b="0" dirty="0" err="1">
                <a:solidFill>
                  <a:schemeClr val="tx1"/>
                </a:solidFill>
              </a:rPr>
              <a:t>secara</a:t>
            </a:r>
            <a:r>
              <a:rPr lang="en-US" sz="2400" b="0" dirty="0">
                <a:solidFill>
                  <a:schemeClr val="tx1"/>
                </a:solidFill>
              </a:rPr>
              <a:t> </a:t>
            </a:r>
            <a:r>
              <a:rPr lang="en-US" sz="2400" b="0" dirty="0" err="1">
                <a:solidFill>
                  <a:schemeClr val="tx1"/>
                </a:solidFill>
              </a:rPr>
              <a:t>ekonomis</a:t>
            </a:r>
            <a:r>
              <a:rPr lang="en-US" sz="2400" b="0" dirty="0">
                <a:solidFill>
                  <a:schemeClr val="tx1"/>
                </a:solidFill>
              </a:rPr>
              <a:t> </a:t>
            </a:r>
            <a:r>
              <a:rPr lang="en-US" sz="2400" b="0" dirty="0" err="1">
                <a:solidFill>
                  <a:schemeClr val="tx1"/>
                </a:solidFill>
              </a:rPr>
              <a:t>tidak</a:t>
            </a:r>
            <a:r>
              <a:rPr lang="en-US" sz="2400" b="0" dirty="0">
                <a:solidFill>
                  <a:schemeClr val="tx1"/>
                </a:solidFill>
              </a:rPr>
              <a:t> </a:t>
            </a:r>
            <a:r>
              <a:rPr lang="en-US" sz="2400" b="0" dirty="0" err="1">
                <a:solidFill>
                  <a:schemeClr val="tx1"/>
                </a:solidFill>
              </a:rPr>
              <a:t>membawa</a:t>
            </a:r>
            <a:r>
              <a:rPr lang="en-US" sz="2400" b="0" dirty="0">
                <a:solidFill>
                  <a:schemeClr val="tx1"/>
                </a:solidFill>
              </a:rPr>
              <a:t> </a:t>
            </a:r>
            <a:r>
              <a:rPr lang="en-US" sz="2400" b="0" dirty="0" err="1">
                <a:solidFill>
                  <a:schemeClr val="tx1"/>
                </a:solidFill>
              </a:rPr>
              <a:t>untung</a:t>
            </a:r>
            <a:r>
              <a:rPr lang="en-US" sz="2400" b="0" dirty="0">
                <a:solidFill>
                  <a:schemeClr val="tx1"/>
                </a:solidFill>
              </a:rPr>
              <a:t>, </a:t>
            </a:r>
            <a:r>
              <a:rPr lang="en-US" sz="2400" b="0" dirty="0" err="1">
                <a:solidFill>
                  <a:schemeClr val="tx1"/>
                </a:solidFill>
              </a:rPr>
              <a:t>tidak</a:t>
            </a:r>
            <a:r>
              <a:rPr lang="en-US" sz="2400" b="0" dirty="0">
                <a:solidFill>
                  <a:schemeClr val="tx1"/>
                </a:solidFill>
              </a:rPr>
              <a:t> </a:t>
            </a:r>
            <a:r>
              <a:rPr lang="en-US" sz="2400" b="0" dirty="0" err="1">
                <a:solidFill>
                  <a:schemeClr val="tx1"/>
                </a:solidFill>
              </a:rPr>
              <a:t>bisa</a:t>
            </a:r>
            <a:r>
              <a:rPr lang="en-US" sz="2400" b="0" dirty="0">
                <a:solidFill>
                  <a:schemeClr val="tx1"/>
                </a:solidFill>
              </a:rPr>
              <a:t> </a:t>
            </a:r>
            <a:r>
              <a:rPr lang="en-US" sz="2400" b="0" dirty="0" err="1">
                <a:solidFill>
                  <a:schemeClr val="tx1"/>
                </a:solidFill>
              </a:rPr>
              <a:t>dikatakan</a:t>
            </a:r>
            <a:r>
              <a:rPr lang="en-US" sz="2400" b="0" dirty="0">
                <a:solidFill>
                  <a:schemeClr val="tx1"/>
                </a:solidFill>
              </a:rPr>
              <a:t> </a:t>
            </a:r>
            <a:r>
              <a:rPr lang="en-US" sz="2400" b="0" dirty="0" err="1">
                <a:solidFill>
                  <a:schemeClr val="tx1"/>
                </a:solidFill>
              </a:rPr>
              <a:t>sebagai</a:t>
            </a:r>
            <a:r>
              <a:rPr lang="en-US" sz="2400" b="0" dirty="0">
                <a:solidFill>
                  <a:schemeClr val="tx1"/>
                </a:solidFill>
              </a:rPr>
              <a:t> </a:t>
            </a:r>
            <a:r>
              <a:rPr lang="en-US" sz="2400" b="0" dirty="0" err="1">
                <a:solidFill>
                  <a:schemeClr val="tx1"/>
                </a:solidFill>
              </a:rPr>
              <a:t>bisnis</a:t>
            </a:r>
            <a:r>
              <a:rPr lang="en-US" sz="2400" b="0" dirty="0">
                <a:solidFill>
                  <a:schemeClr val="tx1"/>
                </a:solidFill>
              </a:rPr>
              <a:t> yang </a:t>
            </a:r>
            <a:r>
              <a:rPr lang="en-US" sz="2400" b="0" dirty="0" err="1">
                <a:solidFill>
                  <a:schemeClr val="tx1"/>
                </a:solidFill>
              </a:rPr>
              <a:t>baik</a:t>
            </a:r>
            <a:r>
              <a:rPr lang="en-US" sz="2400" b="0" dirty="0">
                <a:solidFill>
                  <a:schemeClr val="tx1"/>
                </a:solidFill>
              </a:rPr>
              <a:t>, </a:t>
            </a:r>
            <a:r>
              <a:rPr lang="en-US" sz="2400" b="0" dirty="0" err="1">
                <a:solidFill>
                  <a:schemeClr val="tx1"/>
                </a:solidFill>
              </a:rPr>
              <a:t>tetapi</a:t>
            </a:r>
            <a:r>
              <a:rPr lang="en-US" sz="2400" b="0" dirty="0">
                <a:solidFill>
                  <a:schemeClr val="tx1"/>
                </a:solidFill>
              </a:rPr>
              <a:t> </a:t>
            </a:r>
            <a:r>
              <a:rPr lang="en-US" sz="2400" b="0" dirty="0" err="1">
                <a:solidFill>
                  <a:schemeClr val="tx1"/>
                </a:solidFill>
              </a:rPr>
              <a:t>tidak</a:t>
            </a:r>
            <a:r>
              <a:rPr lang="en-US" sz="2400" b="0" dirty="0">
                <a:solidFill>
                  <a:schemeClr val="tx1"/>
                </a:solidFill>
              </a:rPr>
              <a:t> </a:t>
            </a:r>
            <a:r>
              <a:rPr lang="en-US" sz="2400" b="0" dirty="0" err="1">
                <a:solidFill>
                  <a:schemeClr val="tx1"/>
                </a:solidFill>
              </a:rPr>
              <a:t>ada</a:t>
            </a:r>
            <a:r>
              <a:rPr lang="en-US" sz="2400" b="0" dirty="0">
                <a:solidFill>
                  <a:schemeClr val="tx1"/>
                </a:solidFill>
              </a:rPr>
              <a:t> orang yang </a:t>
            </a:r>
            <a:r>
              <a:rPr lang="en-US" sz="2400" b="0" dirty="0" err="1">
                <a:solidFill>
                  <a:schemeClr val="tx1"/>
                </a:solidFill>
              </a:rPr>
              <a:t>mempermasalahkan</a:t>
            </a:r>
            <a:r>
              <a:rPr lang="en-US" sz="2400" b="0" dirty="0">
                <a:solidFill>
                  <a:schemeClr val="tx1"/>
                </a:solidFill>
              </a:rPr>
              <a:t> </a:t>
            </a:r>
            <a:r>
              <a:rPr lang="en-US" sz="2400" b="0" dirty="0" err="1">
                <a:solidFill>
                  <a:schemeClr val="tx1"/>
                </a:solidFill>
              </a:rPr>
              <a:t>itu</a:t>
            </a:r>
            <a:r>
              <a:rPr lang="en-US" sz="2400" b="0" dirty="0">
                <a:solidFill>
                  <a:schemeClr val="tx1"/>
                </a:solidFill>
              </a:rPr>
              <a:t>.</a:t>
            </a:r>
          </a:p>
        </p:txBody>
      </p:sp>
      <p:sp>
        <p:nvSpPr>
          <p:cNvPr id="12295" name="Text Box 8"/>
          <p:cNvSpPr txBox="1">
            <a:spLocks noChangeArrowheads="1"/>
          </p:cNvSpPr>
          <p:nvPr/>
        </p:nvSpPr>
        <p:spPr bwMode="auto">
          <a:xfrm>
            <a:off x="609600" y="4114800"/>
            <a:ext cx="8001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spcBef>
                <a:spcPct val="50000"/>
              </a:spcBef>
            </a:pPr>
            <a:r>
              <a:rPr lang="en-US" sz="2400" b="0" dirty="0" err="1">
                <a:solidFill>
                  <a:schemeClr val="tx1"/>
                </a:solidFill>
              </a:rPr>
              <a:t>Bisnis</a:t>
            </a:r>
            <a:r>
              <a:rPr lang="en-US" sz="2400" b="0" dirty="0">
                <a:solidFill>
                  <a:schemeClr val="tx1"/>
                </a:solidFill>
              </a:rPr>
              <a:t> </a:t>
            </a:r>
            <a:r>
              <a:rPr lang="en-US" sz="2400" b="0" dirty="0" err="1">
                <a:solidFill>
                  <a:schemeClr val="tx1"/>
                </a:solidFill>
              </a:rPr>
              <a:t>tidak</a:t>
            </a:r>
            <a:r>
              <a:rPr lang="en-US" sz="2400" b="0" dirty="0">
                <a:solidFill>
                  <a:schemeClr val="tx1"/>
                </a:solidFill>
              </a:rPr>
              <a:t> </a:t>
            </a:r>
            <a:r>
              <a:rPr lang="en-US" sz="2400" b="0" dirty="0" err="1">
                <a:solidFill>
                  <a:schemeClr val="tx1"/>
                </a:solidFill>
              </a:rPr>
              <a:t>pantas</a:t>
            </a:r>
            <a:r>
              <a:rPr lang="en-US" sz="2400" b="0" dirty="0">
                <a:solidFill>
                  <a:schemeClr val="tx1"/>
                </a:solidFill>
              </a:rPr>
              <a:t> </a:t>
            </a:r>
            <a:r>
              <a:rPr lang="en-US" sz="2400" b="0" dirty="0" err="1">
                <a:solidFill>
                  <a:schemeClr val="tx1"/>
                </a:solidFill>
              </a:rPr>
              <a:t>dikatakan</a:t>
            </a:r>
            <a:r>
              <a:rPr lang="en-US" sz="2400" b="0" dirty="0">
                <a:solidFill>
                  <a:schemeClr val="tx1"/>
                </a:solidFill>
              </a:rPr>
              <a:t> good business </a:t>
            </a:r>
            <a:r>
              <a:rPr lang="en-US" sz="2400" b="0" dirty="0" err="1">
                <a:solidFill>
                  <a:schemeClr val="tx1"/>
                </a:solidFill>
              </a:rPr>
              <a:t>kalau</a:t>
            </a:r>
            <a:r>
              <a:rPr lang="en-US" sz="2400" b="0" dirty="0">
                <a:solidFill>
                  <a:schemeClr val="tx1"/>
                </a:solidFill>
              </a:rPr>
              <a:t> </a:t>
            </a:r>
            <a:r>
              <a:rPr lang="en-US" sz="2400" b="0" dirty="0" err="1">
                <a:solidFill>
                  <a:schemeClr val="tx1"/>
                </a:solidFill>
              </a:rPr>
              <a:t>tidak</a:t>
            </a:r>
            <a:r>
              <a:rPr lang="en-US" sz="2400" b="0" dirty="0">
                <a:solidFill>
                  <a:schemeClr val="tx1"/>
                </a:solidFill>
              </a:rPr>
              <a:t> </a:t>
            </a:r>
            <a:r>
              <a:rPr lang="en-US" sz="2400" b="0" dirty="0" err="1">
                <a:solidFill>
                  <a:schemeClr val="tx1"/>
                </a:solidFill>
              </a:rPr>
              <a:t>baik</a:t>
            </a:r>
            <a:r>
              <a:rPr lang="en-US" sz="2400" b="0" dirty="0">
                <a:solidFill>
                  <a:schemeClr val="tx1"/>
                </a:solidFill>
              </a:rPr>
              <a:t> </a:t>
            </a:r>
            <a:r>
              <a:rPr lang="en-US" sz="2400" b="0" dirty="0" err="1">
                <a:solidFill>
                  <a:schemeClr val="tx1"/>
                </a:solidFill>
              </a:rPr>
              <a:t>dari</a:t>
            </a:r>
            <a:r>
              <a:rPr lang="en-US" sz="2400" b="0" dirty="0">
                <a:solidFill>
                  <a:schemeClr val="tx1"/>
                </a:solidFill>
              </a:rPr>
              <a:t> </a:t>
            </a:r>
            <a:r>
              <a:rPr lang="en-US" sz="2400" b="0" dirty="0" err="1">
                <a:solidFill>
                  <a:schemeClr val="tx1"/>
                </a:solidFill>
              </a:rPr>
              <a:t>sudul</a:t>
            </a:r>
            <a:r>
              <a:rPr lang="en-US" sz="2400" b="0" dirty="0">
                <a:solidFill>
                  <a:schemeClr val="tx1"/>
                </a:solidFill>
              </a:rPr>
              <a:t> </a:t>
            </a:r>
            <a:r>
              <a:rPr lang="en-US" sz="2400" b="0" dirty="0" err="1">
                <a:solidFill>
                  <a:schemeClr val="tx1"/>
                </a:solidFill>
              </a:rPr>
              <a:t>etika</a:t>
            </a:r>
            <a:r>
              <a:rPr lang="en-US" sz="2400" b="0" dirty="0">
                <a:solidFill>
                  <a:schemeClr val="tx1"/>
                </a:solidFill>
              </a:rPr>
              <a:t> </a:t>
            </a:r>
            <a:r>
              <a:rPr lang="en-US" sz="2400" b="0" dirty="0" err="1">
                <a:solidFill>
                  <a:schemeClr val="tx1"/>
                </a:solidFill>
              </a:rPr>
              <a:t>dan</a:t>
            </a:r>
            <a:r>
              <a:rPr lang="en-US" sz="2400" b="0" dirty="0">
                <a:solidFill>
                  <a:schemeClr val="tx1"/>
                </a:solidFill>
              </a:rPr>
              <a:t> </a:t>
            </a:r>
            <a:r>
              <a:rPr lang="en-US" sz="2400" b="0" dirty="0" err="1">
                <a:solidFill>
                  <a:schemeClr val="tx1"/>
                </a:solidFill>
              </a:rPr>
              <a:t>hukum</a:t>
            </a:r>
            <a:r>
              <a:rPr lang="en-US" sz="2400" b="0" dirty="0">
                <a:solidFill>
                  <a:schemeClr val="tx1"/>
                </a:solidFill>
              </a:rPr>
              <a:t>.</a:t>
            </a:r>
          </a:p>
        </p:txBody>
      </p:sp>
    </p:spTree>
    <p:extLst>
      <p:ext uri="{BB962C8B-B14F-4D97-AF65-F5344CB8AC3E}">
        <p14:creationId xmlns:p14="http://schemas.microsoft.com/office/powerpoint/2010/main" val="2328209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2"/>
          <p:cNvSpPr>
            <a:spLocks noChangeArrowheads="1"/>
          </p:cNvSpPr>
          <p:nvPr/>
        </p:nvSpPr>
        <p:spPr bwMode="auto">
          <a:xfrm>
            <a:off x="1828800" y="587375"/>
            <a:ext cx="44338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200">
                <a:solidFill>
                  <a:srgbClr val="FFFF00"/>
                </a:solidFill>
                <a:latin typeface="Comic Sans MS" pitchFamily="66" charset="0"/>
              </a:rPr>
              <a:t>Apa itu etika bisnis ?</a:t>
            </a:r>
          </a:p>
        </p:txBody>
      </p:sp>
      <p:sp>
        <p:nvSpPr>
          <p:cNvPr id="13315" name="Rectangle 23"/>
          <p:cNvSpPr>
            <a:spLocks noChangeArrowheads="1"/>
          </p:cNvSpPr>
          <p:nvPr/>
        </p:nvSpPr>
        <p:spPr bwMode="auto">
          <a:xfrm>
            <a:off x="1905000" y="1295400"/>
            <a:ext cx="54102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3888" indent="-623888">
              <a:buFontTx/>
              <a:buAutoNum type="arabicPeriod"/>
            </a:pPr>
            <a:r>
              <a:rPr lang="en-US" sz="2800" dirty="0" err="1"/>
              <a:t>Etika</a:t>
            </a:r>
            <a:r>
              <a:rPr lang="en-US" sz="2800" dirty="0"/>
              <a:t> </a:t>
            </a:r>
            <a:r>
              <a:rPr lang="en-US" sz="2800" dirty="0" err="1"/>
              <a:t>sebagai</a:t>
            </a:r>
            <a:r>
              <a:rPr lang="en-US" sz="2800" dirty="0"/>
              <a:t> </a:t>
            </a:r>
            <a:r>
              <a:rPr lang="en-US" sz="2800" dirty="0" err="1"/>
              <a:t>praksis</a:t>
            </a:r>
            <a:endParaRPr lang="en-US" sz="2800" dirty="0"/>
          </a:p>
          <a:p>
            <a:pPr marL="623888" indent="-623888">
              <a:buFontTx/>
              <a:buAutoNum type="arabicPeriod"/>
            </a:pPr>
            <a:r>
              <a:rPr lang="en-US" sz="2800" dirty="0" err="1"/>
              <a:t>Etika</a:t>
            </a:r>
            <a:r>
              <a:rPr lang="en-US" sz="2800" dirty="0"/>
              <a:t> </a:t>
            </a:r>
            <a:r>
              <a:rPr lang="en-US" sz="2800" dirty="0" err="1"/>
              <a:t>sebagai</a:t>
            </a:r>
            <a:r>
              <a:rPr lang="en-US" sz="2800" dirty="0"/>
              <a:t> </a:t>
            </a:r>
            <a:r>
              <a:rPr lang="en-US" sz="2800" dirty="0" err="1"/>
              <a:t>refleksi</a:t>
            </a:r>
            <a:endParaRPr lang="en-US" sz="2800" dirty="0"/>
          </a:p>
        </p:txBody>
      </p:sp>
      <p:grpSp>
        <p:nvGrpSpPr>
          <p:cNvPr id="13316" name="Group 12"/>
          <p:cNvGrpSpPr>
            <a:grpSpLocks/>
          </p:cNvGrpSpPr>
          <p:nvPr/>
        </p:nvGrpSpPr>
        <p:grpSpPr bwMode="auto">
          <a:xfrm>
            <a:off x="533400" y="3048000"/>
            <a:ext cx="8001000" cy="4292600"/>
            <a:chOff x="240" y="1536"/>
            <a:chExt cx="5040" cy="2704"/>
          </a:xfrm>
        </p:grpSpPr>
        <p:sp>
          <p:nvSpPr>
            <p:cNvPr id="13320" name="Rectangle 24"/>
            <p:cNvSpPr>
              <a:spLocks noChangeArrowheads="1"/>
            </p:cNvSpPr>
            <p:nvPr/>
          </p:nvSpPr>
          <p:spPr bwMode="auto">
            <a:xfrm>
              <a:off x="240" y="1536"/>
              <a:ext cx="5040" cy="1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3888" indent="-623888" algn="just">
                <a:buFontTx/>
                <a:buAutoNum type="arabicPeriod"/>
                <a:tabLst>
                  <a:tab pos="566738" algn="l"/>
                </a:tabLst>
              </a:pPr>
              <a:r>
                <a:rPr lang="en-US" sz="2400" dirty="0"/>
                <a:t>	</a:t>
              </a:r>
              <a:r>
                <a:rPr lang="en-US" sz="2400" dirty="0" err="1"/>
                <a:t>Nilai-nilai</a:t>
              </a:r>
              <a:r>
                <a:rPr lang="en-US" sz="2400" dirty="0"/>
                <a:t> </a:t>
              </a:r>
              <a:r>
                <a:rPr lang="en-US" sz="2400" dirty="0" err="1"/>
                <a:t>dan</a:t>
              </a:r>
              <a:r>
                <a:rPr lang="en-US" sz="2400" dirty="0"/>
                <a:t> </a:t>
              </a:r>
              <a:r>
                <a:rPr lang="en-US" sz="2400" dirty="0" err="1"/>
                <a:t>norma-norma</a:t>
              </a:r>
              <a:r>
                <a:rPr lang="en-US" sz="2400" dirty="0"/>
                <a:t> moral </a:t>
              </a:r>
              <a:r>
                <a:rPr lang="en-US" sz="2400" dirty="0" err="1"/>
                <a:t>sejauh</a:t>
              </a:r>
              <a:r>
                <a:rPr lang="en-US" sz="2400" dirty="0"/>
                <a:t> </a:t>
              </a:r>
              <a:r>
                <a:rPr lang="en-US" sz="2400" dirty="0" err="1"/>
                <a:t>diprak</a:t>
              </a:r>
              <a:r>
                <a:rPr lang="en-US" sz="2400" dirty="0"/>
                <a:t>-	</a:t>
              </a:r>
              <a:r>
                <a:rPr lang="en-US" sz="2400" dirty="0" err="1"/>
                <a:t>tekkan</a:t>
              </a:r>
              <a:r>
                <a:rPr lang="en-US" sz="2400" dirty="0"/>
                <a:t> </a:t>
              </a:r>
              <a:r>
                <a:rPr lang="en-US" sz="2400" dirty="0" err="1"/>
                <a:t>atau</a:t>
              </a:r>
              <a:r>
                <a:rPr lang="en-US" sz="2400" dirty="0"/>
                <a:t> </a:t>
              </a:r>
              <a:r>
                <a:rPr lang="en-US" sz="2400" dirty="0" err="1"/>
                <a:t>justru</a:t>
              </a:r>
              <a:r>
                <a:rPr lang="en-US" sz="2400" dirty="0"/>
                <a:t> </a:t>
              </a:r>
              <a:r>
                <a:rPr lang="en-US" sz="2400" dirty="0" err="1"/>
                <a:t>tidak</a:t>
              </a:r>
              <a:r>
                <a:rPr lang="en-US" sz="2400" dirty="0"/>
                <a:t> </a:t>
              </a:r>
              <a:r>
                <a:rPr lang="en-US" sz="2400" dirty="0" err="1"/>
                <a:t>dipraktekkan</a:t>
              </a:r>
              <a:r>
                <a:rPr lang="en-US" sz="2400" dirty="0"/>
                <a:t> </a:t>
              </a:r>
              <a:r>
                <a:rPr lang="en-US" sz="2400" dirty="0" err="1"/>
                <a:t>walaupun</a:t>
              </a:r>
              <a:r>
                <a:rPr lang="en-US" sz="2400" dirty="0"/>
                <a:t> 	</a:t>
              </a:r>
              <a:r>
                <a:rPr lang="en-US" sz="2400" dirty="0" err="1"/>
                <a:t>seharusnya</a:t>
              </a:r>
              <a:r>
                <a:rPr lang="en-US" sz="2400" dirty="0"/>
                <a:t> </a:t>
              </a:r>
              <a:r>
                <a:rPr lang="en-US" sz="2400" dirty="0" err="1"/>
                <a:t>dipraktekkan</a:t>
              </a:r>
              <a:r>
                <a:rPr lang="en-US" sz="2400" dirty="0"/>
                <a:t>. </a:t>
              </a:r>
            </a:p>
            <a:p>
              <a:pPr marL="623888" indent="-623888" algn="just">
                <a:buFontTx/>
                <a:buAutoNum type="arabicPeriod"/>
                <a:tabLst>
                  <a:tab pos="566738" algn="l"/>
                </a:tabLst>
              </a:pPr>
              <a:r>
                <a:rPr lang="en-US" sz="2400" dirty="0"/>
                <a:t>	</a:t>
              </a:r>
              <a:r>
                <a:rPr lang="en-US" sz="2400" dirty="0" err="1"/>
                <a:t>Apa</a:t>
              </a:r>
              <a:r>
                <a:rPr lang="en-US" sz="2400" dirty="0"/>
                <a:t> yang </a:t>
              </a:r>
              <a:r>
                <a:rPr lang="en-US" sz="2400" dirty="0" err="1"/>
                <a:t>dilakukan</a:t>
              </a:r>
              <a:r>
                <a:rPr lang="en-US" sz="2400" dirty="0"/>
                <a:t> </a:t>
              </a:r>
              <a:r>
                <a:rPr lang="en-US" sz="2400" dirty="0" err="1"/>
                <a:t>sejauh</a:t>
              </a:r>
              <a:r>
                <a:rPr lang="en-US" sz="2400" dirty="0"/>
                <a:t> </a:t>
              </a:r>
              <a:r>
                <a:rPr lang="en-US" sz="2400" dirty="0" err="1"/>
                <a:t>sesuai</a:t>
              </a:r>
              <a:r>
                <a:rPr lang="en-US" sz="2400" dirty="0"/>
                <a:t> </a:t>
              </a:r>
              <a:r>
                <a:rPr lang="en-US" sz="2400" dirty="0" err="1"/>
                <a:t>atau</a:t>
              </a:r>
              <a:r>
                <a:rPr lang="en-US" sz="2400" dirty="0"/>
                <a:t> </a:t>
              </a:r>
              <a:r>
                <a:rPr lang="en-US" sz="2400" dirty="0" err="1"/>
                <a:t>tidak</a:t>
              </a:r>
              <a:r>
                <a:rPr lang="en-US" sz="2400" dirty="0"/>
                <a:t> </a:t>
              </a:r>
              <a:r>
                <a:rPr lang="en-US" sz="2400" dirty="0" err="1"/>
                <a:t>sesuai</a:t>
              </a:r>
              <a:r>
                <a:rPr lang="en-US" sz="2400" dirty="0"/>
                <a:t> 	</a:t>
              </a:r>
              <a:r>
                <a:rPr lang="en-US" sz="2400" dirty="0" err="1"/>
                <a:t>dengan</a:t>
              </a:r>
              <a:r>
                <a:rPr lang="en-US" sz="2400" dirty="0"/>
                <a:t> </a:t>
              </a:r>
              <a:r>
                <a:rPr lang="en-US" sz="2400" dirty="0" err="1"/>
                <a:t>nilai</a:t>
              </a:r>
              <a:r>
                <a:rPr lang="en-US" sz="2400" dirty="0"/>
                <a:t> </a:t>
              </a:r>
              <a:r>
                <a:rPr lang="en-US" sz="2400" dirty="0" err="1"/>
                <a:t>dan</a:t>
              </a:r>
              <a:r>
                <a:rPr lang="en-US" sz="2400" dirty="0"/>
                <a:t> </a:t>
              </a:r>
              <a:r>
                <a:rPr lang="en-US" sz="2400" dirty="0" err="1"/>
                <a:t>norma</a:t>
              </a:r>
              <a:r>
                <a:rPr lang="en-US" sz="2400" dirty="0"/>
                <a:t> moral. </a:t>
              </a:r>
            </a:p>
          </p:txBody>
        </p:sp>
        <p:sp>
          <p:nvSpPr>
            <p:cNvPr id="13321" name="Rectangle 25"/>
            <p:cNvSpPr>
              <a:spLocks noChangeArrowheads="1"/>
            </p:cNvSpPr>
            <p:nvPr/>
          </p:nvSpPr>
          <p:spPr bwMode="auto">
            <a:xfrm>
              <a:off x="384" y="3952"/>
              <a:ext cx="489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66738" indent="-566738" algn="just">
                <a:buFontTx/>
                <a:buAutoNum type="arabicPeriod"/>
              </a:pPr>
              <a:endParaRPr lang="en-US" sz="2400"/>
            </a:p>
          </p:txBody>
        </p:sp>
      </p:grpSp>
      <p:sp>
        <p:nvSpPr>
          <p:cNvPr id="13317" name="Rectangle 26"/>
          <p:cNvSpPr>
            <a:spLocks noChangeArrowheads="1"/>
          </p:cNvSpPr>
          <p:nvPr/>
        </p:nvSpPr>
        <p:spPr bwMode="auto">
          <a:xfrm>
            <a:off x="457200" y="5486400"/>
            <a:ext cx="8382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800" dirty="0" err="1"/>
              <a:t>Etika</a:t>
            </a:r>
            <a:r>
              <a:rPr lang="en-US" sz="2800" dirty="0"/>
              <a:t> </a:t>
            </a:r>
            <a:r>
              <a:rPr lang="en-US" sz="2800" dirty="0" err="1"/>
              <a:t>Bisnis</a:t>
            </a:r>
            <a:r>
              <a:rPr lang="en-US" sz="2800" dirty="0"/>
              <a:t> </a:t>
            </a:r>
            <a:r>
              <a:rPr lang="en-US" sz="2800" dirty="0" err="1"/>
              <a:t>adalah</a:t>
            </a:r>
            <a:r>
              <a:rPr lang="en-US" sz="2800" dirty="0"/>
              <a:t> </a:t>
            </a:r>
            <a:r>
              <a:rPr lang="en-US" sz="2800" dirty="0" err="1"/>
              <a:t>studi</a:t>
            </a:r>
            <a:r>
              <a:rPr lang="en-US" sz="2800" dirty="0"/>
              <a:t> </a:t>
            </a:r>
            <a:r>
              <a:rPr lang="en-US" sz="2800" dirty="0" err="1"/>
              <a:t>tentang</a:t>
            </a:r>
            <a:r>
              <a:rPr lang="en-US" sz="2800" dirty="0"/>
              <a:t> </a:t>
            </a:r>
            <a:r>
              <a:rPr lang="en-US" sz="2800" dirty="0" err="1"/>
              <a:t>aspek-aspek</a:t>
            </a:r>
            <a:r>
              <a:rPr lang="en-US" sz="2800" dirty="0"/>
              <a:t> moral </a:t>
            </a:r>
            <a:r>
              <a:rPr lang="en-US" sz="2800" dirty="0" err="1"/>
              <a:t>dari</a:t>
            </a:r>
            <a:r>
              <a:rPr lang="en-US" sz="2800" dirty="0"/>
              <a:t> </a:t>
            </a:r>
            <a:r>
              <a:rPr lang="en-US" sz="2800" dirty="0" err="1"/>
              <a:t>kegiatan</a:t>
            </a:r>
            <a:r>
              <a:rPr lang="en-US" sz="2800" dirty="0"/>
              <a:t> </a:t>
            </a:r>
            <a:r>
              <a:rPr lang="en-US" sz="2800" dirty="0" err="1"/>
              <a:t>ekonomi</a:t>
            </a:r>
            <a:r>
              <a:rPr lang="en-US" sz="2800" dirty="0"/>
              <a:t> </a:t>
            </a:r>
            <a:r>
              <a:rPr lang="en-US" sz="2800" dirty="0" err="1"/>
              <a:t>dan</a:t>
            </a:r>
            <a:r>
              <a:rPr lang="en-US" sz="2800" dirty="0"/>
              <a:t> </a:t>
            </a:r>
            <a:r>
              <a:rPr lang="en-US" sz="2800" dirty="0" err="1"/>
              <a:t>bisnis</a:t>
            </a:r>
            <a:r>
              <a:rPr lang="en-US" sz="2800" dirty="0"/>
              <a:t>.</a:t>
            </a:r>
          </a:p>
        </p:txBody>
      </p:sp>
      <p:pic>
        <p:nvPicPr>
          <p:cNvPr id="13318"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438" y="217488"/>
            <a:ext cx="1427162" cy="1382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9"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95153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2800" smtClean="0">
                <a:solidFill>
                  <a:srgbClr val="FFFF00"/>
                </a:solidFill>
              </a:rPr>
              <a:t>Etika sebagai refleksi</a:t>
            </a:r>
          </a:p>
        </p:txBody>
      </p:sp>
      <p:sp>
        <p:nvSpPr>
          <p:cNvPr id="14339" name="Rectangle 4"/>
          <p:cNvSpPr>
            <a:spLocks noChangeArrowheads="1"/>
          </p:cNvSpPr>
          <p:nvPr>
            <p:ph type="body" idx="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566738" indent="-566738" algn="just">
              <a:buFontTx/>
              <a:buNone/>
            </a:pPr>
            <a:endParaRPr lang="en-US" sz="2400" b="1" dirty="0" smtClean="0"/>
          </a:p>
          <a:p>
            <a:pPr marL="566738" indent="-566738" algn="just"/>
            <a:r>
              <a:rPr lang="en-US" sz="2400" b="1" dirty="0" err="1" smtClean="0"/>
              <a:t>Pemikiran</a:t>
            </a:r>
            <a:r>
              <a:rPr lang="en-US" sz="2400" b="1" dirty="0" smtClean="0"/>
              <a:t> moral = </a:t>
            </a:r>
            <a:r>
              <a:rPr lang="en-US" sz="2400" b="1" dirty="0" err="1" smtClean="0"/>
              <a:t>berpikir</a:t>
            </a:r>
            <a:r>
              <a:rPr lang="en-US" sz="2400" b="1" dirty="0" smtClean="0"/>
              <a:t> </a:t>
            </a:r>
            <a:r>
              <a:rPr lang="en-US" sz="2400" b="1" dirty="0" err="1" smtClean="0"/>
              <a:t>tentang</a:t>
            </a:r>
            <a:r>
              <a:rPr lang="en-US" sz="2400" b="1" dirty="0" smtClean="0"/>
              <a:t> </a:t>
            </a:r>
            <a:r>
              <a:rPr lang="en-US" sz="2400" b="1" dirty="0" err="1" smtClean="0"/>
              <a:t>apa</a:t>
            </a:r>
            <a:r>
              <a:rPr lang="en-US" sz="2400" b="1" dirty="0" smtClean="0"/>
              <a:t> yang </a:t>
            </a:r>
            <a:r>
              <a:rPr lang="en-US" sz="2400" b="1" dirty="0" err="1" smtClean="0"/>
              <a:t>dilakukan</a:t>
            </a:r>
            <a:r>
              <a:rPr lang="en-US" sz="2400" b="1" dirty="0" smtClean="0"/>
              <a:t> </a:t>
            </a:r>
            <a:r>
              <a:rPr lang="en-US" sz="2400" b="1" dirty="0" err="1" smtClean="0"/>
              <a:t>dan</a:t>
            </a:r>
            <a:r>
              <a:rPr lang="en-US" sz="2400" b="1" dirty="0" smtClean="0"/>
              <a:t> </a:t>
            </a:r>
            <a:r>
              <a:rPr lang="en-US" sz="2400" b="1" dirty="0" err="1" smtClean="0"/>
              <a:t>khususnya</a:t>
            </a:r>
            <a:r>
              <a:rPr lang="en-US" sz="2400" b="1" dirty="0" smtClean="0"/>
              <a:t> </a:t>
            </a:r>
            <a:r>
              <a:rPr lang="en-US" sz="2400" b="1" dirty="0" err="1" smtClean="0"/>
              <a:t>tentang</a:t>
            </a:r>
            <a:r>
              <a:rPr lang="en-US" sz="2400" b="1" dirty="0" smtClean="0"/>
              <a:t> </a:t>
            </a:r>
            <a:r>
              <a:rPr lang="en-US" sz="2400" b="1" dirty="0" err="1" smtClean="0"/>
              <a:t>apa</a:t>
            </a:r>
            <a:r>
              <a:rPr lang="en-US" sz="2400" b="1" dirty="0" smtClean="0"/>
              <a:t> yang </a:t>
            </a:r>
            <a:r>
              <a:rPr lang="en-US" sz="2400" b="1" dirty="0" err="1" smtClean="0"/>
              <a:t>harus</a:t>
            </a:r>
            <a:r>
              <a:rPr lang="en-US" sz="2400" b="1" dirty="0" smtClean="0"/>
              <a:t> </a:t>
            </a:r>
            <a:r>
              <a:rPr lang="en-US" sz="2400" b="1" dirty="0" err="1" smtClean="0"/>
              <a:t>dilakukan</a:t>
            </a:r>
            <a:r>
              <a:rPr lang="en-US" sz="2400" b="1" dirty="0" smtClean="0"/>
              <a:t> </a:t>
            </a:r>
            <a:r>
              <a:rPr lang="en-US" sz="2400" b="1" dirty="0" err="1" smtClean="0"/>
              <a:t>atau</a:t>
            </a:r>
            <a:r>
              <a:rPr lang="en-US" sz="2400" b="1" dirty="0" smtClean="0"/>
              <a:t> </a:t>
            </a:r>
            <a:r>
              <a:rPr lang="en-US" sz="2400" b="1" dirty="0" err="1" smtClean="0"/>
              <a:t>tidak</a:t>
            </a:r>
            <a:r>
              <a:rPr lang="en-US" sz="2400" b="1" dirty="0" smtClean="0"/>
              <a:t> </a:t>
            </a:r>
            <a:r>
              <a:rPr lang="en-US" sz="2400" b="1" dirty="0" err="1" smtClean="0"/>
              <a:t>boleh</a:t>
            </a:r>
            <a:r>
              <a:rPr lang="en-US" sz="2400" b="1" dirty="0" smtClean="0"/>
              <a:t> </a:t>
            </a:r>
            <a:r>
              <a:rPr lang="en-US" sz="2400" b="1" dirty="0" err="1" smtClean="0"/>
              <a:t>dilakukan</a:t>
            </a:r>
            <a:r>
              <a:rPr lang="en-US" sz="2400" b="1" dirty="0" smtClean="0"/>
              <a:t>. </a:t>
            </a:r>
          </a:p>
          <a:p>
            <a:pPr marL="566738" indent="-566738" algn="just"/>
            <a:r>
              <a:rPr lang="en-US" sz="2400" b="1" dirty="0" err="1" smtClean="0"/>
              <a:t>Berbicara</a:t>
            </a:r>
            <a:r>
              <a:rPr lang="en-US" sz="2400" b="1" dirty="0" smtClean="0"/>
              <a:t> </a:t>
            </a:r>
            <a:r>
              <a:rPr lang="en-US" sz="2400" b="1" dirty="0" err="1" smtClean="0"/>
              <a:t>tentang</a:t>
            </a:r>
            <a:r>
              <a:rPr lang="en-US" sz="2400" b="1" dirty="0" smtClean="0"/>
              <a:t> </a:t>
            </a:r>
            <a:r>
              <a:rPr lang="en-US" sz="2400" b="1" dirty="0" err="1" smtClean="0"/>
              <a:t>etika</a:t>
            </a:r>
            <a:r>
              <a:rPr lang="en-US" sz="2400" b="1" dirty="0" smtClean="0"/>
              <a:t> </a:t>
            </a:r>
            <a:r>
              <a:rPr lang="en-US" sz="2400" b="1" dirty="0" err="1" smtClean="0"/>
              <a:t>sebagai</a:t>
            </a:r>
            <a:r>
              <a:rPr lang="en-US" sz="2400" b="1" dirty="0" smtClean="0"/>
              <a:t> </a:t>
            </a:r>
            <a:r>
              <a:rPr lang="en-US" sz="2400" b="1" dirty="0" err="1" smtClean="0"/>
              <a:t>praksis</a:t>
            </a:r>
            <a:r>
              <a:rPr lang="en-US" sz="2400" b="1" dirty="0" smtClean="0"/>
              <a:t> </a:t>
            </a:r>
            <a:r>
              <a:rPr lang="en-US" sz="2400" b="1" dirty="0" err="1" smtClean="0"/>
              <a:t>atau</a:t>
            </a:r>
            <a:r>
              <a:rPr lang="en-US" sz="2400" b="1" dirty="0" smtClean="0"/>
              <a:t> </a:t>
            </a:r>
            <a:r>
              <a:rPr lang="en-US" sz="2400" b="1" dirty="0" err="1" smtClean="0"/>
              <a:t>mengambil</a:t>
            </a:r>
            <a:r>
              <a:rPr lang="en-US" sz="2400" b="1" dirty="0" smtClean="0"/>
              <a:t> </a:t>
            </a:r>
            <a:r>
              <a:rPr lang="en-US" sz="2400" b="1" dirty="0" err="1" smtClean="0"/>
              <a:t>praksis</a:t>
            </a:r>
            <a:r>
              <a:rPr lang="en-US" sz="2400" b="1" dirty="0" smtClean="0"/>
              <a:t> </a:t>
            </a:r>
            <a:r>
              <a:rPr lang="en-US" sz="2400" b="1" dirty="0" err="1" smtClean="0"/>
              <a:t>etis</a:t>
            </a:r>
            <a:r>
              <a:rPr lang="en-US" sz="2400" b="1" dirty="0" smtClean="0"/>
              <a:t> </a:t>
            </a:r>
            <a:r>
              <a:rPr lang="en-US" sz="2400" b="1" dirty="0" err="1" smtClean="0"/>
              <a:t>sebagai</a:t>
            </a:r>
            <a:r>
              <a:rPr lang="en-US" sz="2400" b="1" dirty="0" smtClean="0"/>
              <a:t> </a:t>
            </a:r>
            <a:r>
              <a:rPr lang="en-US" sz="2400" b="1" dirty="0" err="1" smtClean="0"/>
              <a:t>objeknya</a:t>
            </a:r>
            <a:r>
              <a:rPr lang="en-US" sz="2400" b="1" dirty="0" smtClean="0"/>
              <a:t>. </a:t>
            </a:r>
          </a:p>
          <a:p>
            <a:pPr marL="566738" indent="-566738" algn="just"/>
            <a:r>
              <a:rPr lang="en-US" sz="2400" b="1" dirty="0" err="1" smtClean="0"/>
              <a:t>Menyoroti</a:t>
            </a:r>
            <a:r>
              <a:rPr lang="en-US" sz="2400" b="1" dirty="0" smtClean="0"/>
              <a:t> </a:t>
            </a:r>
            <a:r>
              <a:rPr lang="en-US" sz="2400" b="1" dirty="0" err="1" smtClean="0"/>
              <a:t>dan</a:t>
            </a:r>
            <a:r>
              <a:rPr lang="en-US" sz="2400" b="1" dirty="0" smtClean="0"/>
              <a:t> </a:t>
            </a:r>
            <a:r>
              <a:rPr lang="en-US" sz="2400" b="1" dirty="0" err="1" smtClean="0"/>
              <a:t>menilai</a:t>
            </a:r>
            <a:r>
              <a:rPr lang="en-US" sz="2400" b="1" dirty="0" smtClean="0"/>
              <a:t> </a:t>
            </a:r>
            <a:r>
              <a:rPr lang="en-US" sz="2400" b="1" dirty="0" err="1" smtClean="0"/>
              <a:t>baik</a:t>
            </a:r>
            <a:r>
              <a:rPr lang="en-US" sz="2400" b="1" dirty="0" smtClean="0"/>
              <a:t> </a:t>
            </a:r>
            <a:r>
              <a:rPr lang="en-US" sz="2400" b="1" dirty="0" err="1" smtClean="0"/>
              <a:t>buruknya</a:t>
            </a:r>
            <a:r>
              <a:rPr lang="en-US" sz="2400" b="1" dirty="0" smtClean="0"/>
              <a:t> </a:t>
            </a:r>
            <a:r>
              <a:rPr lang="en-US" sz="2400" b="1" dirty="0" err="1" smtClean="0"/>
              <a:t>perilaku</a:t>
            </a:r>
            <a:r>
              <a:rPr lang="en-US" sz="2400" b="1" dirty="0" smtClean="0"/>
              <a:t> orang. </a:t>
            </a:r>
          </a:p>
          <a:p>
            <a:pPr marL="566738" indent="-566738" algn="just"/>
            <a:r>
              <a:rPr lang="en-US" sz="2400" b="1" dirty="0" err="1" smtClean="0"/>
              <a:t>Dapat</a:t>
            </a:r>
            <a:r>
              <a:rPr lang="en-US" sz="2400" b="1" dirty="0" smtClean="0"/>
              <a:t> </a:t>
            </a:r>
            <a:r>
              <a:rPr lang="en-US" sz="2400" b="1" dirty="0" err="1" smtClean="0"/>
              <a:t>dijalankan</a:t>
            </a:r>
            <a:r>
              <a:rPr lang="en-US" sz="2400" b="1" dirty="0" smtClean="0"/>
              <a:t> </a:t>
            </a:r>
            <a:r>
              <a:rPr lang="en-US" sz="2400" b="1" dirty="0" err="1" smtClean="0"/>
              <a:t>pada</a:t>
            </a:r>
            <a:r>
              <a:rPr lang="en-US" sz="2400" b="1" dirty="0" smtClean="0"/>
              <a:t> </a:t>
            </a:r>
            <a:r>
              <a:rPr lang="en-US" sz="2400" b="1" dirty="0" err="1" smtClean="0"/>
              <a:t>taraf</a:t>
            </a:r>
            <a:r>
              <a:rPr lang="en-US" sz="2400" b="1" dirty="0" smtClean="0"/>
              <a:t> </a:t>
            </a:r>
            <a:r>
              <a:rPr lang="en-US" sz="2400" b="1" dirty="0" err="1" smtClean="0"/>
              <a:t>populer</a:t>
            </a:r>
            <a:r>
              <a:rPr lang="en-US" sz="2400" b="1" dirty="0" smtClean="0"/>
              <a:t> </a:t>
            </a:r>
            <a:r>
              <a:rPr lang="en-US" sz="2400" b="1" dirty="0" err="1" smtClean="0"/>
              <a:t>maupun</a:t>
            </a:r>
            <a:r>
              <a:rPr lang="en-US" sz="2400" b="1" dirty="0" smtClean="0"/>
              <a:t> </a:t>
            </a:r>
            <a:r>
              <a:rPr lang="en-US" sz="2400" b="1" dirty="0" err="1" smtClean="0"/>
              <a:t>ilmiah</a:t>
            </a:r>
            <a:r>
              <a:rPr lang="en-US" sz="2400" b="1" dirty="0" smtClean="0"/>
              <a:t>. </a:t>
            </a:r>
          </a:p>
          <a:p>
            <a:pPr marL="566738" indent="-566738" algn="just">
              <a:spcBef>
                <a:spcPct val="0"/>
              </a:spcBef>
            </a:pPr>
            <a:endParaRPr lang="en-US" sz="2400" b="1" dirty="0" smtClean="0"/>
          </a:p>
        </p:txBody>
      </p:sp>
      <p:pic>
        <p:nvPicPr>
          <p:cNvPr id="14340" name="Picture 10" descr="C:\Users\Jessica\Pictures\Microsoft Clip Organizer\sy01848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152400"/>
            <a:ext cx="1371600"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1"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8308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209800" y="274638"/>
            <a:ext cx="6477000" cy="1143000"/>
          </a:xfrm>
        </p:spPr>
        <p:txBody>
          <a:bodyPr>
            <a:normAutofit fontScale="90000"/>
          </a:bodyPr>
          <a:lstStyle/>
          <a:p>
            <a:r>
              <a:rPr lang="en-US" sz="3600" smtClean="0">
                <a:solidFill>
                  <a:srgbClr val="FFFF00"/>
                </a:solidFill>
              </a:rPr>
              <a:t>Etika Bisnis dapat dijalan pada 3 tahapan:</a:t>
            </a:r>
          </a:p>
        </p:txBody>
      </p:sp>
      <p:sp>
        <p:nvSpPr>
          <p:cNvPr id="15363" name="Rectangle 3"/>
          <p:cNvSpPr>
            <a:spLocks noGrp="1" noChangeArrowheads="1"/>
          </p:cNvSpPr>
          <p:nvPr>
            <p:ph type="body" idx="1"/>
          </p:nvPr>
        </p:nvSpPr>
        <p:spPr>
          <a:xfrm>
            <a:off x="304800" y="2133600"/>
            <a:ext cx="8229600" cy="2362200"/>
          </a:xfrm>
        </p:spPr>
        <p:txBody>
          <a:bodyPr/>
          <a:lstStyle/>
          <a:p>
            <a:pPr marL="685800" indent="-685800"/>
            <a:r>
              <a:rPr lang="en-US" b="1" dirty="0" err="1" smtClean="0"/>
              <a:t>Tahapan</a:t>
            </a:r>
            <a:r>
              <a:rPr lang="en-US" b="1" dirty="0" smtClean="0"/>
              <a:t> </a:t>
            </a:r>
            <a:r>
              <a:rPr lang="en-US" b="1" dirty="0" err="1" smtClean="0"/>
              <a:t>Makro</a:t>
            </a:r>
            <a:endParaRPr lang="en-US" b="1" dirty="0" smtClean="0"/>
          </a:p>
          <a:p>
            <a:pPr marL="685800" indent="-685800"/>
            <a:r>
              <a:rPr lang="en-US" b="1" dirty="0" err="1" smtClean="0"/>
              <a:t>Tahapan</a:t>
            </a:r>
            <a:r>
              <a:rPr lang="en-US" b="1" dirty="0" smtClean="0"/>
              <a:t> </a:t>
            </a:r>
            <a:r>
              <a:rPr lang="en-US" b="1" dirty="0" err="1" smtClean="0"/>
              <a:t>Meso</a:t>
            </a:r>
            <a:r>
              <a:rPr lang="en-US" b="1" dirty="0" smtClean="0"/>
              <a:t> (</a:t>
            </a:r>
            <a:r>
              <a:rPr lang="en-US" b="1" dirty="0" err="1" smtClean="0"/>
              <a:t>madya</a:t>
            </a:r>
            <a:r>
              <a:rPr lang="en-US" b="1" dirty="0" smtClean="0"/>
              <a:t>)</a:t>
            </a:r>
          </a:p>
          <a:p>
            <a:pPr marL="685800" indent="-685800"/>
            <a:r>
              <a:rPr lang="en-US" b="1" dirty="0" err="1" smtClean="0"/>
              <a:t>Tahapan</a:t>
            </a:r>
            <a:r>
              <a:rPr lang="en-US" b="1" dirty="0" smtClean="0"/>
              <a:t> </a:t>
            </a:r>
            <a:r>
              <a:rPr lang="en-US" b="1" dirty="0" err="1" smtClean="0"/>
              <a:t>Mikro</a:t>
            </a:r>
            <a:endParaRPr lang="en-US" dirty="0" smtClean="0"/>
          </a:p>
        </p:txBody>
      </p:sp>
      <p:pic>
        <p:nvPicPr>
          <p:cNvPr id="15364" name="Picture 3" descr="C:\Users\Jessica\Pictures\Microsoft Clip Organizer\sy01849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438" y="228600"/>
            <a:ext cx="142716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61009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457200" y="2438400"/>
            <a:ext cx="8229600" cy="2590800"/>
          </a:xfrm>
        </p:spPr>
        <p:txBody>
          <a:bodyPr/>
          <a:lstStyle/>
          <a:p>
            <a:pPr algn="just"/>
            <a:r>
              <a:rPr lang="en-US" dirty="0" err="1" smtClean="0"/>
              <a:t>Etika</a:t>
            </a:r>
            <a:r>
              <a:rPr lang="en-US" dirty="0" smtClean="0"/>
              <a:t> </a:t>
            </a:r>
            <a:r>
              <a:rPr lang="en-US" dirty="0" err="1" smtClean="0"/>
              <a:t>bisnis</a:t>
            </a:r>
            <a:r>
              <a:rPr lang="en-US" dirty="0" smtClean="0"/>
              <a:t> </a:t>
            </a:r>
            <a:r>
              <a:rPr lang="en-US" dirty="0" err="1" smtClean="0"/>
              <a:t>mempelajari</a:t>
            </a:r>
            <a:r>
              <a:rPr lang="en-US" dirty="0" smtClean="0"/>
              <a:t> </a:t>
            </a:r>
            <a:r>
              <a:rPr lang="en-US" dirty="0" err="1" smtClean="0"/>
              <a:t>aspek-aspek</a:t>
            </a:r>
            <a:r>
              <a:rPr lang="en-US" dirty="0" smtClean="0"/>
              <a:t> moral </a:t>
            </a:r>
            <a:r>
              <a:rPr lang="en-US" dirty="0" err="1" smtClean="0"/>
              <a:t>dari</a:t>
            </a:r>
            <a:r>
              <a:rPr lang="en-US" dirty="0" smtClean="0"/>
              <a:t> </a:t>
            </a:r>
            <a:r>
              <a:rPr lang="en-US" dirty="0" err="1" smtClean="0"/>
              <a:t>sistem</a:t>
            </a:r>
            <a:r>
              <a:rPr lang="en-US" dirty="0" smtClean="0"/>
              <a:t> </a:t>
            </a:r>
            <a:r>
              <a:rPr lang="en-US" dirty="0" err="1" smtClean="0"/>
              <a:t>ekonomi</a:t>
            </a:r>
            <a:r>
              <a:rPr lang="en-US" dirty="0" smtClean="0"/>
              <a:t> </a:t>
            </a:r>
            <a:r>
              <a:rPr lang="en-US" dirty="0" err="1" smtClean="0"/>
              <a:t>secara</a:t>
            </a:r>
            <a:r>
              <a:rPr lang="en-US" dirty="0" smtClean="0"/>
              <a:t> </a:t>
            </a:r>
            <a:r>
              <a:rPr lang="en-US" dirty="0" err="1" smtClean="0"/>
              <a:t>keseluruhan</a:t>
            </a:r>
            <a:r>
              <a:rPr lang="en-US" dirty="0" smtClean="0"/>
              <a:t>. </a:t>
            </a:r>
            <a:r>
              <a:rPr lang="en-US" dirty="0" err="1" smtClean="0"/>
              <a:t>Jadi</a:t>
            </a:r>
            <a:r>
              <a:rPr lang="en-US" dirty="0" smtClean="0"/>
              <a:t> </a:t>
            </a:r>
            <a:r>
              <a:rPr lang="en-US" dirty="0" err="1" smtClean="0"/>
              <a:t>masalah</a:t>
            </a:r>
            <a:r>
              <a:rPr lang="en-US" dirty="0" smtClean="0"/>
              <a:t> </a:t>
            </a:r>
            <a:r>
              <a:rPr lang="en-US" dirty="0" err="1" smtClean="0"/>
              <a:t>etika</a:t>
            </a:r>
            <a:r>
              <a:rPr lang="en-US" dirty="0" smtClean="0"/>
              <a:t> </a:t>
            </a:r>
            <a:r>
              <a:rPr lang="en-US" dirty="0" err="1" smtClean="0"/>
              <a:t>disoroti</a:t>
            </a:r>
            <a:r>
              <a:rPr lang="en-US" dirty="0" smtClean="0"/>
              <a:t> </a:t>
            </a:r>
            <a:r>
              <a:rPr lang="en-US" dirty="0" err="1" smtClean="0"/>
              <a:t>pada</a:t>
            </a:r>
            <a:r>
              <a:rPr lang="en-US" dirty="0" smtClean="0"/>
              <a:t> </a:t>
            </a:r>
            <a:r>
              <a:rPr lang="en-US" dirty="0" err="1" smtClean="0"/>
              <a:t>skala</a:t>
            </a:r>
            <a:r>
              <a:rPr lang="en-US" dirty="0" smtClean="0"/>
              <a:t> </a:t>
            </a:r>
            <a:r>
              <a:rPr lang="en-US" dirty="0" err="1" smtClean="0"/>
              <a:t>besar</a:t>
            </a:r>
            <a:endParaRPr lang="en-US" dirty="0" smtClean="0"/>
          </a:p>
        </p:txBody>
      </p:sp>
      <p:sp>
        <p:nvSpPr>
          <p:cNvPr id="16387" name="Rectangle 21"/>
          <p:cNvSpPr>
            <a:spLocks noChangeArrowheads="1"/>
          </p:cNvSpPr>
          <p:nvPr/>
        </p:nvSpPr>
        <p:spPr bwMode="auto">
          <a:xfrm>
            <a:off x="3887788" y="528638"/>
            <a:ext cx="43418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914400" indent="-914400">
              <a:buFontTx/>
              <a:buAutoNum type="arabicPeriod"/>
            </a:pPr>
            <a:r>
              <a:rPr lang="en-US" sz="3600">
                <a:solidFill>
                  <a:srgbClr val="FFFF00"/>
                </a:solidFill>
              </a:rPr>
              <a:t>Tahapan Makro</a:t>
            </a:r>
          </a:p>
        </p:txBody>
      </p:sp>
      <p:pic>
        <p:nvPicPr>
          <p:cNvPr id="16388" name="Picture 9" descr="C:\Users\Jessica\Pictures\Microsoft Clip Organizer\sy01850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810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9"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5438" y="457200"/>
            <a:ext cx="142716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03565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3" descr="C:\Users\Jessica\Pictures\Microsoft Clip Organizer\sy01851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8838" y="228600"/>
            <a:ext cx="142716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Rectangle 3"/>
          <p:cNvSpPr>
            <a:spLocks noGrp="1" noChangeArrowheads="1"/>
          </p:cNvSpPr>
          <p:nvPr>
            <p:ph type="body" idx="1"/>
          </p:nvPr>
        </p:nvSpPr>
        <p:spPr>
          <a:xfrm>
            <a:off x="457200" y="1600200"/>
            <a:ext cx="8229600" cy="3276600"/>
          </a:xfrm>
        </p:spPr>
        <p:txBody>
          <a:bodyPr/>
          <a:lstStyle/>
          <a:p>
            <a:pPr algn="just"/>
            <a:r>
              <a:rPr lang="en-US" dirty="0" err="1" smtClean="0"/>
              <a:t>Etika</a:t>
            </a:r>
            <a:r>
              <a:rPr lang="en-US" dirty="0" smtClean="0"/>
              <a:t> </a:t>
            </a:r>
            <a:r>
              <a:rPr lang="en-US" dirty="0" err="1" smtClean="0"/>
              <a:t>bisnis</a:t>
            </a:r>
            <a:r>
              <a:rPr lang="en-US" dirty="0" smtClean="0"/>
              <a:t> </a:t>
            </a:r>
            <a:r>
              <a:rPr lang="en-US" dirty="0" err="1" smtClean="0"/>
              <a:t>menyelidiki</a:t>
            </a:r>
            <a:r>
              <a:rPr lang="en-US" dirty="0" smtClean="0"/>
              <a:t> </a:t>
            </a:r>
            <a:r>
              <a:rPr lang="en-US" dirty="0" err="1" smtClean="0"/>
              <a:t>masalah-masalah</a:t>
            </a:r>
            <a:r>
              <a:rPr lang="en-US" dirty="0" smtClean="0"/>
              <a:t> </a:t>
            </a:r>
            <a:r>
              <a:rPr lang="en-US" dirty="0" err="1" smtClean="0"/>
              <a:t>etis</a:t>
            </a:r>
            <a:r>
              <a:rPr lang="en-US" dirty="0" smtClean="0"/>
              <a:t> di </a:t>
            </a:r>
            <a:r>
              <a:rPr lang="en-US" dirty="0" err="1" smtClean="0"/>
              <a:t>bidang</a:t>
            </a:r>
            <a:r>
              <a:rPr lang="en-US" dirty="0" smtClean="0"/>
              <a:t> </a:t>
            </a:r>
            <a:r>
              <a:rPr lang="en-US" dirty="0" err="1" smtClean="0"/>
              <a:t>organisasi</a:t>
            </a:r>
            <a:r>
              <a:rPr lang="en-US" dirty="0" smtClean="0"/>
              <a:t>. </a:t>
            </a:r>
            <a:r>
              <a:rPr lang="en-US" dirty="0" err="1" smtClean="0"/>
              <a:t>Organisasi</a:t>
            </a:r>
            <a:r>
              <a:rPr lang="en-US" dirty="0" smtClean="0"/>
              <a:t> di </a:t>
            </a:r>
            <a:r>
              <a:rPr lang="en-US" dirty="0" err="1" smtClean="0"/>
              <a:t>sini</a:t>
            </a:r>
            <a:r>
              <a:rPr lang="en-US" dirty="0" smtClean="0"/>
              <a:t> </a:t>
            </a:r>
            <a:r>
              <a:rPr lang="en-US" dirty="0" err="1" smtClean="0"/>
              <a:t>adalah</a:t>
            </a:r>
            <a:r>
              <a:rPr lang="en-US" dirty="0" smtClean="0"/>
              <a:t> </a:t>
            </a:r>
            <a:r>
              <a:rPr lang="en-US" dirty="0" err="1" smtClean="0"/>
              <a:t>perusahaan</a:t>
            </a:r>
            <a:r>
              <a:rPr lang="en-US" dirty="0" smtClean="0"/>
              <a:t>, </a:t>
            </a:r>
            <a:r>
              <a:rPr lang="en-US" dirty="0" err="1" smtClean="0"/>
              <a:t>serikat</a:t>
            </a:r>
            <a:r>
              <a:rPr lang="en-US" dirty="0" smtClean="0"/>
              <a:t> </a:t>
            </a:r>
            <a:r>
              <a:rPr lang="en-US" dirty="0" err="1" smtClean="0"/>
              <a:t>buruh</a:t>
            </a:r>
            <a:r>
              <a:rPr lang="en-US" dirty="0" smtClean="0"/>
              <a:t>, </a:t>
            </a:r>
            <a:r>
              <a:rPr lang="en-US" dirty="0" err="1" smtClean="0"/>
              <a:t>lembaga</a:t>
            </a:r>
            <a:r>
              <a:rPr lang="en-US" dirty="0" smtClean="0"/>
              <a:t> </a:t>
            </a:r>
            <a:r>
              <a:rPr lang="en-US" dirty="0" err="1" smtClean="0"/>
              <a:t>konsumen</a:t>
            </a:r>
            <a:r>
              <a:rPr lang="en-US" dirty="0" smtClean="0"/>
              <a:t>, </a:t>
            </a:r>
            <a:r>
              <a:rPr lang="en-US" dirty="0" err="1" smtClean="0"/>
              <a:t>perhimpunan</a:t>
            </a:r>
            <a:r>
              <a:rPr lang="en-US" dirty="0" smtClean="0"/>
              <a:t> </a:t>
            </a:r>
            <a:r>
              <a:rPr lang="en-US" dirty="0" err="1" smtClean="0"/>
              <a:t>profesi</a:t>
            </a:r>
            <a:r>
              <a:rPr lang="en-US" dirty="0" smtClean="0"/>
              <a:t> </a:t>
            </a:r>
            <a:r>
              <a:rPr lang="en-US" dirty="0" err="1" smtClean="0"/>
              <a:t>dan</a:t>
            </a:r>
            <a:r>
              <a:rPr lang="en-US" dirty="0" smtClean="0"/>
              <a:t> lain-lain</a:t>
            </a:r>
          </a:p>
        </p:txBody>
      </p:sp>
      <p:sp>
        <p:nvSpPr>
          <p:cNvPr id="17412" name="Rectangle 4"/>
          <p:cNvSpPr>
            <a:spLocks noChangeArrowheads="1"/>
          </p:cNvSpPr>
          <p:nvPr/>
        </p:nvSpPr>
        <p:spPr bwMode="auto">
          <a:xfrm>
            <a:off x="2668588" y="604838"/>
            <a:ext cx="56372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FF00"/>
                </a:solidFill>
              </a:rPr>
              <a:t>2. Tahapan Meso (madya)</a:t>
            </a:r>
          </a:p>
        </p:txBody>
      </p:sp>
      <p:pic>
        <p:nvPicPr>
          <p:cNvPr id="17413" name="Picture 4"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860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38636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457200" y="1600200"/>
            <a:ext cx="8229600" cy="4114800"/>
          </a:xfrm>
        </p:spPr>
        <p:txBody>
          <a:bodyPr/>
          <a:lstStyle/>
          <a:p>
            <a:pPr algn="just"/>
            <a:r>
              <a:rPr lang="en-US" dirty="0" err="1" smtClean="0"/>
              <a:t>Difokuskan</a:t>
            </a:r>
            <a:r>
              <a:rPr lang="en-US" dirty="0" smtClean="0"/>
              <a:t> </a:t>
            </a:r>
            <a:r>
              <a:rPr lang="en-US" dirty="0" err="1" smtClean="0"/>
              <a:t>pada</a:t>
            </a:r>
            <a:r>
              <a:rPr lang="en-US" dirty="0" smtClean="0"/>
              <a:t> </a:t>
            </a:r>
            <a:r>
              <a:rPr lang="en-US" dirty="0" err="1" smtClean="0"/>
              <a:t>individu</a:t>
            </a:r>
            <a:r>
              <a:rPr lang="en-US" dirty="0" smtClean="0"/>
              <a:t> </a:t>
            </a:r>
            <a:r>
              <a:rPr lang="en-US" dirty="0" err="1" smtClean="0"/>
              <a:t>dalam</a:t>
            </a:r>
            <a:r>
              <a:rPr lang="en-US" dirty="0" smtClean="0"/>
              <a:t> </a:t>
            </a:r>
            <a:r>
              <a:rPr lang="en-US" dirty="0" err="1" smtClean="0"/>
              <a:t>hubungan</a:t>
            </a:r>
            <a:r>
              <a:rPr lang="en-US" dirty="0" smtClean="0"/>
              <a:t> </a:t>
            </a:r>
            <a:r>
              <a:rPr lang="en-US" dirty="0" err="1" smtClean="0"/>
              <a:t>dengan</a:t>
            </a:r>
            <a:r>
              <a:rPr lang="en-US" dirty="0" smtClean="0"/>
              <a:t> </a:t>
            </a:r>
            <a:r>
              <a:rPr lang="en-US" dirty="0" err="1" smtClean="0"/>
              <a:t>ekonomi</a:t>
            </a:r>
            <a:r>
              <a:rPr lang="en-US" dirty="0" smtClean="0"/>
              <a:t> </a:t>
            </a:r>
            <a:r>
              <a:rPr lang="en-US" dirty="0" err="1" smtClean="0"/>
              <a:t>dan</a:t>
            </a:r>
            <a:r>
              <a:rPr lang="en-US" dirty="0" smtClean="0"/>
              <a:t> </a:t>
            </a:r>
            <a:r>
              <a:rPr lang="en-US" dirty="0" err="1" smtClean="0"/>
              <a:t>bisnis</a:t>
            </a:r>
            <a:r>
              <a:rPr lang="en-US" dirty="0" smtClean="0"/>
              <a:t>. Di </a:t>
            </a:r>
            <a:r>
              <a:rPr lang="en-US" dirty="0" err="1" smtClean="0"/>
              <a:t>sini</a:t>
            </a:r>
            <a:r>
              <a:rPr lang="en-US" dirty="0" smtClean="0"/>
              <a:t> </a:t>
            </a:r>
            <a:r>
              <a:rPr lang="en-US" dirty="0" err="1" smtClean="0"/>
              <a:t>mempelajari</a:t>
            </a:r>
            <a:r>
              <a:rPr lang="en-US" dirty="0" smtClean="0"/>
              <a:t> </a:t>
            </a:r>
            <a:r>
              <a:rPr lang="en-US" dirty="0" err="1" smtClean="0"/>
              <a:t>tanggung</a:t>
            </a:r>
            <a:r>
              <a:rPr lang="en-US" dirty="0" smtClean="0"/>
              <a:t> </a:t>
            </a:r>
            <a:r>
              <a:rPr lang="en-US" dirty="0" err="1" smtClean="0"/>
              <a:t>jawab</a:t>
            </a:r>
            <a:r>
              <a:rPr lang="en-US" dirty="0" smtClean="0"/>
              <a:t> </a:t>
            </a:r>
            <a:r>
              <a:rPr lang="en-US" dirty="0" err="1" smtClean="0"/>
              <a:t>etis</a:t>
            </a:r>
            <a:r>
              <a:rPr lang="en-US" dirty="0" smtClean="0"/>
              <a:t> </a:t>
            </a:r>
            <a:r>
              <a:rPr lang="en-US" dirty="0" err="1" smtClean="0"/>
              <a:t>dari</a:t>
            </a:r>
            <a:r>
              <a:rPr lang="en-US" dirty="0" smtClean="0"/>
              <a:t> </a:t>
            </a:r>
            <a:r>
              <a:rPr lang="en-US" dirty="0" err="1" smtClean="0"/>
              <a:t>karyawan</a:t>
            </a:r>
            <a:r>
              <a:rPr lang="en-US" dirty="0" smtClean="0"/>
              <a:t> </a:t>
            </a:r>
            <a:r>
              <a:rPr lang="en-US" dirty="0" err="1" smtClean="0"/>
              <a:t>dan</a:t>
            </a:r>
            <a:r>
              <a:rPr lang="en-US" dirty="0" smtClean="0"/>
              <a:t> </a:t>
            </a:r>
            <a:r>
              <a:rPr lang="en-US" dirty="0" err="1" smtClean="0"/>
              <a:t>majikan</a:t>
            </a:r>
            <a:r>
              <a:rPr lang="en-US" dirty="0" smtClean="0"/>
              <a:t>, </a:t>
            </a:r>
            <a:r>
              <a:rPr lang="en-US" dirty="0" err="1" smtClean="0"/>
              <a:t>bawahan</a:t>
            </a:r>
            <a:r>
              <a:rPr lang="en-US" dirty="0" smtClean="0"/>
              <a:t> </a:t>
            </a:r>
            <a:r>
              <a:rPr lang="en-US" dirty="0" err="1" smtClean="0"/>
              <a:t>dan</a:t>
            </a:r>
            <a:r>
              <a:rPr lang="en-US" dirty="0" smtClean="0"/>
              <a:t> </a:t>
            </a:r>
            <a:r>
              <a:rPr lang="en-US" dirty="0" err="1" smtClean="0"/>
              <a:t>manajer</a:t>
            </a:r>
            <a:r>
              <a:rPr lang="en-US" dirty="0" smtClean="0"/>
              <a:t>, </a:t>
            </a:r>
            <a:r>
              <a:rPr lang="en-US" dirty="0" err="1" smtClean="0"/>
              <a:t>produsen</a:t>
            </a:r>
            <a:r>
              <a:rPr lang="en-US" dirty="0" smtClean="0"/>
              <a:t> </a:t>
            </a:r>
            <a:r>
              <a:rPr lang="en-US" dirty="0" err="1" smtClean="0"/>
              <a:t>dan</a:t>
            </a:r>
            <a:r>
              <a:rPr lang="en-US" dirty="0" smtClean="0"/>
              <a:t> </a:t>
            </a:r>
            <a:r>
              <a:rPr lang="en-US" dirty="0" err="1" smtClean="0"/>
              <a:t>konsumen</a:t>
            </a:r>
            <a:r>
              <a:rPr lang="en-US" dirty="0" smtClean="0"/>
              <a:t>, </a:t>
            </a:r>
            <a:r>
              <a:rPr lang="en-US" dirty="0" err="1" smtClean="0"/>
              <a:t>pemasok</a:t>
            </a:r>
            <a:r>
              <a:rPr lang="en-US" dirty="0" smtClean="0"/>
              <a:t> </a:t>
            </a:r>
            <a:r>
              <a:rPr lang="en-US" dirty="0" err="1" smtClean="0"/>
              <a:t>dan</a:t>
            </a:r>
            <a:r>
              <a:rPr lang="en-US" dirty="0" smtClean="0"/>
              <a:t> investor.</a:t>
            </a:r>
          </a:p>
        </p:txBody>
      </p:sp>
      <p:sp>
        <p:nvSpPr>
          <p:cNvPr id="18435" name="Rectangle 4"/>
          <p:cNvSpPr>
            <a:spLocks noChangeArrowheads="1"/>
          </p:cNvSpPr>
          <p:nvPr/>
        </p:nvSpPr>
        <p:spPr bwMode="auto">
          <a:xfrm>
            <a:off x="4424363" y="604838"/>
            <a:ext cx="40338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FF00"/>
                </a:solidFill>
              </a:rPr>
              <a:t>3.  Tahapan Mikro</a:t>
            </a:r>
          </a:p>
        </p:txBody>
      </p:sp>
      <p:pic>
        <p:nvPicPr>
          <p:cNvPr id="18436" name="Picture 4" descr="C:\Users\Jessica\Pictures\Microsoft Clip Organizer\sy01847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7" name="Picture 8" descr="C:\Users\Jessica\Pictures\Microsoft Clip Organizer\sy0185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28487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C:\Users\Jessica\Pictures\Microsoft Clip Organizer\sy01853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6800" y="3048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59" name="Titl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0800" y="261938"/>
            <a:ext cx="6102350"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Content Placeholder 2"/>
          <p:cNvSpPr>
            <a:spLocks/>
          </p:cNvSpPr>
          <p:nvPr/>
        </p:nvSpPr>
        <p:spPr bwMode="auto">
          <a:xfrm>
            <a:off x="457200" y="1882775"/>
            <a:ext cx="8229600"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7675" indent="-382588" algn="just" eaLnBrk="0" hangingPunct="0">
              <a:spcBef>
                <a:spcPct val="20000"/>
              </a:spcBef>
              <a:buFontTx/>
              <a:buChar char="•"/>
            </a:pPr>
            <a:r>
              <a:rPr lang="en-US" sz="3600" b="0" dirty="0" err="1"/>
              <a:t>Kerusakan</a:t>
            </a:r>
            <a:r>
              <a:rPr lang="en-US" sz="3600" b="0" dirty="0"/>
              <a:t> </a:t>
            </a:r>
            <a:r>
              <a:rPr lang="en-US" sz="3600" b="0" dirty="0" err="1"/>
              <a:t>lingkungan</a:t>
            </a:r>
            <a:r>
              <a:rPr lang="en-US" sz="3600" b="0" dirty="0"/>
              <a:t> </a:t>
            </a:r>
            <a:r>
              <a:rPr lang="en-US" sz="3600" b="0" dirty="0" err="1"/>
              <a:t>hidup</a:t>
            </a:r>
            <a:endParaRPr lang="en-US" sz="3600" b="0" dirty="0"/>
          </a:p>
          <a:p>
            <a:pPr marL="447675" indent="-382588" algn="just" eaLnBrk="0" hangingPunct="0">
              <a:spcBef>
                <a:spcPct val="20000"/>
              </a:spcBef>
              <a:buFontTx/>
              <a:buChar char="•"/>
            </a:pPr>
            <a:r>
              <a:rPr lang="en-US" sz="3600" b="0" dirty="0" err="1"/>
              <a:t>Kesenjangan</a:t>
            </a:r>
            <a:r>
              <a:rPr lang="en-US" sz="3600" b="0" dirty="0"/>
              <a:t> </a:t>
            </a:r>
            <a:r>
              <a:rPr lang="en-US" sz="3600" b="0" dirty="0" err="1"/>
              <a:t>dan</a:t>
            </a:r>
            <a:r>
              <a:rPr lang="en-US" sz="3600" b="0" dirty="0"/>
              <a:t> </a:t>
            </a:r>
            <a:r>
              <a:rPr lang="en-US" sz="3600" b="0" dirty="0" err="1"/>
              <a:t>ketidakadilan</a:t>
            </a:r>
            <a:r>
              <a:rPr lang="en-US" sz="3600" b="0" dirty="0"/>
              <a:t> </a:t>
            </a:r>
            <a:r>
              <a:rPr lang="en-US" sz="3600" b="0" dirty="0" err="1"/>
              <a:t>dalam</a:t>
            </a:r>
            <a:r>
              <a:rPr lang="en-US" sz="3600" b="0" dirty="0"/>
              <a:t> </a:t>
            </a:r>
            <a:r>
              <a:rPr lang="en-US" sz="3600" b="0" dirty="0" err="1"/>
              <a:t>distribusi</a:t>
            </a:r>
            <a:r>
              <a:rPr lang="en-US" sz="3600" b="0" dirty="0"/>
              <a:t> </a:t>
            </a:r>
            <a:r>
              <a:rPr lang="en-US" sz="3600" b="0" dirty="0" err="1"/>
              <a:t>pendapatan</a:t>
            </a:r>
            <a:r>
              <a:rPr lang="en-US" sz="3600" b="0" dirty="0"/>
              <a:t> (</a:t>
            </a:r>
            <a:r>
              <a:rPr lang="en-US" sz="3600" b="0" dirty="0" err="1"/>
              <a:t>gol</a:t>
            </a:r>
            <a:r>
              <a:rPr lang="en-US" sz="3600" b="0" dirty="0"/>
              <a:t>. Kaya </a:t>
            </a:r>
            <a:r>
              <a:rPr lang="en-US" sz="3600" b="0" dirty="0" err="1"/>
              <a:t>dan</a:t>
            </a:r>
            <a:r>
              <a:rPr lang="en-US" sz="3600" b="0" dirty="0"/>
              <a:t> </a:t>
            </a:r>
            <a:r>
              <a:rPr lang="en-US" sz="3600" b="0" dirty="0" err="1"/>
              <a:t>miskin</a:t>
            </a:r>
            <a:r>
              <a:rPr lang="en-US" sz="3600" b="0" dirty="0"/>
              <a:t>)</a:t>
            </a:r>
          </a:p>
          <a:p>
            <a:pPr marL="447675" indent="-382588" algn="just" eaLnBrk="0" hangingPunct="0">
              <a:spcBef>
                <a:spcPct val="20000"/>
              </a:spcBef>
              <a:buFontTx/>
              <a:buChar char="•"/>
            </a:pPr>
            <a:r>
              <a:rPr lang="en-US" sz="3600" b="0" dirty="0" err="1"/>
              <a:t>Meningkatnya</a:t>
            </a:r>
            <a:r>
              <a:rPr lang="en-US" sz="3600" b="0" dirty="0"/>
              <a:t> </a:t>
            </a:r>
            <a:r>
              <a:rPr lang="en-US" sz="3600" b="0" dirty="0" err="1"/>
              <a:t>korupsi</a:t>
            </a:r>
            <a:r>
              <a:rPr lang="en-US" sz="3600" b="0" dirty="0"/>
              <a:t>, </a:t>
            </a:r>
            <a:r>
              <a:rPr lang="en-US" sz="3600" b="0" dirty="0" err="1"/>
              <a:t>kolusi</a:t>
            </a:r>
            <a:r>
              <a:rPr lang="en-US" sz="3600" b="0" dirty="0"/>
              <a:t> </a:t>
            </a:r>
            <a:r>
              <a:rPr lang="en-US" sz="3600" b="0" dirty="0" err="1"/>
              <a:t>dan</a:t>
            </a:r>
            <a:r>
              <a:rPr lang="en-US" sz="3600" b="0" dirty="0"/>
              <a:t> </a:t>
            </a:r>
            <a:r>
              <a:rPr lang="en-US" sz="3600" b="0" dirty="0" err="1"/>
              <a:t>manipulasi</a:t>
            </a:r>
            <a:endParaRPr lang="en-US" sz="3600" b="0" dirty="0"/>
          </a:p>
        </p:txBody>
      </p:sp>
      <p:pic>
        <p:nvPicPr>
          <p:cNvPr id="19461" name="Picture 4" descr="C:\Users\Jessica\Pictures\Microsoft Clip Organizer\sy01847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3048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7031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4" descr="C:\Users\Jessica\Pictures\Microsoft Clip Organizer\sy01854_.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87438" y="381000"/>
            <a:ext cx="142716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3" name="Title 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5600" y="261938"/>
            <a:ext cx="5797550" cy="140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Content Placeholder 2"/>
          <p:cNvSpPr>
            <a:spLocks/>
          </p:cNvSpPr>
          <p:nvPr/>
        </p:nvSpPr>
        <p:spPr bwMode="auto">
          <a:xfrm>
            <a:off x="457200" y="15240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447675" indent="-382588" algn="just" eaLnBrk="0" hangingPunct="0">
              <a:lnSpc>
                <a:spcPct val="90000"/>
              </a:lnSpc>
              <a:spcBef>
                <a:spcPct val="20000"/>
              </a:spcBef>
              <a:buFontTx/>
              <a:buChar char="•"/>
            </a:pPr>
            <a:r>
              <a:rPr lang="en-US" sz="2800" dirty="0" err="1"/>
              <a:t>Bukan</a:t>
            </a:r>
            <a:r>
              <a:rPr lang="en-US" sz="2800" dirty="0"/>
              <a:t> </a:t>
            </a:r>
            <a:r>
              <a:rPr lang="en-US" sz="2800" dirty="0" err="1"/>
              <a:t>pada</a:t>
            </a:r>
            <a:r>
              <a:rPr lang="en-US" sz="2800" dirty="0"/>
              <a:t> </a:t>
            </a:r>
            <a:r>
              <a:rPr lang="en-US" sz="2800" dirty="0" err="1"/>
              <a:t>sistem</a:t>
            </a:r>
            <a:r>
              <a:rPr lang="en-US" sz="2800" dirty="0"/>
              <a:t> </a:t>
            </a:r>
            <a:r>
              <a:rPr lang="en-US" sz="2800" dirty="0" err="1"/>
              <a:t>ekonomi</a:t>
            </a:r>
            <a:r>
              <a:rPr lang="en-US" sz="2800" dirty="0"/>
              <a:t> yang </a:t>
            </a:r>
            <a:r>
              <a:rPr lang="en-US" sz="2800" dirty="0" err="1"/>
              <a:t>dipilih</a:t>
            </a:r>
            <a:r>
              <a:rPr lang="en-US" sz="2800" dirty="0"/>
              <a:t> </a:t>
            </a:r>
            <a:r>
              <a:rPr lang="en-US" sz="2800" dirty="0" err="1"/>
              <a:t>oleh</a:t>
            </a:r>
            <a:r>
              <a:rPr lang="en-US" sz="2800" dirty="0"/>
              <a:t> </a:t>
            </a:r>
            <a:r>
              <a:rPr lang="en-US" sz="2800" dirty="0" err="1"/>
              <a:t>suatu</a:t>
            </a:r>
            <a:r>
              <a:rPr lang="en-US" sz="2800" dirty="0"/>
              <a:t> </a:t>
            </a:r>
            <a:r>
              <a:rPr lang="en-US" sz="2800" dirty="0" err="1"/>
              <a:t>negara</a:t>
            </a:r>
            <a:r>
              <a:rPr lang="en-US" sz="2800" dirty="0"/>
              <a:t> </a:t>
            </a:r>
            <a:r>
              <a:rPr lang="en-US" sz="2800" dirty="0" err="1"/>
              <a:t>tetapi</a:t>
            </a:r>
            <a:r>
              <a:rPr lang="en-US" sz="2800" dirty="0"/>
              <a:t> </a:t>
            </a:r>
            <a:r>
              <a:rPr lang="en-US" sz="2800" dirty="0" err="1"/>
              <a:t>disebabkan</a:t>
            </a:r>
            <a:r>
              <a:rPr lang="en-US" sz="2800" dirty="0"/>
              <a:t> </a:t>
            </a:r>
            <a:r>
              <a:rPr lang="en-US" sz="2800" dirty="0" err="1"/>
              <a:t>oleh</a:t>
            </a:r>
            <a:r>
              <a:rPr lang="en-US" sz="2800" dirty="0"/>
              <a:t> </a:t>
            </a:r>
            <a:r>
              <a:rPr lang="en-US" sz="2800" dirty="0" err="1"/>
              <a:t>tingkat</a:t>
            </a:r>
            <a:r>
              <a:rPr lang="en-US" sz="2800" dirty="0"/>
              <a:t> </a:t>
            </a:r>
            <a:r>
              <a:rPr lang="en-US" sz="2800" dirty="0" err="1"/>
              <a:t>kesadaran</a:t>
            </a:r>
            <a:r>
              <a:rPr lang="en-US" sz="2800" dirty="0"/>
              <a:t> individual </a:t>
            </a:r>
            <a:r>
              <a:rPr lang="en-US" sz="2800" dirty="0" err="1"/>
              <a:t>para</a:t>
            </a:r>
            <a:r>
              <a:rPr lang="en-US" sz="2800" dirty="0"/>
              <a:t> </a:t>
            </a:r>
            <a:r>
              <a:rPr lang="en-US" sz="2800" dirty="0" err="1"/>
              <a:t>pelaku</a:t>
            </a:r>
            <a:r>
              <a:rPr lang="en-US" sz="2800" dirty="0"/>
              <a:t> </a:t>
            </a:r>
            <a:r>
              <a:rPr lang="en-US" sz="2800" dirty="0" err="1"/>
              <a:t>dalam</a:t>
            </a:r>
            <a:r>
              <a:rPr lang="en-US" sz="2800" dirty="0"/>
              <a:t> </a:t>
            </a:r>
            <a:r>
              <a:rPr lang="en-US" sz="2800" dirty="0" err="1"/>
              <a:t>aktivitas</a:t>
            </a:r>
            <a:r>
              <a:rPr lang="en-US" sz="2800" dirty="0"/>
              <a:t> </a:t>
            </a:r>
            <a:r>
              <a:rPr lang="en-US" sz="2800" dirty="0" err="1"/>
              <a:t>ekonomi</a:t>
            </a:r>
            <a:r>
              <a:rPr lang="en-US" sz="2800" dirty="0"/>
              <a:t> : </a:t>
            </a:r>
            <a:r>
              <a:rPr lang="en-US" sz="2800" dirty="0" err="1"/>
              <a:t>oknum</a:t>
            </a:r>
            <a:r>
              <a:rPr lang="en-US" sz="2800" dirty="0"/>
              <a:t> </a:t>
            </a:r>
            <a:r>
              <a:rPr lang="en-US" sz="2800" dirty="0" err="1"/>
              <a:t>birokrasi</a:t>
            </a:r>
            <a:r>
              <a:rPr lang="en-US" sz="2800" dirty="0"/>
              <a:t>, </a:t>
            </a:r>
            <a:r>
              <a:rPr lang="en-US" sz="2800" dirty="0" err="1"/>
              <a:t>pejabat</a:t>
            </a:r>
            <a:r>
              <a:rPr lang="en-US" sz="2800" dirty="0"/>
              <a:t> </a:t>
            </a:r>
            <a:r>
              <a:rPr lang="en-US" sz="2800" dirty="0" err="1"/>
              <a:t>negara</a:t>
            </a:r>
            <a:r>
              <a:rPr lang="en-US" sz="2800" dirty="0"/>
              <a:t>, </a:t>
            </a:r>
            <a:r>
              <a:rPr lang="en-US" sz="2800" dirty="0" err="1"/>
              <a:t>pemimpin</a:t>
            </a:r>
            <a:r>
              <a:rPr lang="en-US" sz="2800" dirty="0"/>
              <a:t> </a:t>
            </a:r>
            <a:r>
              <a:rPr lang="en-US" sz="2800" dirty="0" err="1"/>
              <a:t>perusahaan</a:t>
            </a:r>
            <a:endParaRPr lang="en-US" sz="2800" dirty="0"/>
          </a:p>
          <a:p>
            <a:pPr marL="447675" indent="-382588" algn="just" eaLnBrk="0" hangingPunct="0">
              <a:lnSpc>
                <a:spcPct val="90000"/>
              </a:lnSpc>
              <a:spcBef>
                <a:spcPct val="20000"/>
              </a:spcBef>
              <a:buFontTx/>
              <a:buChar char="•"/>
            </a:pPr>
            <a:endParaRPr lang="en-US" sz="2800" dirty="0"/>
          </a:p>
          <a:p>
            <a:pPr marL="447675" indent="-382588" algn="just" eaLnBrk="0" hangingPunct="0">
              <a:lnSpc>
                <a:spcPct val="90000"/>
              </a:lnSpc>
              <a:spcBef>
                <a:spcPct val="20000"/>
              </a:spcBef>
              <a:buFontTx/>
              <a:buChar char="•"/>
            </a:pPr>
            <a:r>
              <a:rPr lang="en-US" sz="2800" i="1" dirty="0" err="1">
                <a:solidFill>
                  <a:srgbClr val="FF5698"/>
                </a:solidFill>
              </a:rPr>
              <a:t>Kumat</a:t>
            </a:r>
            <a:r>
              <a:rPr lang="en-US" sz="2800" i="1" dirty="0">
                <a:solidFill>
                  <a:srgbClr val="FF5698"/>
                </a:solidFill>
              </a:rPr>
              <a:t> ( </a:t>
            </a:r>
            <a:r>
              <a:rPr lang="en-US" sz="2800" i="1" dirty="0" err="1">
                <a:solidFill>
                  <a:srgbClr val="FF5698"/>
                </a:solidFill>
              </a:rPr>
              <a:t>kurang</a:t>
            </a:r>
            <a:r>
              <a:rPr lang="en-US" sz="2800" i="1" dirty="0">
                <a:solidFill>
                  <a:srgbClr val="FF5698"/>
                </a:solidFill>
              </a:rPr>
              <a:t> </a:t>
            </a:r>
            <a:r>
              <a:rPr lang="en-US" sz="2800" i="1" dirty="0" err="1">
                <a:solidFill>
                  <a:srgbClr val="FF5698"/>
                </a:solidFill>
              </a:rPr>
              <a:t>matang</a:t>
            </a:r>
            <a:r>
              <a:rPr lang="en-US" sz="2800" i="1" dirty="0">
                <a:solidFill>
                  <a:srgbClr val="FF5698"/>
                </a:solidFill>
              </a:rPr>
              <a:t>) </a:t>
            </a:r>
            <a:r>
              <a:rPr lang="en-US" sz="2800" i="1" dirty="0" err="1">
                <a:solidFill>
                  <a:srgbClr val="FF5698"/>
                </a:solidFill>
              </a:rPr>
              <a:t>atau</a:t>
            </a:r>
            <a:r>
              <a:rPr lang="en-US" sz="2800" i="1" dirty="0">
                <a:solidFill>
                  <a:srgbClr val="FF5698"/>
                </a:solidFill>
              </a:rPr>
              <a:t> </a:t>
            </a:r>
          </a:p>
          <a:p>
            <a:pPr marL="447675" indent="-382588" algn="just" eaLnBrk="0" hangingPunct="0">
              <a:lnSpc>
                <a:spcPct val="90000"/>
              </a:lnSpc>
              <a:spcBef>
                <a:spcPct val="20000"/>
              </a:spcBef>
            </a:pPr>
            <a:r>
              <a:rPr lang="en-US" sz="2800" i="1" dirty="0">
                <a:solidFill>
                  <a:srgbClr val="FF5698"/>
                </a:solidFill>
              </a:rPr>
              <a:t>	</a:t>
            </a:r>
            <a:r>
              <a:rPr lang="en-US" sz="2800" i="1" dirty="0" err="1"/>
              <a:t>r</a:t>
            </a:r>
            <a:r>
              <a:rPr lang="en-US" sz="2800" dirty="0" err="1"/>
              <a:t>endahnya</a:t>
            </a:r>
            <a:r>
              <a:rPr lang="en-US" sz="2800" dirty="0"/>
              <a:t> </a:t>
            </a:r>
            <a:r>
              <a:rPr lang="en-US" sz="2800" dirty="0" err="1"/>
              <a:t>tingkat</a:t>
            </a:r>
            <a:r>
              <a:rPr lang="en-US" sz="2800" dirty="0"/>
              <a:t> </a:t>
            </a:r>
            <a:r>
              <a:rPr lang="en-US" sz="2800" dirty="0" err="1"/>
              <a:t>kesadaran</a:t>
            </a:r>
            <a:r>
              <a:rPr lang="en-US" sz="2800" dirty="0"/>
              <a:t> </a:t>
            </a:r>
            <a:r>
              <a:rPr lang="en-US" sz="2800" dirty="0" err="1"/>
              <a:t>dalam</a:t>
            </a:r>
            <a:r>
              <a:rPr lang="en-US" sz="2800" dirty="0"/>
              <a:t> </a:t>
            </a:r>
            <a:r>
              <a:rPr lang="en-US" sz="2800" dirty="0" err="1"/>
              <a:t>memaknai</a:t>
            </a:r>
            <a:r>
              <a:rPr lang="en-US" sz="2800" dirty="0"/>
              <a:t> </a:t>
            </a:r>
            <a:r>
              <a:rPr lang="en-US" sz="2800" dirty="0" err="1"/>
              <a:t>hakikat</a:t>
            </a:r>
            <a:r>
              <a:rPr lang="en-US" sz="2800" dirty="0"/>
              <a:t> </a:t>
            </a:r>
            <a:r>
              <a:rPr lang="en-US" sz="2800" dirty="0" err="1"/>
              <a:t>diri</a:t>
            </a:r>
            <a:r>
              <a:rPr lang="en-US" sz="2800" dirty="0"/>
              <a:t>, </a:t>
            </a:r>
            <a:r>
              <a:rPr lang="en-US" sz="2800" dirty="0" err="1"/>
              <a:t>hakikat</a:t>
            </a:r>
            <a:r>
              <a:rPr lang="en-US" sz="2800" dirty="0"/>
              <a:t> </a:t>
            </a:r>
            <a:r>
              <a:rPr lang="en-US" sz="2800" dirty="0" err="1"/>
              <a:t>manusia</a:t>
            </a:r>
            <a:r>
              <a:rPr lang="en-US" sz="2800" dirty="0"/>
              <a:t> </a:t>
            </a:r>
            <a:r>
              <a:rPr lang="en-US" sz="2800" dirty="0" err="1"/>
              <a:t>sebagai</a:t>
            </a:r>
            <a:r>
              <a:rPr lang="en-US" sz="2800" dirty="0"/>
              <a:t> </a:t>
            </a:r>
            <a:r>
              <a:rPr lang="en-US" sz="2800" dirty="0" err="1"/>
              <a:t>manusia</a:t>
            </a:r>
            <a:r>
              <a:rPr lang="en-US" sz="2800" dirty="0"/>
              <a:t> </a:t>
            </a:r>
            <a:r>
              <a:rPr lang="en-US" sz="2800" dirty="0" err="1"/>
              <a:t>utuh</a:t>
            </a:r>
            <a:r>
              <a:rPr lang="en-US" sz="2800" dirty="0"/>
              <a:t>.</a:t>
            </a:r>
            <a:endParaRPr lang="en-US" sz="2800" i="1" dirty="0">
              <a:solidFill>
                <a:srgbClr val="FF5698"/>
              </a:solidFill>
            </a:endParaRPr>
          </a:p>
        </p:txBody>
      </p:sp>
      <p:pic>
        <p:nvPicPr>
          <p:cNvPr id="20485" name="Picture 4" descr="C:\Users\Jessica\Pictures\Microsoft Clip Organizer\sy01847_.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5438" y="457200"/>
            <a:ext cx="1427162"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5897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C:\Users\Jessica\Pictures\Microsoft Clip Organizer\sy01847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2"/>
          <p:cNvSpPr>
            <a:spLocks noChangeArrowheads="1"/>
          </p:cNvSpPr>
          <p:nvPr/>
        </p:nvSpPr>
        <p:spPr bwMode="auto">
          <a:xfrm>
            <a:off x="1752600" y="381000"/>
            <a:ext cx="5867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200"/>
              <a:t>Tiga Aspek Pokok dari Bisnis</a:t>
            </a:r>
          </a:p>
        </p:txBody>
      </p:sp>
      <p:sp>
        <p:nvSpPr>
          <p:cNvPr id="3076" name="Rectangle 9"/>
          <p:cNvSpPr>
            <a:spLocks noChangeArrowheads="1"/>
          </p:cNvSpPr>
          <p:nvPr/>
        </p:nvSpPr>
        <p:spPr bwMode="auto">
          <a:xfrm>
            <a:off x="914400" y="2244080"/>
            <a:ext cx="7696200" cy="2697088"/>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685800" indent="-685800">
              <a:spcBef>
                <a:spcPct val="20000"/>
              </a:spcBef>
              <a:buFontTx/>
              <a:buAutoNum type="arabicPeriod"/>
            </a:pPr>
            <a:r>
              <a:rPr lang="en-US" sz="3600" b="0" dirty="0" err="1"/>
              <a:t>Sudut</a:t>
            </a:r>
            <a:r>
              <a:rPr lang="en-US" sz="3600" b="0" dirty="0"/>
              <a:t> Pandang </a:t>
            </a:r>
            <a:r>
              <a:rPr lang="en-US" sz="3600" b="0" dirty="0" err="1"/>
              <a:t>Ekonomis</a:t>
            </a:r>
            <a:endParaRPr lang="en-US" sz="3600" b="0" dirty="0"/>
          </a:p>
          <a:p>
            <a:pPr marL="685800" indent="-685800">
              <a:spcBef>
                <a:spcPct val="20000"/>
              </a:spcBef>
              <a:buFontTx/>
              <a:buAutoNum type="arabicPeriod"/>
            </a:pPr>
            <a:r>
              <a:rPr lang="en-US" sz="3600" b="0" dirty="0" err="1"/>
              <a:t>Sudut</a:t>
            </a:r>
            <a:r>
              <a:rPr lang="en-US" sz="3600" b="0" dirty="0"/>
              <a:t> Pandang Moral</a:t>
            </a:r>
          </a:p>
          <a:p>
            <a:pPr marL="685800" indent="-685800">
              <a:spcBef>
                <a:spcPct val="20000"/>
              </a:spcBef>
              <a:buFontTx/>
              <a:buAutoNum type="arabicPeriod"/>
            </a:pPr>
            <a:r>
              <a:rPr lang="en-US" sz="3600" b="0" dirty="0" err="1"/>
              <a:t>Sudut</a:t>
            </a:r>
            <a:r>
              <a:rPr lang="en-US" sz="3600" b="0" dirty="0"/>
              <a:t> Pandang </a:t>
            </a:r>
            <a:r>
              <a:rPr lang="en-US" sz="3600" b="0" dirty="0" err="1"/>
              <a:t>Hukum</a:t>
            </a:r>
            <a:endParaRPr lang="en-US" sz="3600" b="0" dirty="0"/>
          </a:p>
        </p:txBody>
      </p:sp>
    </p:spTree>
    <p:extLst>
      <p:ext uri="{BB962C8B-B14F-4D97-AF65-F5344CB8AC3E}">
        <p14:creationId xmlns:p14="http://schemas.microsoft.com/office/powerpoint/2010/main" val="30435797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457200"/>
            <a:ext cx="7924800" cy="4953000"/>
          </a:xfrm>
        </p:spPr>
        <p:txBody>
          <a:bodyPr/>
          <a:lstStyle/>
          <a:p>
            <a:pPr eaLnBrk="1" hangingPunct="1"/>
            <a:r>
              <a:rPr lang="en-US" sz="15000" dirty="0" smtClean="0">
                <a:solidFill>
                  <a:srgbClr val="FF0000"/>
                </a:solidFill>
                <a:latin typeface="Comic Sans MS" pitchFamily="66" charset="0"/>
              </a:rPr>
              <a:t>THE</a:t>
            </a:r>
            <a:r>
              <a:rPr lang="en-US" sz="15000" dirty="0" smtClean="0">
                <a:latin typeface="Comic Sans MS" pitchFamily="66" charset="0"/>
              </a:rPr>
              <a:t> </a:t>
            </a:r>
            <a:br>
              <a:rPr lang="en-US" sz="15000" dirty="0" smtClean="0">
                <a:latin typeface="Comic Sans MS" pitchFamily="66" charset="0"/>
              </a:rPr>
            </a:br>
            <a:r>
              <a:rPr lang="en-US" sz="15000" dirty="0" smtClean="0">
                <a:solidFill>
                  <a:srgbClr val="FFFF00"/>
                </a:solidFill>
                <a:latin typeface="Comic Sans MS" pitchFamily="66" charset="0"/>
              </a:rPr>
              <a:t>END</a:t>
            </a:r>
          </a:p>
        </p:txBody>
      </p:sp>
    </p:spTree>
    <p:extLst>
      <p:ext uri="{BB962C8B-B14F-4D97-AF65-F5344CB8AC3E}">
        <p14:creationId xmlns:p14="http://schemas.microsoft.com/office/powerpoint/2010/main" val="1993445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47800" y="457200"/>
            <a:ext cx="4724400" cy="381000"/>
          </a:xfrm>
        </p:spPr>
        <p:txBody>
          <a:bodyPr>
            <a:normAutofit fontScale="90000"/>
          </a:bodyPr>
          <a:lstStyle/>
          <a:p>
            <a:pPr algn="l" eaLnBrk="1" hangingPunct="1"/>
            <a:r>
              <a:rPr lang="id-ID" sz="2800" smtClean="0">
                <a:solidFill>
                  <a:srgbClr val="FFFF00"/>
                </a:solidFill>
              </a:rPr>
              <a:t>Sudut Pandang Ekonomis</a:t>
            </a:r>
          </a:p>
        </p:txBody>
      </p:sp>
      <p:sp>
        <p:nvSpPr>
          <p:cNvPr id="4099" name="Rectangle 9"/>
          <p:cNvSpPr>
            <a:spLocks noGrp="1" noChangeArrowheads="1"/>
          </p:cNvSpPr>
          <p:nvPr>
            <p:ph type="body" idx="1"/>
          </p:nvPr>
        </p:nvSpPr>
        <p:spPr>
          <a:xfrm>
            <a:off x="1371600" y="990600"/>
            <a:ext cx="6858000" cy="3048000"/>
          </a:xfrm>
          <a:ln>
            <a:solidFill>
              <a:srgbClr val="FFFF00"/>
            </a:solidFill>
          </a:ln>
        </p:spPr>
        <p:txBody>
          <a:bodyPr/>
          <a:lstStyle/>
          <a:p>
            <a:pPr marL="685800" indent="-685800" eaLnBrk="1" hangingPunct="1">
              <a:buFontTx/>
              <a:buNone/>
            </a:pPr>
            <a:r>
              <a:rPr lang="en-US" sz="2400" dirty="0" err="1" smtClean="0"/>
              <a:t>Bisnis</a:t>
            </a:r>
            <a:r>
              <a:rPr lang="en-US" sz="2400" dirty="0" smtClean="0"/>
              <a:t> </a:t>
            </a:r>
            <a:r>
              <a:rPr lang="en-US" sz="2400" dirty="0" err="1" smtClean="0"/>
              <a:t>adalah</a:t>
            </a:r>
            <a:r>
              <a:rPr lang="en-US" sz="2400" dirty="0" smtClean="0"/>
              <a:t> </a:t>
            </a:r>
            <a:r>
              <a:rPr lang="en-US" sz="2400" dirty="0" err="1" smtClean="0"/>
              <a:t>kegiatan</a:t>
            </a:r>
            <a:r>
              <a:rPr lang="en-US" sz="2400" dirty="0" smtClean="0"/>
              <a:t> </a:t>
            </a:r>
            <a:r>
              <a:rPr lang="en-US" sz="2400" dirty="0" err="1" smtClean="0"/>
              <a:t>ekonomis</a:t>
            </a:r>
            <a:endParaRPr lang="en-US" sz="2400" dirty="0" smtClean="0"/>
          </a:p>
          <a:p>
            <a:pPr marL="685800" indent="-685800" eaLnBrk="1" hangingPunct="1"/>
            <a:r>
              <a:rPr lang="en-US" sz="2400" dirty="0" err="1" smtClean="0"/>
              <a:t>Tukat-menukar</a:t>
            </a:r>
            <a:endParaRPr lang="en-US" sz="2400" dirty="0" smtClean="0"/>
          </a:p>
          <a:p>
            <a:pPr marL="685800" indent="-685800" eaLnBrk="1" hangingPunct="1"/>
            <a:r>
              <a:rPr lang="en-US" sz="2400" dirty="0" err="1" smtClean="0"/>
              <a:t>Jual-beli</a:t>
            </a:r>
            <a:endParaRPr lang="en-US" sz="2400" dirty="0" smtClean="0"/>
          </a:p>
          <a:p>
            <a:pPr marL="685800" indent="-685800" eaLnBrk="1" hangingPunct="1"/>
            <a:r>
              <a:rPr lang="en-US" sz="2400" dirty="0" err="1" smtClean="0"/>
              <a:t>Memproduksi-memasarkan</a:t>
            </a:r>
            <a:endParaRPr lang="en-US" sz="2400" dirty="0" smtClean="0"/>
          </a:p>
          <a:p>
            <a:pPr marL="685800" indent="-685800" eaLnBrk="1" hangingPunct="1"/>
            <a:r>
              <a:rPr lang="en-US" sz="2400" dirty="0" err="1" smtClean="0"/>
              <a:t>Bekerja-mempekerjakan</a:t>
            </a:r>
            <a:endParaRPr lang="en-US" sz="2400" dirty="0" smtClean="0"/>
          </a:p>
          <a:p>
            <a:pPr marL="685800" indent="-685800" eaLnBrk="1" hangingPunct="1"/>
            <a:r>
              <a:rPr lang="en-US" sz="2400" dirty="0" err="1" smtClean="0"/>
              <a:t>Interaksi</a:t>
            </a:r>
            <a:r>
              <a:rPr lang="en-US" sz="2400" dirty="0" smtClean="0"/>
              <a:t> </a:t>
            </a:r>
            <a:r>
              <a:rPr lang="en-US" sz="2400" dirty="0" err="1" smtClean="0"/>
              <a:t>manusiawi</a:t>
            </a:r>
            <a:r>
              <a:rPr lang="en-US" sz="2400" dirty="0" smtClean="0"/>
              <a:t> </a:t>
            </a:r>
            <a:r>
              <a:rPr lang="en-US" sz="2400" dirty="0" err="1" smtClean="0"/>
              <a:t>lainnya</a:t>
            </a:r>
            <a:r>
              <a:rPr lang="en-US" sz="2400" dirty="0" smtClean="0"/>
              <a:t> </a:t>
            </a:r>
            <a:r>
              <a:rPr lang="en-US" sz="2400" dirty="0" err="1" smtClean="0"/>
              <a:t>dengan</a:t>
            </a:r>
            <a:r>
              <a:rPr lang="en-US" sz="2400" dirty="0" smtClean="0"/>
              <a:t> </a:t>
            </a:r>
            <a:r>
              <a:rPr lang="en-US" sz="2400" dirty="0" err="1" smtClean="0"/>
              <a:t>tujuan</a:t>
            </a:r>
            <a:r>
              <a:rPr lang="en-US" sz="2400" dirty="0" smtClean="0"/>
              <a:t> </a:t>
            </a:r>
            <a:r>
              <a:rPr lang="en-US" sz="2400" dirty="0" err="1" smtClean="0"/>
              <a:t>memperoleh</a:t>
            </a:r>
            <a:r>
              <a:rPr lang="en-US" sz="2400" dirty="0" smtClean="0"/>
              <a:t> </a:t>
            </a:r>
            <a:r>
              <a:rPr lang="en-US" sz="2400" dirty="0" err="1" smtClean="0"/>
              <a:t>untung</a:t>
            </a:r>
            <a:endParaRPr lang="en-US" sz="2400" dirty="0" smtClean="0"/>
          </a:p>
        </p:txBody>
      </p:sp>
      <p:pic>
        <p:nvPicPr>
          <p:cNvPr id="4100" name="Picture 10" descr="C:\Users\Jessica\Pictures\Microsoft Clip Organizer\sy01848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025" y="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381000" y="4038600"/>
            <a:ext cx="8458200" cy="2492990"/>
          </a:xfrm>
          <a:prstGeom prst="rect">
            <a:avLst/>
          </a:prstGeom>
          <a:noFill/>
          <a:ln w="9525">
            <a:solidFill>
              <a:srgbClr val="FFFF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spcBef>
                <a:spcPct val="50000"/>
              </a:spcBef>
            </a:pPr>
            <a:r>
              <a:rPr lang="en-US" sz="2400" b="0" dirty="0" err="1">
                <a:solidFill>
                  <a:schemeClr val="tx1"/>
                </a:solidFill>
              </a:rPr>
              <a:t>Bisnis</a:t>
            </a:r>
            <a:r>
              <a:rPr lang="en-US" sz="2400" b="0" dirty="0">
                <a:solidFill>
                  <a:schemeClr val="tx1"/>
                </a:solidFill>
              </a:rPr>
              <a:t> </a:t>
            </a:r>
            <a:r>
              <a:rPr lang="en-US" sz="2400" b="0" dirty="0" err="1">
                <a:solidFill>
                  <a:schemeClr val="tx1"/>
                </a:solidFill>
              </a:rPr>
              <a:t>berlangsung</a:t>
            </a:r>
            <a:r>
              <a:rPr lang="en-US" sz="2400" b="0" dirty="0">
                <a:solidFill>
                  <a:schemeClr val="tx1"/>
                </a:solidFill>
              </a:rPr>
              <a:t> </a:t>
            </a:r>
            <a:r>
              <a:rPr lang="en-US" sz="2400" b="0" dirty="0" err="1">
                <a:solidFill>
                  <a:schemeClr val="tx1"/>
                </a:solidFill>
              </a:rPr>
              <a:t>sebagai</a:t>
            </a:r>
            <a:r>
              <a:rPr lang="en-US" sz="2400" b="0" dirty="0">
                <a:solidFill>
                  <a:schemeClr val="tx1"/>
                </a:solidFill>
              </a:rPr>
              <a:t> </a:t>
            </a:r>
            <a:r>
              <a:rPr lang="en-US" sz="2400" b="0" dirty="0" err="1">
                <a:solidFill>
                  <a:schemeClr val="tx1"/>
                </a:solidFill>
              </a:rPr>
              <a:t>komunikasi</a:t>
            </a:r>
            <a:r>
              <a:rPr lang="en-US" sz="2400" b="0" dirty="0">
                <a:solidFill>
                  <a:schemeClr val="tx1"/>
                </a:solidFill>
              </a:rPr>
              <a:t> </a:t>
            </a:r>
            <a:r>
              <a:rPr lang="en-US" sz="2400" b="0" dirty="0" err="1">
                <a:solidFill>
                  <a:schemeClr val="tx1"/>
                </a:solidFill>
              </a:rPr>
              <a:t>sosial</a:t>
            </a:r>
            <a:r>
              <a:rPr lang="en-US" sz="2400" b="0" dirty="0">
                <a:solidFill>
                  <a:schemeClr val="tx1"/>
                </a:solidFill>
              </a:rPr>
              <a:t> yang </a:t>
            </a:r>
            <a:r>
              <a:rPr lang="en-US" sz="2400" b="0" dirty="0" err="1">
                <a:solidFill>
                  <a:schemeClr val="tx1"/>
                </a:solidFill>
              </a:rPr>
              <a:t>menguntungkan</a:t>
            </a:r>
            <a:r>
              <a:rPr lang="en-US" sz="2400" b="0" dirty="0">
                <a:solidFill>
                  <a:schemeClr val="tx1"/>
                </a:solidFill>
              </a:rPr>
              <a:t> </a:t>
            </a:r>
            <a:r>
              <a:rPr lang="en-US" sz="2400" b="0" dirty="0" err="1">
                <a:solidFill>
                  <a:schemeClr val="tx1"/>
                </a:solidFill>
              </a:rPr>
              <a:t>untuk</a:t>
            </a:r>
            <a:r>
              <a:rPr lang="en-US" sz="2400" b="0" dirty="0">
                <a:solidFill>
                  <a:schemeClr val="tx1"/>
                </a:solidFill>
              </a:rPr>
              <a:t> </a:t>
            </a:r>
            <a:r>
              <a:rPr lang="en-US" sz="2400" b="0" dirty="0" err="1">
                <a:solidFill>
                  <a:schemeClr val="tx1"/>
                </a:solidFill>
              </a:rPr>
              <a:t>kedua</a:t>
            </a:r>
            <a:r>
              <a:rPr lang="en-US" sz="2400" b="0" dirty="0">
                <a:solidFill>
                  <a:schemeClr val="tx1"/>
                </a:solidFill>
              </a:rPr>
              <a:t> </a:t>
            </a:r>
            <a:r>
              <a:rPr lang="en-US" sz="2400" b="0" dirty="0" err="1">
                <a:solidFill>
                  <a:schemeClr val="tx1"/>
                </a:solidFill>
              </a:rPr>
              <a:t>belah</a:t>
            </a:r>
            <a:r>
              <a:rPr lang="en-US" sz="2400" b="0" dirty="0">
                <a:solidFill>
                  <a:schemeClr val="tx1"/>
                </a:solidFill>
              </a:rPr>
              <a:t> </a:t>
            </a:r>
            <a:r>
              <a:rPr lang="en-US" sz="2400" b="0" dirty="0" err="1">
                <a:solidFill>
                  <a:schemeClr val="tx1"/>
                </a:solidFill>
              </a:rPr>
              <a:t>pihak</a:t>
            </a:r>
            <a:r>
              <a:rPr lang="en-US" sz="2400" b="0" dirty="0">
                <a:solidFill>
                  <a:schemeClr val="tx1"/>
                </a:solidFill>
              </a:rPr>
              <a:t> yang </a:t>
            </a:r>
            <a:r>
              <a:rPr lang="en-US" sz="2400" b="0" dirty="0" err="1">
                <a:solidFill>
                  <a:schemeClr val="tx1"/>
                </a:solidFill>
              </a:rPr>
              <a:t>melibatkan</a:t>
            </a:r>
            <a:r>
              <a:rPr lang="en-US" sz="2400" b="0" dirty="0">
                <a:solidFill>
                  <a:schemeClr val="tx1"/>
                </a:solidFill>
              </a:rPr>
              <a:t> </a:t>
            </a:r>
            <a:r>
              <a:rPr lang="en-US" sz="2400" b="0" dirty="0" err="1">
                <a:solidFill>
                  <a:schemeClr val="tx1"/>
                </a:solidFill>
              </a:rPr>
              <a:t>diri</a:t>
            </a:r>
            <a:r>
              <a:rPr lang="en-US" sz="2400" b="0" dirty="0">
                <a:solidFill>
                  <a:schemeClr val="tx1"/>
                </a:solidFill>
              </a:rPr>
              <a:t>.</a:t>
            </a:r>
          </a:p>
          <a:p>
            <a:pPr eaLnBrk="1" hangingPunct="1">
              <a:spcBef>
                <a:spcPct val="50000"/>
              </a:spcBef>
            </a:pPr>
            <a:r>
              <a:rPr lang="en-US" sz="2400" b="0" dirty="0" err="1">
                <a:solidFill>
                  <a:schemeClr val="tx1"/>
                </a:solidFill>
              </a:rPr>
              <a:t>Bisnis</a:t>
            </a:r>
            <a:r>
              <a:rPr lang="en-US" sz="2400" b="0" dirty="0">
                <a:solidFill>
                  <a:schemeClr val="tx1"/>
                </a:solidFill>
              </a:rPr>
              <a:t> </a:t>
            </a:r>
            <a:r>
              <a:rPr lang="en-US" sz="2400" b="0" dirty="0" err="1">
                <a:solidFill>
                  <a:schemeClr val="tx1"/>
                </a:solidFill>
              </a:rPr>
              <a:t>bukan</a:t>
            </a:r>
            <a:r>
              <a:rPr lang="en-US" sz="2400" b="0" dirty="0">
                <a:solidFill>
                  <a:schemeClr val="tx1"/>
                </a:solidFill>
              </a:rPr>
              <a:t> </a:t>
            </a:r>
            <a:r>
              <a:rPr lang="en-US" sz="2400" b="0" dirty="0" err="1">
                <a:solidFill>
                  <a:schemeClr val="tx1"/>
                </a:solidFill>
              </a:rPr>
              <a:t>karya</a:t>
            </a:r>
            <a:r>
              <a:rPr lang="en-US" sz="2400" b="0" dirty="0">
                <a:solidFill>
                  <a:schemeClr val="tx1"/>
                </a:solidFill>
              </a:rPr>
              <a:t> </a:t>
            </a:r>
            <a:r>
              <a:rPr lang="en-US" sz="2400" b="0" dirty="0" err="1">
                <a:solidFill>
                  <a:schemeClr val="tx1"/>
                </a:solidFill>
              </a:rPr>
              <a:t>amal</a:t>
            </a:r>
            <a:r>
              <a:rPr lang="en-US" sz="2400" b="0" dirty="0">
                <a:solidFill>
                  <a:schemeClr val="tx1"/>
                </a:solidFill>
              </a:rPr>
              <a:t>, </a:t>
            </a:r>
            <a:r>
              <a:rPr lang="en-US" sz="2400" b="0" dirty="0" err="1">
                <a:solidFill>
                  <a:schemeClr val="tx1"/>
                </a:solidFill>
              </a:rPr>
              <a:t>karena</a:t>
            </a:r>
            <a:r>
              <a:rPr lang="en-US" sz="2400" b="0" dirty="0">
                <a:solidFill>
                  <a:schemeClr val="tx1"/>
                </a:solidFill>
              </a:rPr>
              <a:t> </a:t>
            </a:r>
            <a:r>
              <a:rPr lang="en-US" sz="2400" b="0" dirty="0" err="1">
                <a:solidFill>
                  <a:schemeClr val="tx1"/>
                </a:solidFill>
              </a:rPr>
              <a:t>itu</a:t>
            </a:r>
            <a:r>
              <a:rPr lang="en-US" sz="2400" b="0" dirty="0">
                <a:solidFill>
                  <a:schemeClr val="tx1"/>
                </a:solidFill>
              </a:rPr>
              <a:t> </a:t>
            </a:r>
            <a:r>
              <a:rPr lang="en-US" sz="2400" b="0" dirty="0" err="1">
                <a:solidFill>
                  <a:schemeClr val="tx1"/>
                </a:solidFill>
              </a:rPr>
              <a:t>bisa</a:t>
            </a:r>
            <a:r>
              <a:rPr lang="en-US" sz="2400" b="0" dirty="0">
                <a:solidFill>
                  <a:schemeClr val="tx1"/>
                </a:solidFill>
              </a:rPr>
              <a:t> </a:t>
            </a:r>
            <a:r>
              <a:rPr lang="en-US" sz="2400" b="0" dirty="0" err="1">
                <a:solidFill>
                  <a:schemeClr val="tx1"/>
                </a:solidFill>
              </a:rPr>
              <a:t>timbul</a:t>
            </a:r>
            <a:r>
              <a:rPr lang="en-US" sz="2400" b="0" dirty="0">
                <a:solidFill>
                  <a:schemeClr val="tx1"/>
                </a:solidFill>
              </a:rPr>
              <a:t> </a:t>
            </a:r>
            <a:r>
              <a:rPr lang="en-US" sz="2400" b="0" dirty="0" err="1">
                <a:solidFill>
                  <a:schemeClr val="tx1"/>
                </a:solidFill>
              </a:rPr>
              <a:t>salah</a:t>
            </a:r>
            <a:r>
              <a:rPr lang="en-US" sz="2400" b="0" dirty="0">
                <a:solidFill>
                  <a:schemeClr val="tx1"/>
                </a:solidFill>
              </a:rPr>
              <a:t> </a:t>
            </a:r>
            <a:r>
              <a:rPr lang="en-US" sz="2400" b="0" dirty="0" err="1">
                <a:solidFill>
                  <a:schemeClr val="tx1"/>
                </a:solidFill>
              </a:rPr>
              <a:t>paham</a:t>
            </a:r>
            <a:r>
              <a:rPr lang="en-US" sz="2400" b="0" dirty="0">
                <a:solidFill>
                  <a:schemeClr val="tx1"/>
                </a:solidFill>
              </a:rPr>
              <a:t> </a:t>
            </a:r>
            <a:r>
              <a:rPr lang="en-US" sz="2400" b="0" dirty="0" err="1">
                <a:solidFill>
                  <a:schemeClr val="tx1"/>
                </a:solidFill>
              </a:rPr>
              <a:t>jika</a:t>
            </a:r>
            <a:r>
              <a:rPr lang="en-US" sz="2400" b="0" dirty="0">
                <a:solidFill>
                  <a:schemeClr val="tx1"/>
                </a:solidFill>
              </a:rPr>
              <a:t> </a:t>
            </a:r>
            <a:r>
              <a:rPr lang="en-US" sz="2400" b="0" dirty="0" err="1">
                <a:solidFill>
                  <a:schemeClr val="tx1"/>
                </a:solidFill>
              </a:rPr>
              <a:t>kita</a:t>
            </a:r>
            <a:r>
              <a:rPr lang="en-US" sz="2400" b="0" dirty="0">
                <a:solidFill>
                  <a:schemeClr val="tx1"/>
                </a:solidFill>
              </a:rPr>
              <a:t> </a:t>
            </a:r>
            <a:r>
              <a:rPr lang="en-US" sz="2400" b="0" dirty="0" err="1">
                <a:solidFill>
                  <a:schemeClr val="tx1"/>
                </a:solidFill>
              </a:rPr>
              <a:t>mengatakan</a:t>
            </a:r>
            <a:r>
              <a:rPr lang="en-US" sz="2400" b="0" dirty="0">
                <a:solidFill>
                  <a:schemeClr val="tx1"/>
                </a:solidFill>
              </a:rPr>
              <a:t> </a:t>
            </a:r>
            <a:r>
              <a:rPr lang="en-US" sz="2400" b="0" dirty="0" err="1">
                <a:solidFill>
                  <a:schemeClr val="tx1"/>
                </a:solidFill>
              </a:rPr>
              <a:t>bisnis</a:t>
            </a:r>
            <a:r>
              <a:rPr lang="en-US" sz="2400" b="0" dirty="0">
                <a:solidFill>
                  <a:schemeClr val="tx1"/>
                </a:solidFill>
              </a:rPr>
              <a:t> </a:t>
            </a:r>
            <a:r>
              <a:rPr lang="en-US" sz="2400" b="0" dirty="0" err="1">
                <a:solidFill>
                  <a:schemeClr val="tx1"/>
                </a:solidFill>
              </a:rPr>
              <a:t>merupakan</a:t>
            </a:r>
            <a:r>
              <a:rPr lang="en-US" sz="2400" b="0" dirty="0">
                <a:solidFill>
                  <a:schemeClr val="tx1"/>
                </a:solidFill>
              </a:rPr>
              <a:t> </a:t>
            </a:r>
            <a:r>
              <a:rPr lang="en-US" sz="2400" b="0" dirty="0" err="1">
                <a:solidFill>
                  <a:schemeClr val="tx1"/>
                </a:solidFill>
              </a:rPr>
              <a:t>suatu</a:t>
            </a:r>
            <a:r>
              <a:rPr lang="en-US" sz="2400" b="0" dirty="0">
                <a:solidFill>
                  <a:schemeClr val="tx1"/>
                </a:solidFill>
              </a:rPr>
              <a:t> </a:t>
            </a:r>
            <a:r>
              <a:rPr lang="en-US" sz="2400" b="0" dirty="0" err="1">
                <a:solidFill>
                  <a:schemeClr val="tx1"/>
                </a:solidFill>
              </a:rPr>
              <a:t>aktivitas</a:t>
            </a:r>
            <a:r>
              <a:rPr lang="en-US" sz="2400" b="0" dirty="0">
                <a:solidFill>
                  <a:schemeClr val="tx1"/>
                </a:solidFill>
              </a:rPr>
              <a:t> </a:t>
            </a:r>
            <a:r>
              <a:rPr lang="en-US" sz="2400" b="0" dirty="0" err="1">
                <a:solidFill>
                  <a:schemeClr val="tx1"/>
                </a:solidFill>
              </a:rPr>
              <a:t>sosial</a:t>
            </a:r>
            <a:r>
              <a:rPr lang="en-US" sz="2400" b="0" dirty="0">
                <a:solidFill>
                  <a:schemeClr val="tx1"/>
                </a:solidFill>
              </a:rPr>
              <a:t>.</a:t>
            </a:r>
          </a:p>
        </p:txBody>
      </p:sp>
    </p:spTree>
    <p:extLst>
      <p:ext uri="{BB962C8B-B14F-4D97-AF65-F5344CB8AC3E}">
        <p14:creationId xmlns:p14="http://schemas.microsoft.com/office/powerpoint/2010/main" val="2516553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457200" y="1447800"/>
            <a:ext cx="8229600" cy="1752600"/>
          </a:xfrm>
        </p:spPr>
        <p:txBody>
          <a:bodyPr/>
          <a:lstStyle/>
          <a:p>
            <a:pPr marL="685800" indent="-685800" eaLnBrk="1" hangingPunct="1">
              <a:lnSpc>
                <a:spcPct val="70000"/>
              </a:lnSpc>
            </a:pPr>
            <a:r>
              <a:rPr lang="en-US" sz="2400" dirty="0" err="1" smtClean="0"/>
              <a:t>Mengejar</a:t>
            </a:r>
            <a:r>
              <a:rPr lang="en-US" sz="2400" dirty="0" smtClean="0"/>
              <a:t> </a:t>
            </a:r>
            <a:r>
              <a:rPr lang="en-US" sz="2400" dirty="0" err="1" smtClean="0"/>
              <a:t>keuntungan</a:t>
            </a:r>
            <a:r>
              <a:rPr lang="en-US" sz="2400" dirty="0" smtClean="0"/>
              <a:t> </a:t>
            </a:r>
            <a:r>
              <a:rPr lang="en-US" sz="2400" dirty="0" err="1" smtClean="0"/>
              <a:t>merupakan</a:t>
            </a:r>
            <a:r>
              <a:rPr lang="en-US" sz="2400" dirty="0" smtClean="0"/>
              <a:t> </a:t>
            </a:r>
            <a:r>
              <a:rPr lang="en-US" sz="2400" dirty="0" err="1" smtClean="0"/>
              <a:t>hal</a:t>
            </a:r>
            <a:r>
              <a:rPr lang="en-US" sz="2400" dirty="0" smtClean="0"/>
              <a:t> yang </a:t>
            </a:r>
            <a:r>
              <a:rPr lang="en-US" sz="2400" dirty="0" err="1" smtClean="0"/>
              <a:t>wajar</a:t>
            </a:r>
            <a:r>
              <a:rPr lang="en-US" sz="2400" dirty="0" smtClean="0"/>
              <a:t> </a:t>
            </a:r>
            <a:r>
              <a:rPr lang="en-US" sz="2400" dirty="0" err="1" smtClean="0"/>
              <a:t>asal</a:t>
            </a:r>
            <a:r>
              <a:rPr lang="en-US" sz="2400" dirty="0" smtClean="0"/>
              <a:t> </a:t>
            </a:r>
            <a:r>
              <a:rPr lang="en-US" sz="2400" dirty="0" err="1" smtClean="0"/>
              <a:t>tidak</a:t>
            </a:r>
            <a:r>
              <a:rPr lang="en-US" sz="2400" dirty="0" smtClean="0"/>
              <a:t> </a:t>
            </a:r>
            <a:r>
              <a:rPr lang="en-US" sz="2400" dirty="0" err="1" smtClean="0"/>
              <a:t>merugikan</a:t>
            </a:r>
            <a:r>
              <a:rPr lang="en-US" sz="2400" dirty="0" smtClean="0"/>
              <a:t> </a:t>
            </a:r>
            <a:r>
              <a:rPr lang="en-US" sz="2400" dirty="0" err="1" smtClean="0"/>
              <a:t>pihak</a:t>
            </a:r>
            <a:r>
              <a:rPr lang="en-US" sz="2400" dirty="0" smtClean="0"/>
              <a:t> lain</a:t>
            </a:r>
          </a:p>
          <a:p>
            <a:pPr marL="685800" indent="-685800" eaLnBrk="1" hangingPunct="1">
              <a:lnSpc>
                <a:spcPct val="70000"/>
              </a:lnSpc>
            </a:pPr>
            <a:r>
              <a:rPr lang="en-US" sz="2400" dirty="0" smtClean="0"/>
              <a:t>Kita </a:t>
            </a:r>
            <a:r>
              <a:rPr lang="en-US" sz="2400" dirty="0" err="1" smtClean="0"/>
              <a:t>harus</a:t>
            </a:r>
            <a:r>
              <a:rPr lang="en-US" sz="2400" dirty="0" smtClean="0"/>
              <a:t> </a:t>
            </a:r>
            <a:r>
              <a:rPr lang="en-US" sz="2400" dirty="0" err="1" smtClean="0"/>
              <a:t>menghormati</a:t>
            </a:r>
            <a:r>
              <a:rPr lang="en-US" sz="2400" dirty="0" smtClean="0"/>
              <a:t> </a:t>
            </a:r>
            <a:r>
              <a:rPr lang="en-US" sz="2400" dirty="0" err="1" smtClean="0"/>
              <a:t>kepentingan</a:t>
            </a:r>
            <a:r>
              <a:rPr lang="en-US" sz="2400" dirty="0" smtClean="0"/>
              <a:t> </a:t>
            </a:r>
            <a:r>
              <a:rPr lang="en-US" sz="2400" dirty="0" err="1" smtClean="0"/>
              <a:t>dan</a:t>
            </a:r>
            <a:r>
              <a:rPr lang="en-US" sz="2400" dirty="0" smtClean="0"/>
              <a:t> </a:t>
            </a:r>
            <a:r>
              <a:rPr lang="en-US" sz="2400" dirty="0" err="1" smtClean="0"/>
              <a:t>hak</a:t>
            </a:r>
            <a:r>
              <a:rPr lang="en-US" sz="2400" dirty="0" smtClean="0"/>
              <a:t> orang lain</a:t>
            </a:r>
          </a:p>
          <a:p>
            <a:pPr marL="685800" indent="-685800" eaLnBrk="1" hangingPunct="1">
              <a:lnSpc>
                <a:spcPct val="70000"/>
              </a:lnSpc>
            </a:pPr>
            <a:r>
              <a:rPr lang="en-US" sz="2400" dirty="0" smtClean="0"/>
              <a:t>Kita </a:t>
            </a:r>
            <a:r>
              <a:rPr lang="en-US" sz="2400" dirty="0" err="1" smtClean="0"/>
              <a:t>harus</a:t>
            </a:r>
            <a:r>
              <a:rPr lang="en-US" sz="2400" dirty="0" smtClean="0"/>
              <a:t> </a:t>
            </a:r>
            <a:r>
              <a:rPr lang="en-US" sz="2400" dirty="0" err="1" smtClean="0"/>
              <a:t>menepati</a:t>
            </a:r>
            <a:r>
              <a:rPr lang="en-US" sz="2400" dirty="0" smtClean="0"/>
              <a:t> </a:t>
            </a:r>
            <a:r>
              <a:rPr lang="en-US" sz="2400" dirty="0" err="1" smtClean="0"/>
              <a:t>janji</a:t>
            </a:r>
            <a:endParaRPr lang="en-US" sz="2400" dirty="0" smtClean="0"/>
          </a:p>
        </p:txBody>
      </p:sp>
      <p:pic>
        <p:nvPicPr>
          <p:cNvPr id="5123" name="Picture 3" descr="C:\Users\Jessica\Pictures\Microsoft Clip Organizer\sy01849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Rectangle 2"/>
          <p:cNvSpPr>
            <a:spLocks noChangeArrowheads="1"/>
          </p:cNvSpPr>
          <p:nvPr/>
        </p:nvSpPr>
        <p:spPr bwMode="auto">
          <a:xfrm>
            <a:off x="2057400" y="457200"/>
            <a:ext cx="472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a:solidFill>
                  <a:srgbClr val="FFFF00"/>
                </a:solidFill>
              </a:rPr>
              <a:t>Sudut Pandang Moral</a:t>
            </a:r>
          </a:p>
        </p:txBody>
      </p:sp>
      <p:sp>
        <p:nvSpPr>
          <p:cNvPr id="5126" name="Rectangle 2"/>
          <p:cNvSpPr>
            <a:spLocks noChangeArrowheads="1"/>
          </p:cNvSpPr>
          <p:nvPr/>
        </p:nvSpPr>
        <p:spPr bwMode="auto">
          <a:xfrm>
            <a:off x="533400" y="4038600"/>
            <a:ext cx="82296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marL="290513" indent="-290513">
              <a:buFontTx/>
              <a:buChar char="•"/>
            </a:pPr>
            <a:r>
              <a:rPr lang="en-US" sz="2400" b="0"/>
              <a:t>Perilaku yang baik, merupakan perilaku yang sesuai dengan norma-norma moral.</a:t>
            </a:r>
            <a:br>
              <a:rPr lang="en-US" sz="2400" b="0"/>
            </a:br>
            <a:r>
              <a:rPr lang="en-US" sz="2400" b="0"/>
              <a:t>Perilaku yang buruk bertentangan dengan norma-norma moral.</a:t>
            </a:r>
            <a:br>
              <a:rPr lang="en-US" sz="2400" b="0"/>
            </a:br>
            <a:r>
              <a:rPr lang="en-US" sz="2400" b="0"/>
              <a:t>Suatu perbuatan dapat dinilai baik menurut arti terdalam justru kalau memenuhi standar etis</a:t>
            </a:r>
            <a:endParaRPr lang="id-ID" sz="2400" b="0"/>
          </a:p>
        </p:txBody>
      </p:sp>
      <p:sp>
        <p:nvSpPr>
          <p:cNvPr id="5127" name="Rectangle 8"/>
          <p:cNvSpPr>
            <a:spLocks noChangeArrowheads="1"/>
          </p:cNvSpPr>
          <p:nvPr/>
        </p:nvSpPr>
        <p:spPr bwMode="auto">
          <a:xfrm>
            <a:off x="533400" y="3063875"/>
            <a:ext cx="82296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0">
                <a:solidFill>
                  <a:srgbClr val="FF3300"/>
                </a:solidFill>
              </a:rPr>
              <a:t>Bisnis yang baik, bukan saja bisnis yang menguntungkan tetapi juga harus baik secara moral.</a:t>
            </a:r>
          </a:p>
        </p:txBody>
      </p:sp>
    </p:spTree>
    <p:extLst>
      <p:ext uri="{BB962C8B-B14F-4D97-AF65-F5344CB8AC3E}">
        <p14:creationId xmlns:p14="http://schemas.microsoft.com/office/powerpoint/2010/main" val="34940216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371600"/>
            <a:ext cx="8229600" cy="2743200"/>
          </a:xfrm>
        </p:spPr>
        <p:txBody>
          <a:bodyPr/>
          <a:lstStyle/>
          <a:p>
            <a:pPr algn="l" eaLnBrk="1" hangingPunct="1">
              <a:buFont typeface="Wingdings" pitchFamily="2" charset="2"/>
              <a:buNone/>
            </a:pPr>
            <a:r>
              <a:rPr lang="en-US" sz="2400" b="0" smtClean="0"/>
              <a:t>Bisnis terikat dengan hukum, “Hukum Dagang” atau Hukum Bisnis yang merupakan cabang penting dari ilmu hukum modern.</a:t>
            </a:r>
            <a:br>
              <a:rPr lang="en-US" sz="2400" b="0" smtClean="0"/>
            </a:br>
            <a:r>
              <a:rPr lang="en-US" sz="2400" b="0" smtClean="0"/>
              <a:t/>
            </a:r>
            <a:br>
              <a:rPr lang="en-US" sz="2400" b="0" smtClean="0"/>
            </a:br>
            <a:r>
              <a:rPr lang="en-US" sz="2400" b="0" smtClean="0"/>
              <a:t>Dalam praktek hukum banyak masalah yang timbul dalam hubungan dengan bisnis pada taraf nasional maupun internasional.</a:t>
            </a:r>
          </a:p>
        </p:txBody>
      </p:sp>
      <p:pic>
        <p:nvPicPr>
          <p:cNvPr id="6147" name="Picture 9" descr="C:\Users\Jessica\Pictures\Microsoft Clip Organizer\sy01850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Rectangle 2"/>
          <p:cNvSpPr>
            <a:spLocks noChangeArrowheads="1"/>
          </p:cNvSpPr>
          <p:nvPr/>
        </p:nvSpPr>
        <p:spPr bwMode="auto">
          <a:xfrm>
            <a:off x="2057400" y="457200"/>
            <a:ext cx="4724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a:solidFill>
                  <a:srgbClr val="FFFF00"/>
                </a:solidFill>
              </a:rPr>
              <a:t>Sudut Pandang Hukum</a:t>
            </a:r>
          </a:p>
        </p:txBody>
      </p:sp>
      <p:sp>
        <p:nvSpPr>
          <p:cNvPr id="6150" name="Text Box 7"/>
          <p:cNvSpPr txBox="1">
            <a:spLocks noChangeArrowheads="1"/>
          </p:cNvSpPr>
          <p:nvPr/>
        </p:nvSpPr>
        <p:spPr bwMode="auto">
          <a:xfrm>
            <a:off x="609600" y="4495800"/>
            <a:ext cx="80010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spcBef>
                <a:spcPct val="50000"/>
              </a:spcBef>
            </a:pPr>
            <a:r>
              <a:rPr lang="en-US" sz="2400" b="0"/>
              <a:t>Hukum merupakan sudut pandang normatif, karena menetapkan apa yang harus dilakukan atau tidak boleh dilakukan. Bersifat tertulis danada sanksi tertentu bila terjadi pelanggaran.</a:t>
            </a:r>
          </a:p>
        </p:txBody>
      </p:sp>
    </p:spTree>
    <p:extLst>
      <p:ext uri="{BB962C8B-B14F-4D97-AF65-F5344CB8AC3E}">
        <p14:creationId xmlns:p14="http://schemas.microsoft.com/office/powerpoint/2010/main" val="4237942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1"/>
          </p:nvPr>
        </p:nvSpPr>
        <p:spPr>
          <a:xfrm>
            <a:off x="1981200" y="533400"/>
            <a:ext cx="6629400" cy="1524000"/>
          </a:xfrm>
        </p:spPr>
        <p:txBody>
          <a:bodyPr/>
          <a:lstStyle/>
          <a:p>
            <a:pPr marL="0" indent="0" eaLnBrk="1" hangingPunct="1">
              <a:lnSpc>
                <a:spcPct val="70000"/>
              </a:lnSpc>
              <a:buFontTx/>
              <a:buNone/>
            </a:pPr>
            <a:r>
              <a:rPr lang="en-US" sz="2400" b="1" smtClean="0"/>
              <a:t>Norma Hukum dan Norma Etika memiliki keterkaitan yang erat:</a:t>
            </a:r>
          </a:p>
          <a:p>
            <a:pPr marL="0" indent="0" eaLnBrk="1" hangingPunct="1">
              <a:lnSpc>
                <a:spcPct val="70000"/>
              </a:lnSpc>
              <a:buFontTx/>
              <a:buNone/>
            </a:pPr>
            <a:endParaRPr lang="en-US" sz="2400" b="1" smtClean="0"/>
          </a:p>
          <a:p>
            <a:pPr marL="0" indent="0" eaLnBrk="1" hangingPunct="1">
              <a:lnSpc>
                <a:spcPct val="70000"/>
              </a:lnSpc>
              <a:buFontTx/>
              <a:buNone/>
            </a:pPr>
            <a:r>
              <a:rPr lang="en-US" sz="2400" b="1" smtClean="0"/>
              <a:t>Meneguhkan keyakinan moral dalam masyarakat</a:t>
            </a:r>
          </a:p>
          <a:p>
            <a:pPr marL="0" indent="0" eaLnBrk="1" hangingPunct="1">
              <a:lnSpc>
                <a:spcPct val="70000"/>
              </a:lnSpc>
              <a:buFontTx/>
              <a:buNone/>
            </a:pPr>
            <a:endParaRPr lang="en-US" sz="2400" b="1" smtClean="0"/>
          </a:p>
          <a:p>
            <a:pPr marL="0" indent="0" eaLnBrk="1" hangingPunct="1">
              <a:lnSpc>
                <a:spcPct val="70000"/>
              </a:lnSpc>
              <a:buFontTx/>
              <a:buNone/>
            </a:pPr>
            <a:endParaRPr lang="en-US" sz="2400" b="1" smtClean="0"/>
          </a:p>
        </p:txBody>
      </p:sp>
      <p:pic>
        <p:nvPicPr>
          <p:cNvPr id="7171" name="Picture 3" descr="C:\Users\Jessica\Pictures\Microsoft Clip Organizer\sy01851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86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ChangeArrowheads="1"/>
          </p:cNvSpPr>
          <p:nvPr/>
        </p:nvSpPr>
        <p:spPr bwMode="auto">
          <a:xfrm>
            <a:off x="457200" y="2815952"/>
            <a:ext cx="8077200" cy="19812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pPr marL="406400" indent="-406400">
              <a:lnSpc>
                <a:spcPct val="70000"/>
              </a:lnSpc>
              <a:spcBef>
                <a:spcPct val="20000"/>
              </a:spcBef>
              <a:buFontTx/>
              <a:buChar char="•"/>
            </a:pPr>
            <a:r>
              <a:rPr lang="en-US" sz="2400" b="0" dirty="0" err="1"/>
              <a:t>Perilaku</a:t>
            </a:r>
            <a:r>
              <a:rPr lang="en-US" sz="2400" b="0" dirty="0"/>
              <a:t> </a:t>
            </a:r>
            <a:r>
              <a:rPr lang="en-US" sz="2400" b="0" dirty="0" err="1"/>
              <a:t>seseorang</a:t>
            </a:r>
            <a:r>
              <a:rPr lang="en-US" sz="2400" b="0" dirty="0"/>
              <a:t> </a:t>
            </a:r>
            <a:r>
              <a:rPr lang="en-US" sz="2400" b="0" dirty="0" err="1"/>
              <a:t>ada</a:t>
            </a:r>
            <a:r>
              <a:rPr lang="en-US" sz="2400" b="0" dirty="0"/>
              <a:t> yang </a:t>
            </a:r>
            <a:r>
              <a:rPr lang="en-US" sz="2400" b="0" dirty="0" err="1"/>
              <a:t>tidak</a:t>
            </a:r>
            <a:r>
              <a:rPr lang="en-US" sz="2400" b="0" dirty="0"/>
              <a:t> </a:t>
            </a:r>
            <a:r>
              <a:rPr lang="en-US" sz="2400" b="0" dirty="0" err="1"/>
              <a:t>etis</a:t>
            </a:r>
            <a:r>
              <a:rPr lang="en-US" sz="2400" b="0" dirty="0"/>
              <a:t> </a:t>
            </a:r>
            <a:r>
              <a:rPr lang="en-US" sz="2400" b="0" dirty="0" err="1"/>
              <a:t>dan</a:t>
            </a:r>
            <a:r>
              <a:rPr lang="en-US" sz="2400" b="0" dirty="0"/>
              <a:t> </a:t>
            </a:r>
            <a:r>
              <a:rPr lang="en-US" sz="2400" b="0" dirty="0" err="1"/>
              <a:t>serentak</a:t>
            </a:r>
            <a:r>
              <a:rPr lang="en-US" sz="2400" b="0" dirty="0"/>
              <a:t> </a:t>
            </a:r>
            <a:r>
              <a:rPr lang="en-US" sz="2400" b="0" dirty="0" err="1"/>
              <a:t>juga</a:t>
            </a:r>
            <a:r>
              <a:rPr lang="en-US" sz="2400" b="0" dirty="0"/>
              <a:t> </a:t>
            </a:r>
            <a:r>
              <a:rPr lang="en-US" sz="2400" b="0" dirty="0" err="1"/>
              <a:t>dilarang</a:t>
            </a:r>
            <a:r>
              <a:rPr lang="en-US" sz="2400" b="0" dirty="0"/>
              <a:t> </a:t>
            </a:r>
            <a:r>
              <a:rPr lang="en-US" sz="2400" b="0" dirty="0" err="1"/>
              <a:t>menurut</a:t>
            </a:r>
            <a:r>
              <a:rPr lang="en-US" sz="2400" b="0" dirty="0"/>
              <a:t> </a:t>
            </a:r>
            <a:r>
              <a:rPr lang="en-US" sz="2400" b="0" dirty="0" err="1"/>
              <a:t>hukum</a:t>
            </a:r>
            <a:endParaRPr lang="en-US" sz="2400" b="0" dirty="0"/>
          </a:p>
          <a:p>
            <a:pPr marL="406400" indent="-406400">
              <a:lnSpc>
                <a:spcPct val="70000"/>
              </a:lnSpc>
              <a:spcBef>
                <a:spcPct val="20000"/>
              </a:spcBef>
              <a:buFontTx/>
              <a:buChar char="•"/>
            </a:pPr>
            <a:endParaRPr lang="en-US" sz="2400" b="0" dirty="0"/>
          </a:p>
          <a:p>
            <a:pPr marL="406400" indent="-406400">
              <a:lnSpc>
                <a:spcPct val="70000"/>
              </a:lnSpc>
              <a:spcBef>
                <a:spcPct val="20000"/>
              </a:spcBef>
              <a:buFontTx/>
              <a:buChar char="•"/>
            </a:pPr>
            <a:r>
              <a:rPr lang="en-US" sz="2400" b="0" dirty="0" err="1"/>
              <a:t>Perilaku</a:t>
            </a:r>
            <a:r>
              <a:rPr lang="en-US" sz="2400" b="0" dirty="0"/>
              <a:t> yang </a:t>
            </a:r>
            <a:r>
              <a:rPr lang="en-US" sz="2400" b="0" dirty="0" err="1"/>
              <a:t>tidak</a:t>
            </a:r>
            <a:r>
              <a:rPr lang="en-US" sz="2400" b="0" dirty="0"/>
              <a:t> </a:t>
            </a:r>
            <a:r>
              <a:rPr lang="en-US" sz="2400" b="0" dirty="0" err="1"/>
              <a:t>etis</a:t>
            </a:r>
            <a:r>
              <a:rPr lang="en-US" sz="2400" b="0" dirty="0"/>
              <a:t> </a:t>
            </a:r>
            <a:r>
              <a:rPr lang="en-US" sz="2400" b="0" dirty="0" err="1"/>
              <a:t>tetapi</a:t>
            </a:r>
            <a:r>
              <a:rPr lang="en-US" sz="2400" b="0" dirty="0"/>
              <a:t> </a:t>
            </a:r>
            <a:r>
              <a:rPr lang="en-US" sz="2400" b="0" dirty="0" err="1"/>
              <a:t>menurut</a:t>
            </a:r>
            <a:r>
              <a:rPr lang="en-US" sz="2400" b="0" dirty="0"/>
              <a:t> </a:t>
            </a:r>
            <a:r>
              <a:rPr lang="en-US" sz="2400" b="0" dirty="0" err="1"/>
              <a:t>hukum</a:t>
            </a:r>
            <a:r>
              <a:rPr lang="en-US" sz="2400" b="0" dirty="0"/>
              <a:t> </a:t>
            </a:r>
            <a:r>
              <a:rPr lang="en-US" sz="2400" b="0" dirty="0" err="1"/>
              <a:t>tidak</a:t>
            </a:r>
            <a:r>
              <a:rPr lang="en-US" sz="2400" b="0" dirty="0"/>
              <a:t> </a:t>
            </a:r>
            <a:r>
              <a:rPr lang="en-US" sz="2400" b="0" dirty="0" err="1"/>
              <a:t>dilarang</a:t>
            </a:r>
            <a:endParaRPr lang="en-US" sz="2400" b="0" dirty="0"/>
          </a:p>
          <a:p>
            <a:pPr marL="406400" indent="-406400">
              <a:lnSpc>
                <a:spcPct val="70000"/>
              </a:lnSpc>
              <a:spcBef>
                <a:spcPct val="20000"/>
              </a:spcBef>
            </a:pPr>
            <a:endParaRPr lang="en-US" sz="2400" b="0" dirty="0"/>
          </a:p>
        </p:txBody>
      </p:sp>
    </p:spTree>
    <p:extLst>
      <p:ext uri="{BB962C8B-B14F-4D97-AF65-F5344CB8AC3E}">
        <p14:creationId xmlns:p14="http://schemas.microsoft.com/office/powerpoint/2010/main" val="14147067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676400" y="533400"/>
            <a:ext cx="6629400" cy="1143000"/>
          </a:xfrm>
        </p:spPr>
        <p:txBody>
          <a:bodyPr/>
          <a:lstStyle/>
          <a:p>
            <a:pPr algn="l" eaLnBrk="1" hangingPunct="1"/>
            <a:r>
              <a:rPr lang="en-US" sz="2800" smtClean="0">
                <a:solidFill>
                  <a:srgbClr val="FFFF00"/>
                </a:solidFill>
              </a:rPr>
              <a:t>Tolok Ukur bisnis itu baik dari tiga sudut pandang :</a:t>
            </a:r>
          </a:p>
        </p:txBody>
      </p:sp>
      <p:pic>
        <p:nvPicPr>
          <p:cNvPr id="8195" name="Picture 8" descr="C:\Users\Jessica\Pictures\Microsoft Clip Organizer\sy01852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5"/>
          <p:cNvSpPr txBox="1">
            <a:spLocks noChangeArrowheads="1"/>
          </p:cNvSpPr>
          <p:nvPr/>
        </p:nvSpPr>
        <p:spPr bwMode="auto">
          <a:xfrm>
            <a:off x="457200" y="2057400"/>
            <a:ext cx="82296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08000" indent="-508000" eaLnBrk="0" hangingPunct="0">
              <a:defRPr sz="4800" b="1">
                <a:solidFill>
                  <a:schemeClr val="bg1"/>
                </a:solidFill>
                <a:latin typeface="Trebuchet MS" pitchFamily="34" charset="0"/>
              </a:defRPr>
            </a:lvl1pPr>
            <a:lvl2pPr marL="742950" indent="-285750" eaLnBrk="0" hangingPunct="0">
              <a:defRPr sz="4800" b="1">
                <a:solidFill>
                  <a:schemeClr val="bg1"/>
                </a:solidFill>
                <a:latin typeface="Trebuchet MS" pitchFamily="34" charset="0"/>
              </a:defRPr>
            </a:lvl2pPr>
            <a:lvl3pPr marL="1143000" indent="-228600" eaLnBrk="0" hangingPunct="0">
              <a:defRPr sz="4800" b="1">
                <a:solidFill>
                  <a:schemeClr val="bg1"/>
                </a:solidFill>
                <a:latin typeface="Trebuchet MS" pitchFamily="34" charset="0"/>
              </a:defRPr>
            </a:lvl3pPr>
            <a:lvl4pPr marL="1600200" indent="-228600" eaLnBrk="0" hangingPunct="0">
              <a:defRPr sz="4800" b="1">
                <a:solidFill>
                  <a:schemeClr val="bg1"/>
                </a:solidFill>
                <a:latin typeface="Trebuchet MS" pitchFamily="34" charset="0"/>
              </a:defRPr>
            </a:lvl4pPr>
            <a:lvl5pPr marL="2057400" indent="-228600" eaLnBrk="0" hangingPunct="0">
              <a:defRPr sz="4800" b="1">
                <a:solidFill>
                  <a:schemeClr val="bg1"/>
                </a:solidFill>
                <a:latin typeface="Trebuchet MS" pitchFamily="34" charset="0"/>
              </a:defRPr>
            </a:lvl5pPr>
            <a:lvl6pPr marL="2514600" indent="-228600" eaLnBrk="0" fontAlgn="base" hangingPunct="0">
              <a:spcBef>
                <a:spcPct val="0"/>
              </a:spcBef>
              <a:spcAft>
                <a:spcPct val="0"/>
              </a:spcAft>
              <a:defRPr sz="4800" b="1">
                <a:solidFill>
                  <a:schemeClr val="bg1"/>
                </a:solidFill>
                <a:latin typeface="Trebuchet MS" pitchFamily="34" charset="0"/>
              </a:defRPr>
            </a:lvl6pPr>
            <a:lvl7pPr marL="2971800" indent="-228600" eaLnBrk="0" fontAlgn="base" hangingPunct="0">
              <a:spcBef>
                <a:spcPct val="0"/>
              </a:spcBef>
              <a:spcAft>
                <a:spcPct val="0"/>
              </a:spcAft>
              <a:defRPr sz="4800" b="1">
                <a:solidFill>
                  <a:schemeClr val="bg1"/>
                </a:solidFill>
                <a:latin typeface="Trebuchet MS" pitchFamily="34" charset="0"/>
              </a:defRPr>
            </a:lvl7pPr>
            <a:lvl8pPr marL="3429000" indent="-228600" eaLnBrk="0" fontAlgn="base" hangingPunct="0">
              <a:spcBef>
                <a:spcPct val="0"/>
              </a:spcBef>
              <a:spcAft>
                <a:spcPct val="0"/>
              </a:spcAft>
              <a:defRPr sz="4800" b="1">
                <a:solidFill>
                  <a:schemeClr val="bg1"/>
                </a:solidFill>
                <a:latin typeface="Trebuchet MS" pitchFamily="34" charset="0"/>
              </a:defRPr>
            </a:lvl8pPr>
            <a:lvl9pPr marL="3886200" indent="-228600" eaLnBrk="0" fontAlgn="base" hangingPunct="0">
              <a:spcBef>
                <a:spcPct val="0"/>
              </a:spcBef>
              <a:spcAft>
                <a:spcPct val="0"/>
              </a:spcAft>
              <a:defRPr sz="4800" b="1">
                <a:solidFill>
                  <a:schemeClr val="bg1"/>
                </a:solidFill>
                <a:latin typeface="Trebuchet MS" pitchFamily="34" charset="0"/>
              </a:defRPr>
            </a:lvl9pPr>
          </a:lstStyle>
          <a:p>
            <a:pPr eaLnBrk="1" hangingPunct="1">
              <a:spcBef>
                <a:spcPct val="50000"/>
              </a:spcBef>
              <a:buFontTx/>
              <a:buAutoNum type="arabicPeriod"/>
            </a:pPr>
            <a:r>
              <a:rPr lang="en-US" sz="2400" b="0"/>
              <a:t>Sudut Pandang Ekonomis, tolok ukurnya tidak sulit, bisnis adalah baik kalau menghasilam laba.</a:t>
            </a:r>
          </a:p>
          <a:p>
            <a:pPr eaLnBrk="1" hangingPunct="1">
              <a:spcBef>
                <a:spcPct val="50000"/>
              </a:spcBef>
              <a:buFontTx/>
              <a:buAutoNum type="arabicPeriod"/>
            </a:pPr>
            <a:r>
              <a:rPr lang="en-US" sz="2400" b="0"/>
              <a:t>Sudut Pandang Hukum, tolok ukurnya jelas, bisnis dikatakan baik kalau sesuai dengan hukum yang berlaku.</a:t>
            </a:r>
          </a:p>
          <a:p>
            <a:pPr eaLnBrk="1" hangingPunct="1">
              <a:spcBef>
                <a:spcPct val="50000"/>
              </a:spcBef>
              <a:buFontTx/>
              <a:buAutoNum type="arabicPeriod"/>
            </a:pPr>
            <a:r>
              <a:rPr lang="en-US" sz="2400" b="0"/>
              <a:t>Sudut Pandang Moral, ada tiga tolok ukur yaitu hati nurani, Kaidah Emas dan penilaian masyarakat umum</a:t>
            </a:r>
          </a:p>
        </p:txBody>
      </p:sp>
    </p:spTree>
    <p:extLst>
      <p:ext uri="{BB962C8B-B14F-4D97-AF65-F5344CB8AC3E}">
        <p14:creationId xmlns:p14="http://schemas.microsoft.com/office/powerpoint/2010/main" val="18421367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28600" y="1066800"/>
            <a:ext cx="8686800" cy="5486400"/>
          </a:xfrm>
          <a:ln>
            <a:solidFill>
              <a:srgbClr val="FFFF00"/>
            </a:solidFill>
          </a:ln>
        </p:spPr>
        <p:txBody>
          <a:bodyPr/>
          <a:lstStyle/>
          <a:p>
            <a:pPr marL="406400" indent="-406400" algn="just" eaLnBrk="1" hangingPunct="1">
              <a:spcBef>
                <a:spcPct val="0"/>
              </a:spcBef>
            </a:pPr>
            <a:r>
              <a:rPr lang="en-US" sz="2400" dirty="0" err="1" smtClean="0"/>
              <a:t>Suatu</a:t>
            </a:r>
            <a:r>
              <a:rPr lang="en-US" sz="2400" dirty="0" smtClean="0"/>
              <a:t> </a:t>
            </a:r>
            <a:r>
              <a:rPr lang="en-US" sz="2400" dirty="0" err="1" smtClean="0"/>
              <a:t>perbuatan</a:t>
            </a:r>
            <a:r>
              <a:rPr lang="en-US" sz="2400" dirty="0" smtClean="0"/>
              <a:t> </a:t>
            </a:r>
            <a:r>
              <a:rPr lang="en-US" sz="2400" dirty="0" err="1" smtClean="0"/>
              <a:t>adalah</a:t>
            </a:r>
            <a:r>
              <a:rPr lang="en-US" sz="2400" dirty="0" smtClean="0"/>
              <a:t> </a:t>
            </a:r>
            <a:r>
              <a:rPr lang="en-US" sz="2400" dirty="0" err="1" smtClean="0"/>
              <a:t>baik</a:t>
            </a:r>
            <a:r>
              <a:rPr lang="en-US" sz="2400" dirty="0" smtClean="0"/>
              <a:t>, </a:t>
            </a:r>
            <a:r>
              <a:rPr lang="en-US" sz="2400" dirty="0" err="1" smtClean="0"/>
              <a:t>jika</a:t>
            </a:r>
            <a:r>
              <a:rPr lang="en-US" sz="2400" dirty="0" smtClean="0"/>
              <a:t> </a:t>
            </a:r>
            <a:r>
              <a:rPr lang="en-US" sz="2400" dirty="0" err="1" smtClean="0"/>
              <a:t>dilakukan</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hati</a:t>
            </a:r>
            <a:r>
              <a:rPr lang="en-US" sz="2400" dirty="0" smtClean="0"/>
              <a:t> </a:t>
            </a:r>
            <a:r>
              <a:rPr lang="en-US" sz="2400" dirty="0" err="1" smtClean="0"/>
              <a:t>nurani</a:t>
            </a:r>
            <a:r>
              <a:rPr lang="en-US" sz="2400" dirty="0" smtClean="0"/>
              <a:t> </a:t>
            </a:r>
            <a:r>
              <a:rPr lang="en-US" sz="2400" dirty="0" err="1" smtClean="0"/>
              <a:t>dan</a:t>
            </a:r>
            <a:r>
              <a:rPr lang="en-US" sz="2400" dirty="0" smtClean="0"/>
              <a:t> </a:t>
            </a:r>
            <a:r>
              <a:rPr lang="en-US" sz="2400" dirty="0" err="1" smtClean="0"/>
              <a:t>perbuatan</a:t>
            </a:r>
            <a:r>
              <a:rPr lang="en-US" sz="2400" dirty="0" smtClean="0"/>
              <a:t> </a:t>
            </a:r>
            <a:r>
              <a:rPr lang="en-US" sz="2400" dirty="0" err="1" smtClean="0"/>
              <a:t>adalah</a:t>
            </a:r>
            <a:r>
              <a:rPr lang="en-US" sz="2400" dirty="0" smtClean="0"/>
              <a:t> </a:t>
            </a:r>
            <a:r>
              <a:rPr lang="en-US" sz="2400" dirty="0" err="1" smtClean="0"/>
              <a:t>buruk</a:t>
            </a:r>
            <a:r>
              <a:rPr lang="en-US" sz="2400" dirty="0" smtClean="0"/>
              <a:t>, </a:t>
            </a:r>
            <a:r>
              <a:rPr lang="en-US" sz="2400" dirty="0" err="1" smtClean="0"/>
              <a:t>jika</a:t>
            </a:r>
            <a:r>
              <a:rPr lang="en-US" sz="2400" dirty="0" smtClean="0"/>
              <a:t> </a:t>
            </a:r>
            <a:r>
              <a:rPr lang="en-US" sz="2400" dirty="0" err="1" smtClean="0"/>
              <a:t>bertentangan</a:t>
            </a:r>
            <a:r>
              <a:rPr lang="en-US" sz="2400" dirty="0" smtClean="0"/>
              <a:t> </a:t>
            </a:r>
            <a:r>
              <a:rPr lang="en-US" sz="2400" dirty="0" err="1" smtClean="0"/>
              <a:t>dengan</a:t>
            </a:r>
            <a:r>
              <a:rPr lang="en-US" sz="2400" dirty="0" smtClean="0"/>
              <a:t> </a:t>
            </a:r>
            <a:r>
              <a:rPr lang="en-US" sz="2400" dirty="0" err="1" smtClean="0"/>
              <a:t>hati</a:t>
            </a:r>
            <a:r>
              <a:rPr lang="en-US" sz="2400" dirty="0" smtClean="0"/>
              <a:t> </a:t>
            </a:r>
            <a:r>
              <a:rPr lang="en-US" sz="2400" dirty="0" err="1" smtClean="0"/>
              <a:t>nurani</a:t>
            </a:r>
            <a:endParaRPr lang="en-US" sz="2400" dirty="0" smtClean="0"/>
          </a:p>
          <a:p>
            <a:pPr marL="406400" indent="-406400" algn="just" eaLnBrk="1" hangingPunct="1">
              <a:spcBef>
                <a:spcPct val="0"/>
              </a:spcBef>
            </a:pPr>
            <a:r>
              <a:rPr lang="en-US" sz="2400" dirty="0" err="1" smtClean="0"/>
              <a:t>Bertindak</a:t>
            </a:r>
            <a:r>
              <a:rPr lang="en-US" sz="2400" dirty="0" smtClean="0"/>
              <a:t> </a:t>
            </a:r>
            <a:r>
              <a:rPr lang="en-US" sz="2400" dirty="0" err="1" smtClean="0"/>
              <a:t>bertentangan</a:t>
            </a:r>
            <a:r>
              <a:rPr lang="en-US" sz="2400" dirty="0" smtClean="0"/>
              <a:t> </a:t>
            </a:r>
            <a:r>
              <a:rPr lang="en-US" sz="2400" dirty="0" err="1" smtClean="0"/>
              <a:t>dengan</a:t>
            </a:r>
            <a:r>
              <a:rPr lang="en-US" sz="2400" dirty="0" smtClean="0"/>
              <a:t> </a:t>
            </a:r>
            <a:r>
              <a:rPr lang="en-US" sz="2400" dirty="0" err="1" smtClean="0"/>
              <a:t>hati</a:t>
            </a:r>
            <a:r>
              <a:rPr lang="en-US" sz="2400" dirty="0" smtClean="0"/>
              <a:t> </a:t>
            </a:r>
            <a:r>
              <a:rPr lang="en-US" sz="2400" dirty="0" err="1" smtClean="0"/>
              <a:t>nurani</a:t>
            </a:r>
            <a:r>
              <a:rPr lang="en-US" sz="2400" dirty="0" smtClean="0"/>
              <a:t>, </a:t>
            </a:r>
            <a:r>
              <a:rPr lang="en-US" sz="2400" dirty="0" err="1" smtClean="0"/>
              <a:t>kita</a:t>
            </a:r>
            <a:r>
              <a:rPr lang="en-US" sz="2400" dirty="0" smtClean="0"/>
              <a:t> </a:t>
            </a:r>
            <a:r>
              <a:rPr lang="en-US" sz="2400" dirty="0" err="1" smtClean="0"/>
              <a:t>menghancurkan</a:t>
            </a:r>
            <a:r>
              <a:rPr lang="en-US" sz="2400" dirty="0" smtClean="0"/>
              <a:t> </a:t>
            </a:r>
            <a:r>
              <a:rPr lang="en-US" sz="2400" dirty="0" err="1" smtClean="0"/>
              <a:t>integritas</a:t>
            </a:r>
            <a:r>
              <a:rPr lang="en-US" sz="2400" dirty="0" smtClean="0"/>
              <a:t> </a:t>
            </a:r>
            <a:r>
              <a:rPr lang="en-US" sz="2400" dirty="0" err="1" smtClean="0"/>
              <a:t>pribadi</a:t>
            </a:r>
            <a:r>
              <a:rPr lang="en-US" sz="2400" dirty="0" smtClean="0"/>
              <a:t>, </a:t>
            </a:r>
            <a:r>
              <a:rPr lang="en-US" sz="2400" dirty="0" err="1" smtClean="0"/>
              <a:t>karena</a:t>
            </a:r>
            <a:r>
              <a:rPr lang="en-US" sz="2400" dirty="0" smtClean="0"/>
              <a:t> </a:t>
            </a:r>
            <a:r>
              <a:rPr lang="en-US" sz="2400" dirty="0" err="1" smtClean="0"/>
              <a:t>menyimpang</a:t>
            </a:r>
            <a:r>
              <a:rPr lang="en-US" sz="2400" dirty="0" smtClean="0"/>
              <a:t> </a:t>
            </a:r>
            <a:r>
              <a:rPr lang="en-US" sz="2400" dirty="0" err="1" smtClean="0"/>
              <a:t>dari</a:t>
            </a:r>
            <a:r>
              <a:rPr lang="en-US" sz="2400" dirty="0" smtClean="0"/>
              <a:t> </a:t>
            </a:r>
            <a:r>
              <a:rPr lang="en-US" sz="2400" dirty="0" err="1" smtClean="0"/>
              <a:t>keyakinan</a:t>
            </a:r>
            <a:r>
              <a:rPr lang="en-US" sz="2400" dirty="0" smtClean="0"/>
              <a:t> yang </a:t>
            </a:r>
            <a:r>
              <a:rPr lang="en-US" sz="2400" dirty="0" err="1" smtClean="0"/>
              <a:t>terdalam</a:t>
            </a:r>
            <a:r>
              <a:rPr lang="en-US" sz="2400" dirty="0" smtClean="0"/>
              <a:t>.</a:t>
            </a:r>
          </a:p>
          <a:p>
            <a:pPr marL="406400" indent="-406400" algn="just" eaLnBrk="1" hangingPunct="1">
              <a:spcBef>
                <a:spcPct val="0"/>
              </a:spcBef>
            </a:pPr>
            <a:r>
              <a:rPr lang="en-US" sz="2400" dirty="0" err="1" smtClean="0"/>
              <a:t>Hati</a:t>
            </a:r>
            <a:r>
              <a:rPr lang="en-US" sz="2400" dirty="0" smtClean="0"/>
              <a:t> </a:t>
            </a:r>
            <a:r>
              <a:rPr lang="en-US" sz="2400" dirty="0" err="1" smtClean="0"/>
              <a:t>nurani</a:t>
            </a:r>
            <a:r>
              <a:rPr lang="en-US" sz="2400" dirty="0" smtClean="0"/>
              <a:t> </a:t>
            </a:r>
            <a:r>
              <a:rPr lang="en-US" sz="2400" dirty="0" err="1" smtClean="0"/>
              <a:t>mengikat</a:t>
            </a:r>
            <a:r>
              <a:rPr lang="en-US" sz="2400" dirty="0" smtClean="0"/>
              <a:t> </a:t>
            </a:r>
            <a:r>
              <a:rPr lang="en-US" sz="2400" dirty="0" err="1" smtClean="0"/>
              <a:t>kita</a:t>
            </a:r>
            <a:r>
              <a:rPr lang="en-US" sz="2400" dirty="0" smtClean="0"/>
              <a:t> </a:t>
            </a:r>
            <a:r>
              <a:rPr lang="en-US" sz="2400" dirty="0" err="1" smtClean="0"/>
              <a:t>dalam</a:t>
            </a:r>
            <a:r>
              <a:rPr lang="en-US" sz="2400" dirty="0" smtClean="0"/>
              <a:t> </a:t>
            </a:r>
            <a:r>
              <a:rPr lang="en-US" sz="2400" dirty="0" err="1" smtClean="0"/>
              <a:t>arti</a:t>
            </a:r>
            <a:r>
              <a:rPr lang="en-US" sz="2400" dirty="0" smtClean="0"/>
              <a:t>, </a:t>
            </a:r>
            <a:r>
              <a:rPr lang="en-US" sz="2400" dirty="0" err="1" smtClean="0"/>
              <a:t>kita</a:t>
            </a:r>
            <a:r>
              <a:rPr lang="en-US" sz="2400" dirty="0" smtClean="0"/>
              <a:t> </a:t>
            </a:r>
            <a:r>
              <a:rPr lang="en-US" sz="2400" dirty="0" err="1" smtClean="0"/>
              <a:t>harus</a:t>
            </a:r>
            <a:r>
              <a:rPr lang="en-US" sz="2400" dirty="0" smtClean="0"/>
              <a:t> </a:t>
            </a:r>
            <a:r>
              <a:rPr lang="en-US" sz="2400" dirty="0" err="1" smtClean="0"/>
              <a:t>melakukan</a:t>
            </a:r>
            <a:r>
              <a:rPr lang="en-US" sz="2400" dirty="0" smtClean="0"/>
              <a:t> </a:t>
            </a:r>
            <a:r>
              <a:rPr lang="en-US" sz="2400" dirty="0" err="1" smtClean="0"/>
              <a:t>apa</a:t>
            </a:r>
            <a:r>
              <a:rPr lang="en-US" sz="2400" dirty="0" smtClean="0"/>
              <a:t> yang </a:t>
            </a:r>
            <a:r>
              <a:rPr lang="en-US" sz="2400" dirty="0" err="1" smtClean="0"/>
              <a:t>diperintahkan</a:t>
            </a:r>
            <a:r>
              <a:rPr lang="en-US" sz="2400" dirty="0" smtClean="0"/>
              <a:t> </a:t>
            </a:r>
            <a:r>
              <a:rPr lang="en-US" sz="2400" dirty="0" err="1" smtClean="0"/>
              <a:t>hati</a:t>
            </a:r>
            <a:r>
              <a:rPr lang="en-US" sz="2400" dirty="0" smtClean="0"/>
              <a:t> </a:t>
            </a:r>
            <a:r>
              <a:rPr lang="en-US" sz="2400" dirty="0" err="1" smtClean="0"/>
              <a:t>nurani</a:t>
            </a:r>
            <a:r>
              <a:rPr lang="en-US" sz="2400" dirty="0" smtClean="0"/>
              <a:t> </a:t>
            </a:r>
            <a:r>
              <a:rPr lang="en-US" sz="2400" dirty="0" err="1" smtClean="0"/>
              <a:t>dan</a:t>
            </a:r>
            <a:r>
              <a:rPr lang="en-US" sz="2400" dirty="0" smtClean="0"/>
              <a:t> </a:t>
            </a:r>
            <a:r>
              <a:rPr lang="en-US" sz="2400" dirty="0" err="1" smtClean="0"/>
              <a:t>tidak</a:t>
            </a:r>
            <a:r>
              <a:rPr lang="en-US" sz="2400" dirty="0" smtClean="0"/>
              <a:t> </a:t>
            </a:r>
            <a:r>
              <a:rPr lang="en-US" sz="2400" dirty="0" err="1" smtClean="0"/>
              <a:t>boleh</a:t>
            </a:r>
            <a:r>
              <a:rPr lang="en-US" sz="2400" dirty="0" smtClean="0"/>
              <a:t> </a:t>
            </a:r>
            <a:r>
              <a:rPr lang="en-US" sz="2400" dirty="0" err="1" smtClean="0"/>
              <a:t>melakukan</a:t>
            </a:r>
            <a:r>
              <a:rPr lang="en-US" sz="2400" dirty="0" smtClean="0"/>
              <a:t> </a:t>
            </a:r>
            <a:r>
              <a:rPr lang="en-US" sz="2400" dirty="0" err="1" smtClean="0"/>
              <a:t>apa</a:t>
            </a:r>
            <a:r>
              <a:rPr lang="en-US" sz="2400" dirty="0" smtClean="0"/>
              <a:t> yang </a:t>
            </a:r>
            <a:r>
              <a:rPr lang="en-US" sz="2400" dirty="0" err="1" smtClean="0"/>
              <a:t>berlawanan</a:t>
            </a:r>
            <a:r>
              <a:rPr lang="en-US" sz="2400" dirty="0" smtClean="0"/>
              <a:t> </a:t>
            </a:r>
            <a:r>
              <a:rPr lang="en-US" sz="2400" dirty="0" err="1" smtClean="0"/>
              <a:t>dengan</a:t>
            </a:r>
            <a:r>
              <a:rPr lang="en-US" sz="2400" dirty="0" smtClean="0"/>
              <a:t> </a:t>
            </a:r>
            <a:r>
              <a:rPr lang="en-US" sz="2400" dirty="0" err="1" smtClean="0"/>
              <a:t>suara</a:t>
            </a:r>
            <a:r>
              <a:rPr lang="en-US" sz="2400" dirty="0" smtClean="0"/>
              <a:t> </a:t>
            </a:r>
            <a:r>
              <a:rPr lang="en-US" sz="2400" dirty="0" err="1" smtClean="0"/>
              <a:t>hati</a:t>
            </a:r>
            <a:r>
              <a:rPr lang="en-US" sz="2400" dirty="0" smtClean="0"/>
              <a:t> </a:t>
            </a:r>
            <a:r>
              <a:rPr lang="en-US" sz="2400" dirty="0" err="1" smtClean="0"/>
              <a:t>nurani</a:t>
            </a:r>
            <a:r>
              <a:rPr lang="en-US" sz="2400" dirty="0" smtClean="0"/>
              <a:t>.</a:t>
            </a:r>
          </a:p>
          <a:p>
            <a:pPr marL="406400" indent="-406400" algn="just" eaLnBrk="1" hangingPunct="1">
              <a:spcBef>
                <a:spcPct val="0"/>
              </a:spcBef>
            </a:pPr>
            <a:r>
              <a:rPr lang="en-US" sz="2400" dirty="0" err="1" smtClean="0"/>
              <a:t>Bagi</a:t>
            </a:r>
            <a:r>
              <a:rPr lang="en-US" sz="2400" dirty="0" smtClean="0"/>
              <a:t> orang yang </a:t>
            </a:r>
            <a:r>
              <a:rPr lang="en-US" sz="2400" dirty="0" err="1" smtClean="0"/>
              <a:t>beragama</a:t>
            </a:r>
            <a:r>
              <a:rPr lang="en-US" sz="2400" dirty="0" smtClean="0"/>
              <a:t>, </a:t>
            </a:r>
            <a:r>
              <a:rPr lang="en-US" sz="2400" dirty="0" err="1" smtClean="0"/>
              <a:t>hati</a:t>
            </a:r>
            <a:r>
              <a:rPr lang="en-US" sz="2400" dirty="0" smtClean="0"/>
              <a:t> </a:t>
            </a:r>
            <a:r>
              <a:rPr lang="en-US" sz="2400" dirty="0" err="1" smtClean="0"/>
              <a:t>nurani</a:t>
            </a:r>
            <a:r>
              <a:rPr lang="en-US" sz="2400" dirty="0" smtClean="0"/>
              <a:t> </a:t>
            </a:r>
            <a:r>
              <a:rPr lang="en-US" sz="2400" dirty="0" err="1" smtClean="0"/>
              <a:t>mempunyai</a:t>
            </a:r>
            <a:r>
              <a:rPr lang="en-US" sz="2400" dirty="0" smtClean="0"/>
              <a:t> </a:t>
            </a:r>
            <a:r>
              <a:rPr lang="en-US" sz="2400" dirty="0" err="1" smtClean="0"/>
              <a:t>arti</a:t>
            </a:r>
            <a:r>
              <a:rPr lang="en-US" sz="2400" dirty="0" smtClean="0"/>
              <a:t> </a:t>
            </a:r>
            <a:r>
              <a:rPr lang="en-US" sz="2400" dirty="0" err="1" smtClean="0"/>
              <a:t>khusus</a:t>
            </a:r>
            <a:r>
              <a:rPr lang="en-US" sz="2400" dirty="0" smtClean="0"/>
              <a:t>. </a:t>
            </a:r>
            <a:r>
              <a:rPr lang="en-US" sz="2400" dirty="0" err="1" smtClean="0"/>
              <a:t>Bila</a:t>
            </a:r>
            <a:r>
              <a:rPr lang="en-US" sz="2400" dirty="0" smtClean="0"/>
              <a:t> </a:t>
            </a:r>
            <a:r>
              <a:rPr lang="en-US" sz="2400" dirty="0" err="1" smtClean="0"/>
              <a:t>kita</a:t>
            </a:r>
            <a:r>
              <a:rPr lang="en-US" sz="2400" dirty="0" smtClean="0"/>
              <a:t> </a:t>
            </a:r>
            <a:r>
              <a:rPr lang="en-US" sz="2400" dirty="0" err="1" smtClean="0"/>
              <a:t>mengambil</a:t>
            </a:r>
            <a:r>
              <a:rPr lang="en-US" sz="2400" dirty="0" smtClean="0"/>
              <a:t> </a:t>
            </a:r>
            <a:r>
              <a:rPr lang="en-US" sz="2400" dirty="0" err="1" smtClean="0"/>
              <a:t>keputusan</a:t>
            </a:r>
            <a:r>
              <a:rPr lang="en-US" sz="2400" dirty="0" smtClean="0"/>
              <a:t> moral </a:t>
            </a:r>
            <a:r>
              <a:rPr lang="en-US" sz="2400" dirty="0" err="1" smtClean="0"/>
              <a:t>atas</a:t>
            </a:r>
            <a:r>
              <a:rPr lang="en-US" sz="2400" dirty="0" smtClean="0"/>
              <a:t> </a:t>
            </a:r>
            <a:r>
              <a:rPr lang="en-US" sz="2400" dirty="0" err="1" smtClean="0"/>
              <a:t>dasar</a:t>
            </a:r>
            <a:r>
              <a:rPr lang="en-US" sz="2400" dirty="0" smtClean="0"/>
              <a:t> </a:t>
            </a:r>
            <a:r>
              <a:rPr lang="en-US" sz="2400" dirty="0" err="1" smtClean="0"/>
              <a:t>hati</a:t>
            </a:r>
            <a:r>
              <a:rPr lang="en-US" sz="2400" dirty="0" smtClean="0"/>
              <a:t> </a:t>
            </a:r>
            <a:r>
              <a:rPr lang="en-US" sz="2400" dirty="0" err="1" smtClean="0"/>
              <a:t>nurani</a:t>
            </a:r>
            <a:r>
              <a:rPr lang="en-US" sz="2400" dirty="0" smtClean="0"/>
              <a:t>, </a:t>
            </a:r>
            <a:r>
              <a:rPr lang="en-US" sz="2400" dirty="0" err="1" smtClean="0"/>
              <a:t>keputusan</a:t>
            </a:r>
            <a:r>
              <a:rPr lang="en-US" sz="2400" dirty="0" smtClean="0"/>
              <a:t> yang </a:t>
            </a:r>
            <a:r>
              <a:rPr lang="en-US" sz="2400" dirty="0" err="1" smtClean="0"/>
              <a:t>diambil</a:t>
            </a:r>
            <a:r>
              <a:rPr lang="en-US" sz="2400" dirty="0" smtClean="0"/>
              <a:t> </a:t>
            </a:r>
            <a:r>
              <a:rPr lang="en-US" sz="2400" dirty="0" err="1" smtClean="0"/>
              <a:t>sudah</a:t>
            </a:r>
            <a:r>
              <a:rPr lang="en-US" sz="2400" dirty="0" smtClean="0"/>
              <a:t> </a:t>
            </a:r>
            <a:r>
              <a:rPr lang="en-US" sz="2400" dirty="0" err="1" smtClean="0"/>
              <a:t>sesuai</a:t>
            </a:r>
            <a:r>
              <a:rPr lang="en-US" sz="2400" dirty="0" smtClean="0"/>
              <a:t> </a:t>
            </a:r>
            <a:r>
              <a:rPr lang="en-US" sz="2400" dirty="0" err="1" smtClean="0"/>
              <a:t>dan</a:t>
            </a:r>
            <a:r>
              <a:rPr lang="en-US" sz="2400" dirty="0" smtClean="0"/>
              <a:t> </a:t>
            </a:r>
            <a:r>
              <a:rPr lang="en-US" sz="2400" dirty="0" err="1" smtClean="0"/>
              <a:t>memenuhi</a:t>
            </a:r>
            <a:r>
              <a:rPr lang="en-US" sz="2400" dirty="0" smtClean="0"/>
              <a:t> </a:t>
            </a:r>
            <a:r>
              <a:rPr lang="en-US" sz="2400" dirty="0" err="1" smtClean="0"/>
              <a:t>kehendak</a:t>
            </a:r>
            <a:r>
              <a:rPr lang="en-US" sz="2400" dirty="0" smtClean="0"/>
              <a:t> </a:t>
            </a:r>
            <a:r>
              <a:rPr lang="en-US" sz="2400" dirty="0" err="1" smtClean="0"/>
              <a:t>Tuhan</a:t>
            </a:r>
            <a:r>
              <a:rPr lang="en-US" sz="2400" dirty="0" smtClean="0"/>
              <a:t> </a:t>
            </a:r>
            <a:r>
              <a:rPr lang="en-US" sz="2400" dirty="0" err="1" smtClean="0"/>
              <a:t>atau</a:t>
            </a:r>
            <a:r>
              <a:rPr lang="en-US" sz="2400" dirty="0" smtClean="0"/>
              <a:t> </a:t>
            </a:r>
            <a:r>
              <a:rPr lang="en-US" sz="2400" dirty="0" err="1" smtClean="0"/>
              <a:t>justru</a:t>
            </a:r>
            <a:r>
              <a:rPr lang="en-US" sz="2400" dirty="0" smtClean="0"/>
              <a:t> </a:t>
            </a:r>
            <a:r>
              <a:rPr lang="en-US" sz="2400" dirty="0" err="1" smtClean="0"/>
              <a:t>melanggar</a:t>
            </a:r>
            <a:r>
              <a:rPr lang="en-US" sz="2400" dirty="0" smtClean="0"/>
              <a:t> </a:t>
            </a:r>
            <a:r>
              <a:rPr lang="en-US" sz="2400" dirty="0" err="1" smtClean="0"/>
              <a:t>perintah</a:t>
            </a:r>
            <a:r>
              <a:rPr lang="en-US" sz="2400" dirty="0" smtClean="0"/>
              <a:t> </a:t>
            </a:r>
            <a:r>
              <a:rPr lang="en-US" sz="2400" dirty="0" err="1" smtClean="0"/>
              <a:t>Tuhan</a:t>
            </a:r>
            <a:r>
              <a:rPr lang="en-US" sz="2400" dirty="0" smtClean="0"/>
              <a:t>.</a:t>
            </a:r>
          </a:p>
        </p:txBody>
      </p:sp>
      <p:pic>
        <p:nvPicPr>
          <p:cNvPr id="9219" name="Picture 3" descr="C:\Users\Jessica\Pictures\Microsoft Clip Organizer\sy01853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5"/>
          <p:cNvSpPr>
            <a:spLocks noChangeArrowheads="1"/>
          </p:cNvSpPr>
          <p:nvPr/>
        </p:nvSpPr>
        <p:spPr bwMode="auto">
          <a:xfrm>
            <a:off x="1828800" y="628650"/>
            <a:ext cx="23336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solidFill>
                  <a:srgbClr val="FFFF00"/>
                </a:solidFill>
              </a:rPr>
              <a:t>HATI NURANI</a:t>
            </a:r>
          </a:p>
        </p:txBody>
      </p:sp>
    </p:spTree>
    <p:extLst>
      <p:ext uri="{BB962C8B-B14F-4D97-AF65-F5344CB8AC3E}">
        <p14:creationId xmlns:p14="http://schemas.microsoft.com/office/powerpoint/2010/main" val="32454022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4" descr="C:\Users\Jessica\Pictures\Microsoft Clip Organizer\sy01854_.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52400"/>
            <a:ext cx="1427163" cy="1382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6"/>
          <p:cNvSpPr>
            <a:spLocks noChangeArrowheads="1"/>
          </p:cNvSpPr>
          <p:nvPr/>
        </p:nvSpPr>
        <p:spPr bwMode="auto">
          <a:xfrm>
            <a:off x="1828800" y="628650"/>
            <a:ext cx="24050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800">
                <a:solidFill>
                  <a:srgbClr val="FFFF00"/>
                </a:solidFill>
              </a:rPr>
              <a:t>KAIDAH EMAS</a:t>
            </a:r>
          </a:p>
        </p:txBody>
      </p:sp>
      <p:sp>
        <p:nvSpPr>
          <p:cNvPr id="10245" name="Rectangle 7"/>
          <p:cNvSpPr>
            <a:spLocks noChangeArrowheads="1"/>
          </p:cNvSpPr>
          <p:nvPr/>
        </p:nvSpPr>
        <p:spPr bwMode="auto">
          <a:xfrm>
            <a:off x="304800" y="1949931"/>
            <a:ext cx="8382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algn="just">
              <a:spcBef>
                <a:spcPct val="20000"/>
              </a:spcBef>
              <a:buFontTx/>
              <a:buChar char="•"/>
            </a:pPr>
            <a:r>
              <a:rPr lang="en-US" sz="2400" b="0" dirty="0" err="1"/>
              <a:t>Hendaklah</a:t>
            </a:r>
            <a:r>
              <a:rPr lang="en-US" sz="2400" b="0" dirty="0"/>
              <a:t> </a:t>
            </a:r>
            <a:r>
              <a:rPr lang="en-US" sz="2400" b="0" dirty="0" err="1"/>
              <a:t>memperlakukan</a:t>
            </a:r>
            <a:r>
              <a:rPr lang="en-US" sz="2400" b="0" dirty="0"/>
              <a:t> orang lain </a:t>
            </a:r>
            <a:r>
              <a:rPr lang="en-US" sz="2400" b="0" dirty="0" err="1"/>
              <a:t>sebagaimana</a:t>
            </a:r>
            <a:r>
              <a:rPr lang="en-US" sz="2400" b="0" dirty="0"/>
              <a:t> </a:t>
            </a:r>
            <a:r>
              <a:rPr lang="en-US" sz="2400" b="0" dirty="0" err="1"/>
              <a:t>Anda</a:t>
            </a:r>
            <a:r>
              <a:rPr lang="en-US" sz="2400" b="0" dirty="0"/>
              <a:t> </a:t>
            </a:r>
            <a:r>
              <a:rPr lang="en-US" sz="2400" b="0" dirty="0" err="1"/>
              <a:t>sendiri</a:t>
            </a:r>
            <a:r>
              <a:rPr lang="en-US" sz="2400" b="0" dirty="0"/>
              <a:t> </a:t>
            </a:r>
            <a:r>
              <a:rPr lang="en-US" sz="2400" b="0" dirty="0" err="1"/>
              <a:t>ingin</a:t>
            </a:r>
            <a:r>
              <a:rPr lang="en-US" sz="2400" b="0" dirty="0"/>
              <a:t> </a:t>
            </a:r>
            <a:r>
              <a:rPr lang="en-US" sz="2400" b="0" dirty="0" err="1"/>
              <a:t>diperlakukan</a:t>
            </a:r>
            <a:r>
              <a:rPr lang="en-US" sz="2400" b="0" dirty="0"/>
              <a:t> (</a:t>
            </a:r>
            <a:r>
              <a:rPr lang="en-US" sz="2400" b="0" dirty="0" err="1"/>
              <a:t>cara</a:t>
            </a:r>
            <a:r>
              <a:rPr lang="en-US" sz="2400" b="0" dirty="0"/>
              <a:t> </a:t>
            </a:r>
            <a:r>
              <a:rPr lang="en-US" sz="2400" b="0" dirty="0" err="1"/>
              <a:t>positif</a:t>
            </a:r>
            <a:r>
              <a:rPr lang="en-US" sz="2400" b="0" dirty="0"/>
              <a:t>)</a:t>
            </a:r>
          </a:p>
        </p:txBody>
      </p:sp>
      <p:sp>
        <p:nvSpPr>
          <p:cNvPr id="10246" name="Rectangle 8"/>
          <p:cNvSpPr>
            <a:spLocks noChangeArrowheads="1"/>
          </p:cNvSpPr>
          <p:nvPr/>
        </p:nvSpPr>
        <p:spPr bwMode="auto">
          <a:xfrm>
            <a:off x="304800" y="3740839"/>
            <a:ext cx="8382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7663" indent="-347663" algn="just">
              <a:spcBef>
                <a:spcPct val="20000"/>
              </a:spcBef>
              <a:buFontTx/>
              <a:buChar char="•"/>
            </a:pPr>
            <a:r>
              <a:rPr lang="en-US" sz="2400" b="0" dirty="0" err="1"/>
              <a:t>Jangan</a:t>
            </a:r>
            <a:r>
              <a:rPr lang="en-US" sz="2400" b="0" dirty="0"/>
              <a:t> </a:t>
            </a:r>
            <a:r>
              <a:rPr lang="en-US" sz="2400" b="0" dirty="0" err="1"/>
              <a:t>melakukan</a:t>
            </a:r>
            <a:r>
              <a:rPr lang="en-US" sz="2400" b="0" dirty="0"/>
              <a:t> </a:t>
            </a:r>
            <a:r>
              <a:rPr lang="en-US" sz="2400" b="0" dirty="0" err="1"/>
              <a:t>terhadap</a:t>
            </a:r>
            <a:r>
              <a:rPr lang="en-US" sz="2400" b="0" dirty="0"/>
              <a:t> orang lain, </a:t>
            </a:r>
            <a:r>
              <a:rPr lang="en-US" sz="2400" b="0" dirty="0" err="1"/>
              <a:t>seperti</a:t>
            </a:r>
            <a:r>
              <a:rPr lang="en-US" sz="2400" b="0" dirty="0"/>
              <a:t> </a:t>
            </a:r>
            <a:r>
              <a:rPr lang="en-US" sz="2400" b="0" dirty="0" err="1"/>
              <a:t>apa</a:t>
            </a:r>
            <a:r>
              <a:rPr lang="en-US" sz="2400" b="0" dirty="0"/>
              <a:t> yang </a:t>
            </a:r>
            <a:r>
              <a:rPr lang="en-US" sz="2400" b="0" dirty="0" err="1"/>
              <a:t>Anda</a:t>
            </a:r>
            <a:r>
              <a:rPr lang="en-US" sz="2400" b="0" dirty="0"/>
              <a:t> </a:t>
            </a:r>
            <a:r>
              <a:rPr lang="en-US" sz="2400" b="0" dirty="0" err="1"/>
              <a:t>sendiri</a:t>
            </a:r>
            <a:r>
              <a:rPr lang="en-US" sz="2400" b="0" dirty="0"/>
              <a:t> </a:t>
            </a:r>
            <a:r>
              <a:rPr lang="en-US" sz="2400" b="0" dirty="0" err="1"/>
              <a:t>tidak</a:t>
            </a:r>
            <a:r>
              <a:rPr lang="en-US" sz="2400" b="0" dirty="0"/>
              <a:t> </a:t>
            </a:r>
            <a:r>
              <a:rPr lang="en-US" sz="2400" b="0" dirty="0" err="1"/>
              <a:t>ingin</a:t>
            </a:r>
            <a:r>
              <a:rPr lang="en-US" sz="2400" b="0" dirty="0"/>
              <a:t> </a:t>
            </a:r>
            <a:r>
              <a:rPr lang="en-US" sz="2400" b="0" dirty="0" err="1"/>
              <a:t>diperlakukan</a:t>
            </a:r>
            <a:r>
              <a:rPr lang="en-US" sz="2400" b="0" dirty="0"/>
              <a:t> </a:t>
            </a:r>
            <a:r>
              <a:rPr lang="en-US" sz="2400" b="0" dirty="0" err="1"/>
              <a:t>terhadap</a:t>
            </a:r>
            <a:r>
              <a:rPr lang="en-US" sz="2400" b="0" dirty="0"/>
              <a:t> </a:t>
            </a:r>
            <a:r>
              <a:rPr lang="en-US" sz="2400" b="0" dirty="0" err="1"/>
              <a:t>diri</a:t>
            </a:r>
            <a:r>
              <a:rPr lang="en-US" sz="2400" b="0" dirty="0"/>
              <a:t> </a:t>
            </a:r>
            <a:r>
              <a:rPr lang="en-US" sz="2400" b="0" dirty="0" err="1"/>
              <a:t>Anda</a:t>
            </a:r>
            <a:r>
              <a:rPr lang="en-US" sz="2400" b="0" dirty="0"/>
              <a:t> (</a:t>
            </a:r>
            <a:r>
              <a:rPr lang="en-US" sz="2400" b="0" dirty="0" err="1"/>
              <a:t>cara</a:t>
            </a:r>
            <a:r>
              <a:rPr lang="en-US" sz="2400" b="0" dirty="0"/>
              <a:t> </a:t>
            </a:r>
            <a:r>
              <a:rPr lang="en-US" sz="2400" b="0" dirty="0" err="1"/>
              <a:t>negatif</a:t>
            </a:r>
            <a:r>
              <a:rPr lang="en-US" sz="2400" b="0" dirty="0"/>
              <a:t>)</a:t>
            </a:r>
          </a:p>
        </p:txBody>
      </p:sp>
    </p:spTree>
    <p:extLst>
      <p:ext uri="{BB962C8B-B14F-4D97-AF65-F5344CB8AC3E}">
        <p14:creationId xmlns:p14="http://schemas.microsoft.com/office/powerpoint/2010/main" val="170135625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777</Words>
  <Application>Microsoft Office PowerPoint</Application>
  <PresentationFormat>On-screen Show (4:3)</PresentationFormat>
  <Paragraphs>92</Paragraphs>
  <Slides>20</Slides>
  <Notes>13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Pertemuan 2 Bisnis dan Etika dalam Dunia Modern</vt:lpstr>
      <vt:lpstr>PowerPoint Presentation</vt:lpstr>
      <vt:lpstr>Sudut Pandang Ekonomis</vt:lpstr>
      <vt:lpstr>PowerPoint Presentation</vt:lpstr>
      <vt:lpstr>Bisnis terikat dengan hukum, “Hukum Dagang” atau Hukum Bisnis yang merupakan cabang penting dari ilmu hukum modern.  Dalam praktek hukum banyak masalah yang timbul dalam hubungan dengan bisnis pada taraf nasional maupun internasional.</vt:lpstr>
      <vt:lpstr>PowerPoint Presentation</vt:lpstr>
      <vt:lpstr>Tolok Ukur bisnis itu baik dari tiga sudut pandang :</vt:lpstr>
      <vt:lpstr>PowerPoint Presentation</vt:lpstr>
      <vt:lpstr>PowerPoint Presentation</vt:lpstr>
      <vt:lpstr>PowerPoint Presentation</vt:lpstr>
      <vt:lpstr>Bisnis disebut good business kalau :</vt:lpstr>
      <vt:lpstr>PowerPoint Presentation</vt:lpstr>
      <vt:lpstr>Etika sebagai refleksi</vt:lpstr>
      <vt:lpstr>Etika Bisnis dapat dijalan pada 3 tahapan:</vt:lpstr>
      <vt:lpstr>PowerPoint Presentation</vt:lpstr>
      <vt:lpstr>PowerPoint Presentation</vt:lpstr>
      <vt:lpstr>PowerPoint Presentation</vt:lpstr>
      <vt:lpstr>PowerPoint Presentation</vt:lpstr>
      <vt:lpstr>PowerPoint Presentation</vt:lpstr>
      <vt:lpstr>THE  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2 Bisnis dan Etika dalam Dunia Modern</dc:title>
  <dc:creator>Prof</dc:creator>
  <cp:lastModifiedBy>Prof</cp:lastModifiedBy>
  <cp:revision>1</cp:revision>
  <dcterms:created xsi:type="dcterms:W3CDTF">2013-11-22T13:48:50Z</dcterms:created>
  <dcterms:modified xsi:type="dcterms:W3CDTF">2013-11-22T13:55:36Z</dcterms:modified>
</cp:coreProperties>
</file>