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340" r:id="rId3"/>
    <p:sldId id="309" r:id="rId4"/>
    <p:sldId id="310" r:id="rId5"/>
    <p:sldId id="311" r:id="rId6"/>
    <p:sldId id="327" r:id="rId7"/>
    <p:sldId id="328" r:id="rId8"/>
    <p:sldId id="329" r:id="rId9"/>
    <p:sldId id="343" r:id="rId10"/>
    <p:sldId id="341" r:id="rId11"/>
    <p:sldId id="342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76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534" autoAdjust="0"/>
  </p:normalViewPr>
  <p:slideViewPr>
    <p:cSldViewPr>
      <p:cViewPr>
        <p:scale>
          <a:sx n="60" d="100"/>
          <a:sy n="60" d="100"/>
        </p:scale>
        <p:origin x="-12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98945B6-FA15-4165-BEA3-CE7667D3A357}" type="datetimeFigureOut">
              <a:rPr lang="en-US" smtClean="0"/>
              <a:pPr/>
              <a:t>11/22/2013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0E0F1C-1DB8-4A30-B465-3C2A1DD966E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ww.1call.com/images/icon_resourceOnCallSchedul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393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9279" y="2967335"/>
            <a:ext cx="86654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RESOURCE SCHEDULING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52600" y="5638801"/>
            <a:ext cx="5791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references: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Larson, e.w., Gray C.F., 2011, 5tH ed.;</a:t>
            </a:r>
          </a:p>
          <a:p>
            <a:pPr lvl="0" algn="ctr">
              <a:spcBef>
                <a:spcPct val="0"/>
              </a:spcBef>
              <a:defRPr/>
            </a:pPr>
            <a:r>
              <a:rPr lang="id-ID" sz="2400" cap="all" dirty="0" smtClean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</a:rPr>
              <a:t>Pinto, j.k. 2010, 2ND. ED.</a:t>
            </a:r>
            <a:endParaRPr lang="id-ID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Exercise - 2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24655"/>
              </p:ext>
            </p:extLst>
          </p:nvPr>
        </p:nvGraphicFramePr>
        <p:xfrm>
          <a:off x="609600" y="1371600"/>
          <a:ext cx="79248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2103120"/>
                <a:gridCol w="1584960"/>
                <a:gridCol w="1584960"/>
                <a:gridCol w="1584960"/>
              </a:tblGrid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Predecessor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Member Assigned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Assign Bids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Tom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r>
                        <a:rPr lang="en-US" baseline="0" dirty="0" smtClean="0"/>
                        <a:t> Awards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Jeff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Calculate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Jeff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Winning 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day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Sue</a:t>
                      </a:r>
                      <a:endParaRPr lang="en-US" dirty="0"/>
                    </a:p>
                  </a:txBody>
                  <a:tcPr/>
                </a:tc>
              </a:tr>
              <a:tr h="74930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PR Campaign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5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457200"/>
          </a:xfrm>
        </p:spPr>
        <p:txBody>
          <a:bodyPr>
            <a:noAutofit/>
          </a:bodyPr>
          <a:lstStyle/>
          <a:p>
            <a:pPr algn="ctr"/>
            <a:r>
              <a:rPr lang="id-ID" sz="2800" dirty="0" smtClean="0"/>
              <a:t>Exercise - 3</a:t>
            </a:r>
            <a:endParaRPr lang="en-US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028301"/>
              </p:ext>
            </p:extLst>
          </p:nvPr>
        </p:nvGraphicFramePr>
        <p:xfrm>
          <a:off x="457200" y="1981200"/>
          <a:ext cx="83820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3402"/>
                <a:gridCol w="2036748"/>
                <a:gridCol w="2350093"/>
                <a:gridCol w="22717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Predecessors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Number of workers</a:t>
                      </a:r>
                      <a:r>
                        <a:rPr lang="en-US" dirty="0" smtClean="0"/>
                        <a:t> per day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E,F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H,I,J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57200"/>
            <a:ext cx="82296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the network plan that follows, compute the early, late, and slack times. What is the project duration?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Assume maximum resources available are 8</a:t>
            </a:r>
            <a:r>
              <a:rPr kumimoji="0" lang="id-ID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workers per week</a:t>
            </a: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Which activities are now critical? What is the project duration now?</a:t>
            </a: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08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t0.gstatic.com/images?q=tbn:ANd9GcR8L3AZQseUkrvduB4Me9pskLfAf_c5NWq85Ikn04F4O1GPsu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49189"/>
          </a:xfrm>
          <a:prstGeom prst="rect">
            <a:avLst/>
          </a:prstGeom>
          <a:noFill/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990600" y="4572000"/>
            <a:ext cx="70866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pPr algn="ctr"/>
            <a:r>
              <a:rPr lang="en-US" dirty="0" smtClean="0">
                <a:latin typeface="Algerian" pitchFamily="82" charset="0"/>
              </a:rPr>
              <a:t>PROJECT CONSTRAINTS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38912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TIME SCARCITY</a:t>
            </a:r>
          </a:p>
          <a:p>
            <a:r>
              <a:rPr lang="en-US" sz="4000" dirty="0" smtClean="0"/>
              <a:t>RESOUCE SCARCITY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855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Types of Resource Constraint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1981200"/>
            <a:ext cx="1981200" cy="838200"/>
          </a:xfrm>
        </p:spPr>
        <p:txBody>
          <a:bodyPr>
            <a:normAutofit/>
          </a:bodyPr>
          <a:lstStyle/>
          <a:p>
            <a:r>
              <a:rPr lang="id-ID" sz="4000" dirty="0" smtClean="0"/>
              <a:t>People</a:t>
            </a:r>
          </a:p>
        </p:txBody>
      </p:sp>
      <p:pic>
        <p:nvPicPr>
          <p:cNvPr id="8194" name="Picture 2" descr="http://t3.gstatic.com/images?q=tbn:ANd9GcRYO41AL8CYEdu84gigHo3Us5viqHcDPVtLvPqTCSGnNrPw8s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99" y="1905000"/>
            <a:ext cx="1669365" cy="847726"/>
          </a:xfrm>
          <a:prstGeom prst="rect">
            <a:avLst/>
          </a:prstGeom>
          <a:noFill/>
        </p:spPr>
      </p:pic>
      <p:pic>
        <p:nvPicPr>
          <p:cNvPr id="9218" name="Picture 2" descr="http://t0.gstatic.com/images?q=tbn:ANd9GcTFiiwgkS9E6zxg0oT8LJzWnozvWLqaWvSZ1qGjafdQ282ivHU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819400"/>
            <a:ext cx="2153033" cy="1647826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0" y="3276600"/>
            <a:ext cx="2438400" cy="838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id-ID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Material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90600" y="5334000"/>
            <a:ext cx="35814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id-ID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Equipment</a:t>
            </a:r>
            <a:endParaRPr kumimoji="0" lang="id-ID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0" name="Picture 4" descr="http://3.bp.blogspot.com/_DXDS-gcwFic/SlTPi8O1NdI/AAAAAAAADR8/PQtd7tolphY/s400/INLINE-Systems-Inspection-Equipment-Specialists-Building-Pest-Mining-Search-and-Rescue-Aircraft-Power-stations-Surveillance-and-Locksmiths-21626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429125"/>
            <a:ext cx="2428875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838200"/>
          </a:xfrm>
        </p:spPr>
        <p:txBody>
          <a:bodyPr>
            <a:noAutofit/>
          </a:bodyPr>
          <a:lstStyle/>
          <a:p>
            <a:r>
              <a:rPr lang="id-ID" sz="4000" dirty="0" smtClean="0"/>
              <a:t>Resource- Constrained Schedule Sample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3528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8470"/>
              </p:ext>
            </p:extLst>
          </p:nvPr>
        </p:nvGraphicFramePr>
        <p:xfrm>
          <a:off x="152400" y="5114597"/>
          <a:ext cx="183134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609600"/>
                <a:gridCol w="76454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EF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SL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LF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95600" y="15240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95600" y="3352800"/>
          <a:ext cx="1600199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81"/>
                <a:gridCol w="576864"/>
                <a:gridCol w="589454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953000" y="2362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010401" y="3200400"/>
          <a:ext cx="16764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487759"/>
                <a:gridCol w="655242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1714500" y="2857500"/>
            <a:ext cx="1752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86000" y="4038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6324600" y="3276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286500" y="42291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191000" y="33528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152400" y="4838700"/>
            <a:ext cx="12954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Legend</a:t>
            </a: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953000" y="4267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H="1">
            <a:off x="4267200" y="43434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971800" y="5181600"/>
          <a:ext cx="1600199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81"/>
                <a:gridCol w="576864"/>
                <a:gridCol w="589454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6200000" flipH="1">
            <a:off x="1676400" y="4648200"/>
            <a:ext cx="1905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95800" y="19812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5800" y="6096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5943600" y="28194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5867400" y="4953000"/>
            <a:ext cx="2057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/>
          <a:lstStyle/>
          <a:p>
            <a:pPr algn="ctr"/>
            <a:r>
              <a:rPr lang="id-ID" dirty="0" smtClean="0"/>
              <a:t>ES RESOURCE LOAD CHART</a:t>
            </a:r>
            <a:endParaRPr lang="id-ID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89982"/>
              </p:ext>
            </p:extLst>
          </p:nvPr>
        </p:nvGraphicFramePr>
        <p:xfrm>
          <a:off x="381000" y="1828800"/>
          <a:ext cx="8458191" cy="4624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</a:tblGrid>
              <a:tr h="893277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ID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DUR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LF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SL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14</a:t>
                      </a:r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 gridSpan="6"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Total</a:t>
                      </a:r>
                      <a:r>
                        <a:rPr lang="id-ID" sz="1600" baseline="0" dirty="0" smtClean="0"/>
                        <a:t> resource load</a:t>
                      </a:r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r>
              <a:rPr lang="id-ID" dirty="0"/>
              <a:t>RESOURCE </a:t>
            </a:r>
            <a:r>
              <a:rPr lang="en-US" dirty="0" smtClean="0"/>
              <a:t>CONSTRAINT SCHEDULE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38799"/>
              </p:ext>
            </p:extLst>
          </p:nvPr>
        </p:nvGraphicFramePr>
        <p:xfrm>
          <a:off x="381000" y="1524000"/>
          <a:ext cx="8458191" cy="494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</a:tblGrid>
              <a:tr h="893277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ID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DUR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LF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SL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14</a:t>
                      </a:r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 gridSpan="6"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Total</a:t>
                      </a:r>
                      <a:r>
                        <a:rPr lang="id-ID" sz="1600" baseline="0" dirty="0" smtClean="0"/>
                        <a:t> resource load</a:t>
                      </a:r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 gridSpan="6"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Resource</a:t>
                      </a:r>
                      <a:r>
                        <a:rPr lang="en-US" sz="1600" baseline="0" dirty="0" smtClean="0"/>
                        <a:t> available</a:t>
                      </a:r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5781" t="22917" r="6250" b="6250"/>
          <a:stretch>
            <a:fillRect/>
          </a:stretch>
        </p:blipFill>
        <p:spPr bwMode="auto">
          <a:xfrm>
            <a:off x="5257800" y="2583793"/>
            <a:ext cx="3657600" cy="285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419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819912"/>
          </a:xfrm>
        </p:spPr>
        <p:txBody>
          <a:bodyPr>
            <a:normAutofit fontScale="90000"/>
          </a:bodyPr>
          <a:lstStyle/>
          <a:p>
            <a:r>
              <a:rPr lang="id-ID" dirty="0"/>
              <a:t>RESOURCE </a:t>
            </a:r>
            <a:r>
              <a:rPr lang="en-US" dirty="0" smtClean="0"/>
              <a:t>CONSTRAIN</a:t>
            </a:r>
            <a:r>
              <a:rPr lang="id-ID" dirty="0" smtClean="0"/>
              <a:t>T</a:t>
            </a:r>
            <a:r>
              <a:rPr lang="en-US" dirty="0" smtClean="0"/>
              <a:t> SCHEDULE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267205"/>
              </p:ext>
            </p:extLst>
          </p:nvPr>
        </p:nvGraphicFramePr>
        <p:xfrm>
          <a:off x="381000" y="1524000"/>
          <a:ext cx="8458191" cy="4946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  <a:gridCol w="402771"/>
              </a:tblGrid>
              <a:tr h="893277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ID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DUR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LF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SL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14</a:t>
                      </a:r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r>
                        <a:rPr lang="en-US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 gridSpan="6">
                  <a:txBody>
                    <a:bodyPr/>
                    <a:lstStyle/>
                    <a:p>
                      <a:pPr algn="l"/>
                      <a:r>
                        <a:rPr lang="id-ID" sz="1600" dirty="0" smtClean="0"/>
                        <a:t>Total</a:t>
                      </a:r>
                      <a:r>
                        <a:rPr lang="id-ID" sz="1600" baseline="0" dirty="0" smtClean="0"/>
                        <a:t> resource load</a:t>
                      </a:r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r>
                        <a:rPr lang="id-ID" sz="1400" dirty="0" smtClean="0"/>
                        <a:t>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r>
                        <a:rPr lang="id-ID" sz="1400" dirty="0" smtClean="0"/>
                        <a:t>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r>
                        <a:rPr lang="id-ID" sz="1400" dirty="0" smtClean="0"/>
                        <a:t>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r>
                        <a:rPr lang="id-ID" sz="1400" dirty="0" smtClean="0"/>
                        <a:t>P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r>
                        <a:rPr lang="id-ID" sz="1600" dirty="0" smtClean="0"/>
                        <a:t>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50315">
                <a:tc gridSpan="6"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Resource</a:t>
                      </a:r>
                      <a:r>
                        <a:rPr lang="en-US" sz="1600" baseline="0" dirty="0" smtClean="0"/>
                        <a:t> available</a:t>
                      </a:r>
                      <a:endParaRPr lang="id-ID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3P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417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838200"/>
          </a:xfrm>
        </p:spPr>
        <p:txBody>
          <a:bodyPr>
            <a:noAutofit/>
          </a:bodyPr>
          <a:lstStyle/>
          <a:p>
            <a:r>
              <a:rPr lang="en-US" sz="4000" dirty="0" smtClean="0"/>
              <a:t>New </a:t>
            </a:r>
            <a:r>
              <a:rPr lang="id-ID" sz="4000" dirty="0" smtClean="0"/>
              <a:t>Resource Schedule </a:t>
            </a:r>
            <a:r>
              <a:rPr lang="en-US" sz="4000" dirty="0" smtClean="0"/>
              <a:t>Network</a:t>
            </a:r>
            <a:endParaRPr lang="id-ID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3528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312660" y="5435601"/>
          <a:ext cx="183134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609600"/>
                <a:gridCol w="76454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EF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SL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Dur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LF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81370"/>
              </p:ext>
            </p:extLst>
          </p:nvPr>
        </p:nvGraphicFramePr>
        <p:xfrm>
          <a:off x="2895600" y="15240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93092"/>
              </p:ext>
            </p:extLst>
          </p:nvPr>
        </p:nvGraphicFramePr>
        <p:xfrm>
          <a:off x="2895600" y="3352800"/>
          <a:ext cx="1600199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81"/>
                <a:gridCol w="576864"/>
                <a:gridCol w="589454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2P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802659"/>
              </p:ext>
            </p:extLst>
          </p:nvPr>
        </p:nvGraphicFramePr>
        <p:xfrm>
          <a:off x="4953000" y="2362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66739"/>
              </p:ext>
            </p:extLst>
          </p:nvPr>
        </p:nvGraphicFramePr>
        <p:xfrm>
          <a:off x="7010401" y="3200400"/>
          <a:ext cx="16764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487759"/>
                <a:gridCol w="655242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5400000" flipH="1" flipV="1">
            <a:off x="1714500" y="2857500"/>
            <a:ext cx="1752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286000" y="40386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6324600" y="3276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6286500" y="42291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4191000" y="33528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/>
        </p:nvSpPr>
        <p:spPr>
          <a:xfrm>
            <a:off x="7543800" y="5029200"/>
            <a:ext cx="12954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Legend</a:t>
            </a:r>
            <a:endParaRPr kumimoji="0" lang="id-ID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02908"/>
              </p:ext>
            </p:extLst>
          </p:nvPr>
        </p:nvGraphicFramePr>
        <p:xfrm>
          <a:off x="4953000" y="4267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H="1">
            <a:off x="4267200" y="43434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360919"/>
              </p:ext>
            </p:extLst>
          </p:nvPr>
        </p:nvGraphicFramePr>
        <p:xfrm>
          <a:off x="2971800" y="5181600"/>
          <a:ext cx="1600199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81"/>
                <a:gridCol w="576864"/>
                <a:gridCol w="589454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1P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</a:t>
                      </a:r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6200000" flipH="1">
            <a:off x="1676400" y="4648200"/>
            <a:ext cx="1905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95800" y="19812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95800" y="60960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5943600" y="2819400"/>
            <a:ext cx="1905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5867400" y="4953000"/>
            <a:ext cx="2057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20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Exercise 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44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A. </a:t>
            </a:r>
            <a:r>
              <a:rPr lang="id-ID" sz="2000" dirty="0" smtClean="0"/>
              <a:t>Given the network plan that follows, compute the early, late, and slack times. What is the project duration? </a:t>
            </a:r>
          </a:p>
          <a:p>
            <a:pPr>
              <a:buNone/>
            </a:pPr>
            <a:r>
              <a:rPr lang="en-US" sz="2000" dirty="0" smtClean="0"/>
              <a:t>B. </a:t>
            </a:r>
            <a:r>
              <a:rPr lang="id-ID" sz="2000" dirty="0" smtClean="0"/>
              <a:t>Assume only one Carpenter  and two Electrician are available. Which activities are now critical? What is the project duration now?</a:t>
            </a:r>
            <a:endParaRPr lang="id-ID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36576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81370"/>
              </p:ext>
            </p:extLst>
          </p:nvPr>
        </p:nvGraphicFramePr>
        <p:xfrm>
          <a:off x="2895600" y="2743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802659"/>
              </p:ext>
            </p:extLst>
          </p:nvPr>
        </p:nvGraphicFramePr>
        <p:xfrm>
          <a:off x="4953000" y="2743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66739"/>
              </p:ext>
            </p:extLst>
          </p:nvPr>
        </p:nvGraphicFramePr>
        <p:xfrm>
          <a:off x="7010400" y="3657600"/>
          <a:ext cx="16764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487759"/>
                <a:gridCol w="655242"/>
              </a:tblGrid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5400000" flipH="1" flipV="1">
            <a:off x="2133600" y="35814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6324600" y="36576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286500" y="46101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3429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02908"/>
              </p:ext>
            </p:extLst>
          </p:nvPr>
        </p:nvGraphicFramePr>
        <p:xfrm>
          <a:off x="4953000" y="4648200"/>
          <a:ext cx="1600200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</a:tblGrid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2-E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495800" y="5334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360919"/>
              </p:ext>
            </p:extLst>
          </p:nvPr>
        </p:nvGraphicFramePr>
        <p:xfrm>
          <a:off x="2895600" y="4648200"/>
          <a:ext cx="1600199" cy="142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881"/>
                <a:gridCol w="576864"/>
                <a:gridCol w="589454"/>
              </a:tblGrid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C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74133"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H="1">
            <a:off x="2057400" y="4572000"/>
            <a:ext cx="1066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2921</TotalTime>
  <Words>779</Words>
  <Application>Microsoft Office PowerPoint</Application>
  <PresentationFormat>On-screen Show (4:3)</PresentationFormat>
  <Paragraphs>593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PowerPoint Presentation</vt:lpstr>
      <vt:lpstr>PROJECT CONSTRAINTS</vt:lpstr>
      <vt:lpstr>Types of Resource Constraint</vt:lpstr>
      <vt:lpstr>Resource- Constrained Schedule Sample</vt:lpstr>
      <vt:lpstr>ES RESOURCE LOAD CHART</vt:lpstr>
      <vt:lpstr>RESOURCE CONSTRAINT SCHEDULE</vt:lpstr>
      <vt:lpstr>RESOURCE CONSTRAINT SCHEDULE</vt:lpstr>
      <vt:lpstr>New Resource Schedule Network</vt:lpstr>
      <vt:lpstr>Exercise 1</vt:lpstr>
      <vt:lpstr>Exercise - 2</vt:lpstr>
      <vt:lpstr>Exercise - 3</vt:lpstr>
      <vt:lpstr>PowerPoint Presentation</vt:lpstr>
    </vt:vector>
  </TitlesOfParts>
  <Company>Universitas Komputer Indonesia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</dc:title>
  <dc:creator>Universitas Komputer Indonesia</dc:creator>
  <cp:lastModifiedBy>Universitas Komputer Indonesia</cp:lastModifiedBy>
  <cp:revision>216</cp:revision>
  <dcterms:created xsi:type="dcterms:W3CDTF">2011-03-24T08:51:10Z</dcterms:created>
  <dcterms:modified xsi:type="dcterms:W3CDTF">2013-11-22T11:23:08Z</dcterms:modified>
</cp:coreProperties>
</file>