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5" r:id="rId4"/>
    <p:sldId id="307" r:id="rId5"/>
    <p:sldId id="309" r:id="rId6"/>
    <p:sldId id="310" r:id="rId7"/>
    <p:sldId id="311" r:id="rId8"/>
    <p:sldId id="317" r:id="rId9"/>
    <p:sldId id="313" r:id="rId10"/>
    <p:sldId id="312" r:id="rId11"/>
    <p:sldId id="315" r:id="rId12"/>
    <p:sldId id="320" r:id="rId13"/>
    <p:sldId id="318" r:id="rId14"/>
    <p:sldId id="319" r:id="rId15"/>
    <p:sldId id="321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60"/>
  </p:normalViewPr>
  <p:slideViewPr>
    <p:cSldViewPr>
      <p:cViewPr varScale="1">
        <p:scale>
          <a:sx n="66" d="100"/>
          <a:sy n="66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1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3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9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8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6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2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3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5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1462B-3333-468D-88D4-3A5AE591679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7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.xml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54611" y="5410200"/>
            <a:ext cx="3674789" cy="10620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8602"/>
            <a:ext cx="7772400" cy="1470025"/>
          </a:xfrm>
        </p:spPr>
        <p:txBody>
          <a:bodyPr>
            <a:no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PEMETAAN VORD KEDALAM CMMI UNTUK MENINGKATKAN </a:t>
            </a:r>
            <a:br>
              <a:rPr lang="en-US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ANALISA KEBUTUHAN PERANGKAT LUNAK</a:t>
            </a:r>
            <a:br>
              <a:rPr lang="en-US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(STUDI KASUS : APLIKASI MEDIA MANAGEMENT DI PT.EBDESK INDONESIA)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152400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17899"/>
            <a:ext cx="1238760" cy="12305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13739" y="487932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cap="all" dirty="0" smtClean="0">
                <a:latin typeface="Times New Roman" pitchFamily="18" charset="0"/>
                <a:cs typeface="Times New Roman" pitchFamily="18" charset="0"/>
              </a:rPr>
              <a:t>RAUF FAUZAN</a:t>
            </a:r>
          </a:p>
          <a:p>
            <a:pPr algn="ctr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278" y="146805"/>
            <a:ext cx="8478922" cy="4732519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22000"/>
              </a:prstClr>
            </a:outerShdw>
          </a:effectLst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821472" y="1112618"/>
            <a:ext cx="8017728" cy="130077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67500" lnSpcReduction="20000"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1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Mata </a:t>
            </a:r>
            <a:r>
              <a:rPr lang="en-US" sz="2100" b="1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Kuliah</a:t>
            </a:r>
            <a:endParaRPr lang="en-US" sz="2100" b="1" dirty="0" smtClean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Helvetica"/>
              <a:cs typeface="Helvetic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	</a:t>
            </a:r>
            <a:r>
              <a:rPr lang="en-US" sz="40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	</a:t>
            </a:r>
            <a:r>
              <a:rPr lang="en-US" sz="53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K</a:t>
            </a:r>
            <a:r>
              <a:rPr lang="id-ID" sz="53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OMPUTER APLIKASI IT</a:t>
            </a:r>
            <a:endParaRPr lang="en-US" sz="5300" b="1" dirty="0" smtClean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Helvetica"/>
              <a:cs typeface="Helvetic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4000" b="1" dirty="0" smtClean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Helvetica"/>
              <a:cs typeface="Helvetic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b="1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Untuk</a:t>
            </a:r>
            <a:r>
              <a:rPr lang="en-US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</a:t>
            </a:r>
            <a:r>
              <a:rPr lang="en-US" sz="1600" b="1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Mahasiswa</a:t>
            </a:r>
            <a:r>
              <a:rPr lang="en-US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Semester </a:t>
            </a:r>
            <a:r>
              <a:rPr lang="id-ID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1</a:t>
            </a:r>
            <a:r>
              <a:rPr lang="en-US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,</a:t>
            </a:r>
            <a:r>
              <a:rPr lang="id-ID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</a:t>
            </a:r>
            <a:r>
              <a:rPr lang="en-US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Pertemuan</a:t>
            </a:r>
            <a:r>
              <a:rPr lang="en-US" sz="2400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ke</a:t>
            </a:r>
            <a:r>
              <a:rPr lang="en-US" sz="2400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-</a:t>
            </a:r>
            <a:r>
              <a:rPr lang="id-ID" sz="2400" dirty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6</a:t>
            </a:r>
            <a:endParaRPr lang="en-US" sz="2400" dirty="0" smtClean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3384" y="5472752"/>
            <a:ext cx="3447162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Email	: rauffauzan@gmail.com 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endParaRPr lang="id-ID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HP	: 085720171914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142137"/>
            <a:ext cx="1238760" cy="123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5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FORM – HTML Input Element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2548" y="990600"/>
            <a:ext cx="72433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u="sng" dirty="0" smtClean="0"/>
              <a:t>ELEMENT  SELECT - OPTION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31031"/>
            <a:ext cx="2228850" cy="1209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45342"/>
            <a:ext cx="5543550" cy="4088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627670" y="1493829"/>
            <a:ext cx="229889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d-ID" dirty="0" smtClean="0"/>
              <a:t>Lanjutkan dibawah </a:t>
            </a:r>
            <a:r>
              <a:rPr lang="id-ID" b="1" dirty="0" smtClean="0"/>
              <a:t>file</a:t>
            </a:r>
            <a:endParaRPr lang="id-ID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7"/>
          <a:stretch/>
        </p:blipFill>
        <p:spPr bwMode="auto">
          <a:xfrm>
            <a:off x="609600" y="3614057"/>
            <a:ext cx="2228850" cy="198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738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FORM – HTML Input Element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2548" y="990600"/>
            <a:ext cx="7243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u="sng" dirty="0"/>
              <a:t>ELEMENT  SELECT - OPTION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054" y="1317730"/>
            <a:ext cx="6392860" cy="519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301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FORM – HTML Input Element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2548" y="990600"/>
            <a:ext cx="7243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u="sng" dirty="0"/>
              <a:t>ELEMENT  </a:t>
            </a:r>
            <a:r>
              <a:rPr lang="id-ID" b="1" u="sng" dirty="0" smtClean="0"/>
              <a:t>TEXTAREA</a:t>
            </a:r>
            <a:endParaRPr lang="id-ID" b="1" u="sng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653" y="3505200"/>
            <a:ext cx="6559826" cy="167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74" y="2057400"/>
            <a:ext cx="38100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90405" y="1493829"/>
            <a:ext cx="394191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d-ID" b="1" dirty="0" smtClean="0"/>
              <a:t>Lanjutkan dibawah Pendidikan Terakhir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65742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FORM – HTML Input Element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48" y="1828800"/>
            <a:ext cx="8396754" cy="323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90405" y="1493829"/>
            <a:ext cx="299877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d-ID" b="1" dirty="0" smtClean="0"/>
              <a:t>Lanjutkan dibawah Komentar</a:t>
            </a:r>
            <a:endParaRPr lang="id-ID" b="1" dirty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357" y="2057400"/>
            <a:ext cx="819150" cy="4857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937533" y="2431969"/>
            <a:ext cx="820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button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8873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FORM – HTML Input Element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74056"/>
            <a:ext cx="4654579" cy="41021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657600" y="5257409"/>
            <a:ext cx="99257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d-ID" b="1" dirty="0" smtClean="0"/>
              <a:t>OUTPUT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417313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FORM – HTML Input Element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2" y="1184275"/>
            <a:ext cx="722947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98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895600"/>
            <a:ext cx="3471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~  TERIMA KASIH  ~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844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16002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itchFamily="2" charset="2"/>
              <a:buChar char="q"/>
            </a:pPr>
            <a:r>
              <a:rPr lang="id-ID" sz="2000" b="1" dirty="0" smtClean="0"/>
              <a:t>Membuat Form Pada HTML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id-ID" sz="2000" dirty="0" smtClean="0"/>
              <a:t>Pengenalan Form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id-ID" sz="2000" dirty="0" smtClean="0"/>
              <a:t>HTML Input Element</a:t>
            </a:r>
          </a:p>
        </p:txBody>
      </p:sp>
    </p:spTree>
    <p:extLst>
      <p:ext uri="{BB962C8B-B14F-4D97-AF65-F5344CB8AC3E}">
        <p14:creationId xmlns:p14="http://schemas.microsoft.com/office/powerpoint/2010/main" val="221150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FORM – Pengenalan Form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200" y="1219200"/>
            <a:ext cx="7467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Form</a:t>
            </a:r>
            <a:r>
              <a:rPr lang="en-US" sz="2000" dirty="0"/>
              <a:t>, </a:t>
            </a:r>
            <a:r>
              <a:rPr lang="en-US" sz="2000" dirty="0" err="1"/>
              <a:t>singkatan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Formulir</a:t>
            </a:r>
            <a:r>
              <a:rPr lang="en-US" sz="2000" dirty="0"/>
              <a:t> </a:t>
            </a:r>
            <a:r>
              <a:rPr lang="id-ID" sz="2000" dirty="0" smtClean="0"/>
              <a:t>merupakan </a:t>
            </a:r>
            <a:r>
              <a:rPr lang="id-ID" sz="2000" dirty="0"/>
              <a:t>suatu kolom yang biasanya dapat digunakan sebagai pengumpulan data, baik itu data di exel ataupun form yang berada di website </a:t>
            </a:r>
            <a:r>
              <a:rPr lang="id-ID" sz="2000" dirty="0" smtClean="0"/>
              <a:t>kita. Contohnya </a:t>
            </a:r>
            <a:r>
              <a:rPr lang="id-ID" sz="2000" dirty="0"/>
              <a:t>saja form login, form komentar, form kontak, dan form yang digunakan untuk pengguna atau </a:t>
            </a:r>
            <a:r>
              <a:rPr lang="id-ID" sz="2000" dirty="0" smtClean="0"/>
              <a:t>user. Tak </a:t>
            </a:r>
            <a:r>
              <a:rPr lang="id-ID" sz="2000" dirty="0"/>
              <a:t>jarang form juga digunakan untuk mentransfer data antar halaman web 1 ke halaman web yang lain.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93486" y="3343365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/>
              <a:t>Tag </a:t>
            </a:r>
            <a:r>
              <a:rPr lang="id-ID" sz="2000" dirty="0" smtClean="0"/>
              <a:t>form ditulis dengan tag berikut :</a:t>
            </a:r>
            <a:endParaRPr lang="id-ID" sz="2000" dirty="0"/>
          </a:p>
        </p:txBody>
      </p:sp>
      <p:sp>
        <p:nvSpPr>
          <p:cNvPr id="6" name="Rectangle 5"/>
          <p:cNvSpPr/>
          <p:nvPr/>
        </p:nvSpPr>
        <p:spPr>
          <a:xfrm>
            <a:off x="2735942" y="3860332"/>
            <a:ext cx="2819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d-ID" b="1" dirty="0" smtClean="0"/>
              <a:t>&lt;form&gt;....&lt;/form&gt;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6452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>
                <a:latin typeface="Times New Roman" pitchFamily="18" charset="0"/>
                <a:cs typeface="Times New Roman" pitchFamily="18" charset="0"/>
              </a:rPr>
              <a:t>FORM – Pengenalan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Form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199" y="1219200"/>
            <a:ext cx="853440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Tag </a:t>
            </a:r>
            <a:r>
              <a:rPr lang="en-US" sz="2000" dirty="0" err="1"/>
              <a:t>inti</a:t>
            </a:r>
            <a:r>
              <a:rPr lang="en-US" sz="2000" dirty="0"/>
              <a:t> </a:t>
            </a:r>
            <a:r>
              <a:rPr lang="en-US" sz="2000" dirty="0" err="1"/>
              <a:t>formulir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&lt;form&gt; &lt;/form&gt;. </a:t>
            </a:r>
            <a:r>
              <a:rPr lang="en-US" sz="2000" dirty="0" err="1"/>
              <a:t>Didalam</a:t>
            </a:r>
            <a:r>
              <a:rPr lang="en-US" sz="2000" dirty="0"/>
              <a:t> form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komponen-komponen</a:t>
            </a:r>
            <a:r>
              <a:rPr lang="en-US" sz="2000" dirty="0"/>
              <a:t> form.</a:t>
            </a:r>
          </a:p>
          <a:p>
            <a:r>
              <a:rPr lang="en-US" sz="2000" b="1" u="sng" dirty="0" err="1"/>
              <a:t>Atribut</a:t>
            </a:r>
            <a:endParaRPr lang="en-US" sz="2000" b="1" u="sng" dirty="0"/>
          </a:p>
          <a:p>
            <a:r>
              <a:rPr lang="en-US" sz="2000" b="1" dirty="0">
                <a:solidFill>
                  <a:srgbClr val="FF0000"/>
                </a:solidFill>
              </a:rPr>
              <a:t>name</a:t>
            </a:r>
            <a:r>
              <a:rPr lang="en-US" sz="2000" dirty="0"/>
              <a:t> : </a:t>
            </a:r>
            <a:r>
              <a:rPr lang="en-US" sz="2000" dirty="0" err="1"/>
              <a:t>nama</a:t>
            </a:r>
            <a:r>
              <a:rPr lang="en-US" sz="2000" dirty="0"/>
              <a:t> form,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unik</a:t>
            </a:r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action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: </a:t>
            </a:r>
            <a:r>
              <a:rPr lang="en-US" sz="2000" dirty="0" err="1"/>
              <a:t>aksi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form </a:t>
            </a:r>
            <a:r>
              <a:rPr lang="en-US" sz="2000" dirty="0" err="1"/>
              <a:t>diproses</a:t>
            </a:r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  <a:cs typeface="Courier New" pitchFamily="49" charset="0"/>
              </a:rPr>
              <a:t>method</a:t>
            </a:r>
            <a:r>
              <a:rPr lang="en-US" sz="2000" dirty="0">
                <a:cs typeface="Courier New" pitchFamily="49" charset="0"/>
              </a:rPr>
              <a:t> : </a:t>
            </a:r>
            <a:r>
              <a:rPr lang="en-US" sz="2000" dirty="0" err="1">
                <a:cs typeface="Courier New" pitchFamily="49" charset="0"/>
              </a:rPr>
              <a:t>metoda</a:t>
            </a:r>
            <a:r>
              <a:rPr lang="en-US" sz="2000" dirty="0">
                <a:cs typeface="Courier New" pitchFamily="49" charset="0"/>
              </a:rPr>
              <a:t> proses </a:t>
            </a:r>
            <a:r>
              <a:rPr lang="en-US" sz="2000" dirty="0" err="1">
                <a:cs typeface="Courier New" pitchFamily="49" charset="0"/>
              </a:rPr>
              <a:t>dari</a:t>
            </a:r>
            <a:r>
              <a:rPr lang="en-US" sz="2000" dirty="0">
                <a:cs typeface="Courier New" pitchFamily="49" charset="0"/>
              </a:rPr>
              <a:t> form (post/get)</a:t>
            </a:r>
          </a:p>
          <a:p>
            <a:endParaRPr lang="en-US" sz="2000" dirty="0"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&lt;form name=“Form1” method=“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post” action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=“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output.php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”&gt;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komponen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form 1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komponen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form 2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komponen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form n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&lt;/form&gt;</a:t>
            </a:r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83412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FORM – HTML Input Element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2548" y="990600"/>
            <a:ext cx="72433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Terdapat beberapa element input pada html, diantarnya 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Element INPUT,</a:t>
            </a:r>
            <a:endParaRPr lang="id-ID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Element SELECT,</a:t>
            </a:r>
            <a:endParaRPr lang="id-ID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Element OPTION</a:t>
            </a:r>
            <a:r>
              <a:rPr lang="id-ID" dirty="0" smtClean="0"/>
              <a:t>,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Element </a:t>
            </a:r>
            <a:r>
              <a:rPr lang="en-US" dirty="0"/>
              <a:t>TEXTAREA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162548" y="2874684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u="sng" dirty="0" smtClean="0"/>
              <a:t>ELEMENT INPUT </a:t>
            </a:r>
            <a:endParaRPr lang="id-ID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3492521"/>
            <a:ext cx="2038350" cy="419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987" y="3731100"/>
            <a:ext cx="2181225" cy="723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78109"/>
            <a:ext cx="2867025" cy="666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804" y="5144859"/>
            <a:ext cx="819150" cy="4857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3263921"/>
            <a:ext cx="7391400" cy="3136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571828" y="3897868"/>
            <a:ext cx="961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textfield</a:t>
            </a:r>
            <a:endParaRPr lang="id-ID" dirty="0"/>
          </a:p>
        </p:txBody>
      </p:sp>
      <p:sp>
        <p:nvSpPr>
          <p:cNvPr id="16" name="TextBox 15"/>
          <p:cNvSpPr txBox="1"/>
          <p:nvPr/>
        </p:nvSpPr>
        <p:spPr>
          <a:xfrm>
            <a:off x="1571828" y="5144859"/>
            <a:ext cx="1060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checkbox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5071280" y="4474870"/>
            <a:ext cx="130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radiobutton</a:t>
            </a:r>
            <a:endParaRPr 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5247980" y="5519428"/>
            <a:ext cx="820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button</a:t>
            </a:r>
            <a:endParaRPr lang="id-ID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66" y="5661251"/>
            <a:ext cx="3067050" cy="257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691764" y="588876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fileupload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2308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FORM – HTML Input Element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2548" y="990600"/>
            <a:ext cx="72433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u="sng" dirty="0" smtClean="0"/>
              <a:t>TEXTFIELD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14" y="1493829"/>
            <a:ext cx="7162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27670" y="1493829"/>
            <a:ext cx="216976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d-ID" dirty="0" smtClean="0"/>
              <a:t>Nama file : lat-7.html</a:t>
            </a:r>
            <a:endParaRPr lang="id-ID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913806"/>
            <a:ext cx="2038350" cy="419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775653" y="3319153"/>
            <a:ext cx="961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textfield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2735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FORM – HTML Input Element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2548" y="990600"/>
            <a:ext cx="72433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u="sng" dirty="0" smtClean="0"/>
              <a:t>RADIOBUTTON + CHECKBOX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253262" y="1406098"/>
            <a:ext cx="2784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d-ID" dirty="0" smtClean="0"/>
              <a:t>Lanjutkan dibawah textfield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1863161"/>
            <a:ext cx="80581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855449"/>
            <a:ext cx="2181225" cy="723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402" y="1884024"/>
            <a:ext cx="2867025" cy="666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03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FORM – HTML Input Element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2548" y="990600"/>
            <a:ext cx="7243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u="sng" dirty="0" smtClean="0"/>
              <a:t>FILE UPLOAD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5627670" y="1493829"/>
            <a:ext cx="261994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d-ID" dirty="0" smtClean="0"/>
              <a:t>Lanjutkan dibawah Hobby</a:t>
            </a:r>
            <a:endParaRPr lang="id-ID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2895600"/>
            <a:ext cx="6664425" cy="189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68" y="2157412"/>
            <a:ext cx="3067050" cy="257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68066" y="2384921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fileupload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923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FORM – HTML Input Element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2548" y="990600"/>
            <a:ext cx="72433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u="sng" dirty="0" smtClean="0"/>
              <a:t>ELEMENT INPUT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2" name="Rectangle 1"/>
          <p:cNvSpPr/>
          <p:nvPr/>
        </p:nvSpPr>
        <p:spPr>
          <a:xfrm>
            <a:off x="2362200" y="2627085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Isi </a:t>
            </a:r>
            <a:r>
              <a:rPr lang="en-US" b="1" u="sng" dirty="0" err="1"/>
              <a:t>atribut</a:t>
            </a:r>
            <a:r>
              <a:rPr lang="en-US" b="1" u="sng" dirty="0"/>
              <a:t> </a:t>
            </a:r>
            <a:r>
              <a:rPr lang="en-US" b="1" u="sng" dirty="0" smtClean="0"/>
              <a:t>type</a:t>
            </a:r>
            <a:r>
              <a:rPr lang="id-ID" b="1" u="sng" dirty="0" smtClean="0"/>
              <a:t> didalam element input</a:t>
            </a:r>
            <a:endParaRPr lang="en-US" b="1" u="sng" dirty="0"/>
          </a:p>
          <a:p>
            <a:r>
              <a:rPr lang="en-US" b="1" dirty="0">
                <a:solidFill>
                  <a:srgbClr val="FF0000"/>
                </a:solidFill>
              </a:rPr>
              <a:t>text</a:t>
            </a:r>
            <a:r>
              <a:rPr lang="en-US" dirty="0"/>
              <a:t> :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text</a:t>
            </a:r>
          </a:p>
          <a:p>
            <a:r>
              <a:rPr lang="en-US" b="1" dirty="0">
                <a:solidFill>
                  <a:srgbClr val="FF0000"/>
                </a:solidFill>
              </a:rPr>
              <a:t>password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: </a:t>
            </a:r>
            <a:r>
              <a:rPr lang="en-US" dirty="0" err="1"/>
              <a:t>membuat</a:t>
            </a:r>
            <a:r>
              <a:rPr lang="en-US" dirty="0"/>
              <a:t> text </a:t>
            </a:r>
            <a:r>
              <a:rPr lang="en-US" dirty="0" err="1"/>
              <a:t>bersifat</a:t>
            </a:r>
            <a:r>
              <a:rPr lang="en-US" dirty="0"/>
              <a:t> password</a:t>
            </a:r>
          </a:p>
          <a:p>
            <a:r>
              <a:rPr lang="en-US" b="1" dirty="0">
                <a:solidFill>
                  <a:srgbClr val="FF0000"/>
                </a:solidFill>
              </a:rPr>
              <a:t>radio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: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pasti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  <a:cs typeface="Courier New" pitchFamily="49" charset="0"/>
              </a:rPr>
              <a:t>checkbox</a:t>
            </a:r>
            <a:r>
              <a:rPr lang="en-US" dirty="0">
                <a:cs typeface="Courier New" pitchFamily="49" charset="0"/>
              </a:rPr>
              <a:t> : </a:t>
            </a:r>
            <a:r>
              <a:rPr lang="en-US" dirty="0" err="1">
                <a:cs typeface="Courier New" pitchFamily="49" charset="0"/>
              </a:rPr>
              <a:t>membuat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err="1">
                <a:cs typeface="Courier New" pitchFamily="49" charset="0"/>
              </a:rPr>
              <a:t>pilihan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err="1">
                <a:cs typeface="Courier New" pitchFamily="49" charset="0"/>
              </a:rPr>
              <a:t>banyak</a:t>
            </a:r>
            <a:endParaRPr lang="en-US" dirty="0">
              <a:cs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cs typeface="Courier New" pitchFamily="49" charset="0"/>
              </a:rPr>
              <a:t>submit</a:t>
            </a:r>
            <a:r>
              <a:rPr lang="en-US" dirty="0">
                <a:cs typeface="Courier New" pitchFamily="49" charset="0"/>
              </a:rPr>
              <a:t> : </a:t>
            </a:r>
            <a:r>
              <a:rPr lang="en-US" dirty="0" err="1">
                <a:cs typeface="Courier New" pitchFamily="49" charset="0"/>
              </a:rPr>
              <a:t>tombol</a:t>
            </a:r>
            <a:r>
              <a:rPr lang="en-US" dirty="0">
                <a:cs typeface="Courier New" pitchFamily="49" charset="0"/>
              </a:rPr>
              <a:t> proses </a:t>
            </a:r>
            <a:r>
              <a:rPr lang="en-US" dirty="0" err="1">
                <a:cs typeface="Courier New" pitchFamily="49" charset="0"/>
              </a:rPr>
              <a:t>formulir</a:t>
            </a:r>
            <a:endParaRPr lang="en-US" dirty="0">
              <a:cs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cs typeface="Courier New" pitchFamily="49" charset="0"/>
              </a:rPr>
              <a:t>reset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formulir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hidden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: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ditampilkan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image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: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gambar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7019" y="1590764"/>
            <a:ext cx="8153400" cy="99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&lt;Input type=“...”&gt;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8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3964</TotalTime>
  <Words>528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PEMETAAN VORD KEDALAM CMMI UNTUK MENINGKATKAN  ANALISA KEBUTUHAN PERANGKAT LUNAK (STUDI KASUS : APLIKASI MEDIA MANAGEMENT DI PT.EBDESK INDONESIA)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&lt;Input type=“...”&gt;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PENYELESAIAN AKHIR STUDI ONLINE  PADA DIVISI AKADEMIK DAN KEMAHASISWAAN  UNIVERSITAS PENDIDIKAN INDONESIA  KAMPUS TASIKMALAYA</dc:title>
  <dc:creator>Rauf</dc:creator>
  <cp:lastModifiedBy>rauffauzan</cp:lastModifiedBy>
  <cp:revision>260</cp:revision>
  <dcterms:created xsi:type="dcterms:W3CDTF">2011-07-02T13:40:14Z</dcterms:created>
  <dcterms:modified xsi:type="dcterms:W3CDTF">2013-11-20T04:24:00Z</dcterms:modified>
</cp:coreProperties>
</file>