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0" r:id="rId3"/>
    <p:sldId id="338" r:id="rId4"/>
    <p:sldId id="339" r:id="rId5"/>
    <p:sldId id="341" r:id="rId6"/>
    <p:sldId id="336" r:id="rId7"/>
    <p:sldId id="337" r:id="rId8"/>
    <p:sldId id="352" r:id="rId9"/>
    <p:sldId id="353" r:id="rId10"/>
    <p:sldId id="342" r:id="rId11"/>
    <p:sldId id="354" r:id="rId12"/>
    <p:sldId id="351" r:id="rId13"/>
    <p:sldId id="355" r:id="rId14"/>
    <p:sldId id="356" r:id="rId15"/>
    <p:sldId id="357" r:id="rId16"/>
    <p:sldId id="30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0454E-017B-4156-B910-59410E696346}" type="datetimeFigureOut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E871B-CD5B-4945-A120-D18CC7657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0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715000"/>
            <a:ext cx="77724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400800"/>
            <a:ext cx="6400800" cy="304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62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76600" y="15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6D52A9F2-CB02-4D47-8ADD-AD39432D05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C2E3F-A593-4BA2-87C5-E233D77B9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152400"/>
            <a:ext cx="20955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1341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1AAA-028E-4F06-95F7-0D01DA8444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7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39B50-CA3E-478B-AA9F-BF9EEF526E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D856-B257-401C-859A-B5F62908C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7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90A1F-8A4E-49D5-9B59-2145A4929D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7A4A8-6074-4B18-891C-CD81EAEC3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6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C7681-6A0A-4E41-90C1-7612B3059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2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2E14F-70A7-4D9C-B761-B3B06546DB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854BD-901F-4D59-A677-DB8895B72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AF7BE-4EFF-4CF7-980D-D8848C2B07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990600"/>
            <a:ext cx="7772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88A9555C-65B4-4C9D-8492-8738567C3F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88640"/>
            <a:ext cx="8712968" cy="1243608"/>
          </a:xfrm>
        </p:spPr>
        <p:txBody>
          <a:bodyPr/>
          <a:lstStyle/>
          <a:p>
            <a:r>
              <a:rPr lang="en-US" sz="3600" b="1" dirty="0" err="1" smtClean="0"/>
              <a:t>Algoritma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id-ID" sz="3600" b="1" dirty="0" smtClean="0"/>
              <a:t>Pemrograman</a:t>
            </a: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400" b="1" dirty="0" smtClean="0"/>
              <a:t>RECORD </a:t>
            </a:r>
            <a:r>
              <a:rPr lang="en-US" sz="3400" b="1" dirty="0" err="1" smtClean="0"/>
              <a:t>dan</a:t>
            </a:r>
            <a:r>
              <a:rPr lang="en-US" sz="3400" b="1" dirty="0" smtClean="0"/>
              <a:t> ARRAY OF RECORD</a:t>
            </a:r>
            <a:endParaRPr lang="id-ID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661248"/>
            <a:ext cx="6400800" cy="720080"/>
          </a:xfrm>
        </p:spPr>
        <p:txBody>
          <a:bodyPr/>
          <a:lstStyle/>
          <a:p>
            <a:r>
              <a:rPr lang="en-US" dirty="0" smtClean="0"/>
              <a:t>Tim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endParaRPr lang="id-ID" dirty="0" smtClean="0"/>
          </a:p>
          <a:p>
            <a:r>
              <a:rPr lang="id-ID" dirty="0" smtClean="0"/>
              <a:t>Universitas Komputer Indonesia</a:t>
            </a:r>
            <a:endParaRPr lang="id-ID" dirty="0"/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7259630" y="0"/>
            <a:ext cx="1884370" cy="186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68912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3600" b="1" dirty="0" err="1" smtClean="0"/>
              <a:t>Contoh</a:t>
            </a:r>
            <a:r>
              <a:rPr lang="en-US" sz="3600" b="1" dirty="0" smtClean="0"/>
              <a:t> </a:t>
            </a:r>
            <a:r>
              <a:rPr lang="en-US" sz="3600" b="1" dirty="0" smtClean="0"/>
              <a:t>Array</a:t>
            </a:r>
            <a:endParaRPr lang="id-ID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19200" y="990600"/>
            <a:ext cx="7848600" cy="5181600"/>
          </a:xfrm>
        </p:spPr>
        <p:txBody>
          <a:bodyPr/>
          <a:lstStyle/>
          <a:p>
            <a:pPr marL="974725" indent="-974725">
              <a:buNone/>
            </a:pPr>
            <a:r>
              <a:rPr lang="en-US" sz="2000" b="1" kern="1200" dirty="0" smtClean="0"/>
              <a:t>.............................................................................................................</a:t>
            </a:r>
            <a:endParaRPr lang="en-US" sz="2000" b="1" kern="1200" dirty="0" smtClean="0"/>
          </a:p>
          <a:p>
            <a:pPr marL="974725" indent="-974725">
              <a:buNone/>
            </a:pPr>
            <a:r>
              <a:rPr lang="en-US" sz="2400" b="1" u="sng" kern="1200" dirty="0" err="1" smtClean="0"/>
              <a:t>Algoritma</a:t>
            </a:r>
            <a:r>
              <a:rPr lang="en-US" sz="2400" b="1" kern="1200" dirty="0" smtClean="0"/>
              <a:t>:</a:t>
            </a:r>
          </a:p>
          <a:p>
            <a:pPr marL="225425" indent="0">
              <a:buNone/>
            </a:pPr>
            <a:r>
              <a:rPr lang="en-US" sz="2400" b="1" u="sng" kern="1200" dirty="0" smtClean="0"/>
              <a:t>For</a:t>
            </a:r>
            <a:r>
              <a:rPr lang="en-US" sz="2400" kern="1200" dirty="0" smtClean="0"/>
              <a:t>   </a:t>
            </a:r>
            <a:r>
              <a:rPr lang="en-US" sz="2400" kern="1200" dirty="0" err="1" smtClean="0"/>
              <a:t>i</a:t>
            </a:r>
            <a:r>
              <a:rPr lang="en-US" sz="2400" kern="1200" dirty="0" smtClean="0"/>
              <a:t>  </a:t>
            </a:r>
            <a:r>
              <a:rPr lang="en-US" sz="2400" kern="1200" dirty="0" smtClean="0">
                <a:sym typeface="Wingdings" pitchFamily="2" charset="2"/>
              </a:rPr>
              <a:t>   1  </a:t>
            </a:r>
            <a:r>
              <a:rPr lang="en-US" sz="2400" b="1" u="sng" kern="1200" dirty="0" smtClean="0">
                <a:sym typeface="Wingdings" pitchFamily="2" charset="2"/>
              </a:rPr>
              <a:t>to</a:t>
            </a:r>
            <a:r>
              <a:rPr lang="en-US" sz="2400" kern="1200" dirty="0" smtClean="0">
                <a:sym typeface="Wingdings" pitchFamily="2" charset="2"/>
              </a:rPr>
              <a:t>   50   </a:t>
            </a:r>
            <a:r>
              <a:rPr lang="en-US" sz="2400" b="1" u="sng" kern="1200" dirty="0" smtClean="0">
                <a:sym typeface="Wingdings" pitchFamily="2" charset="2"/>
              </a:rPr>
              <a:t>do</a:t>
            </a:r>
            <a:endParaRPr lang="en-US" sz="2400" b="1" u="sng" kern="1200" dirty="0" smtClean="0"/>
          </a:p>
          <a:p>
            <a:pPr marL="509588" indent="0">
              <a:buNone/>
            </a:pPr>
            <a:r>
              <a:rPr lang="en-US" sz="2400" b="1" kern="1200" dirty="0"/>
              <a:t> </a:t>
            </a:r>
            <a:r>
              <a:rPr lang="en-US" sz="2400" b="1" kern="1200" dirty="0" smtClean="0"/>
              <a:t>  </a:t>
            </a:r>
            <a:r>
              <a:rPr lang="en-US" sz="2400" b="1" u="sng" kern="1200" dirty="0" smtClean="0"/>
              <a:t>Input</a:t>
            </a:r>
            <a:r>
              <a:rPr lang="en-US" sz="2400" kern="1200" dirty="0" smtClean="0"/>
              <a:t>  </a:t>
            </a:r>
            <a:r>
              <a:rPr lang="en-US" sz="2400" kern="1200" dirty="0" smtClean="0"/>
              <a:t>(NIM(</a:t>
            </a:r>
            <a:r>
              <a:rPr lang="en-US" sz="2400" kern="1200" dirty="0" err="1" smtClean="0"/>
              <a:t>i</a:t>
            </a:r>
            <a:r>
              <a:rPr lang="en-US" sz="2400" kern="1200" dirty="0" smtClean="0"/>
              <a:t>), </a:t>
            </a:r>
            <a:r>
              <a:rPr lang="en-US" sz="2400" kern="1200" dirty="0" err="1" smtClean="0"/>
              <a:t>Nama</a:t>
            </a:r>
            <a:r>
              <a:rPr lang="en-US" sz="2400" kern="1200" dirty="0" smtClean="0"/>
              <a:t>(</a:t>
            </a:r>
            <a:r>
              <a:rPr lang="en-US" sz="2400" kern="1200" dirty="0" err="1" smtClean="0"/>
              <a:t>i</a:t>
            </a:r>
            <a:r>
              <a:rPr lang="en-US" sz="2400" kern="1200" dirty="0" smtClean="0"/>
              <a:t>), </a:t>
            </a:r>
            <a:r>
              <a:rPr lang="en-US" sz="2400" kern="1200" dirty="0" err="1" smtClean="0"/>
              <a:t>Nilai</a:t>
            </a:r>
            <a:r>
              <a:rPr lang="en-US" sz="2400" kern="1200" dirty="0" smtClean="0"/>
              <a:t>(</a:t>
            </a:r>
            <a:r>
              <a:rPr lang="en-US" sz="2400" kern="1200" dirty="0" err="1" smtClean="0"/>
              <a:t>i</a:t>
            </a:r>
            <a:r>
              <a:rPr lang="en-US" sz="2400" kern="1200" dirty="0" smtClean="0"/>
              <a:t>))</a:t>
            </a:r>
          </a:p>
          <a:p>
            <a:pPr marL="225425" indent="0">
              <a:buNone/>
            </a:pPr>
            <a:r>
              <a:rPr lang="en-US" sz="2400" b="1" u="sng" kern="1200" dirty="0" err="1" smtClean="0">
                <a:sym typeface="Wingdings" pitchFamily="2" charset="2"/>
              </a:rPr>
              <a:t>EndFor</a:t>
            </a:r>
            <a:endParaRPr lang="en-US" sz="2400" b="1" u="sng" kern="1200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sz="2000" b="1" u="sng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endParaRPr lang="en-US" sz="2000" b="1" u="sng" kern="1200" dirty="0" smtClean="0">
              <a:sym typeface="Wingdings" pitchFamily="2" charset="2"/>
            </a:endParaRPr>
          </a:p>
        </p:txBody>
      </p:sp>
      <p:pic>
        <p:nvPicPr>
          <p:cNvPr id="9" name="Picture 8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914400"/>
            <a:ext cx="7772400" cy="5410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id-ID" sz="2100" b="1" u="sng" dirty="0" smtClean="0">
                <a:cs typeface="Courier New" pitchFamily="49" charset="0"/>
              </a:rPr>
              <a:t>Kamus</a:t>
            </a:r>
            <a:r>
              <a:rPr lang="en-US" sz="2100" b="1" dirty="0" smtClean="0">
                <a:cs typeface="Courier New" pitchFamily="49" charset="0"/>
              </a:rPr>
              <a:t> </a:t>
            </a:r>
            <a:r>
              <a:rPr lang="id-ID" sz="2100" b="1" dirty="0" smtClean="0">
                <a:cs typeface="Courier New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100" b="1" dirty="0" smtClean="0">
                <a:cs typeface="Courier New" pitchFamily="49" charset="0"/>
              </a:rPr>
              <a:t>   </a:t>
            </a:r>
            <a:r>
              <a:rPr lang="id-ID" sz="2100" b="1" u="sng" dirty="0" smtClean="0">
                <a:cs typeface="Courier New" pitchFamily="49" charset="0"/>
              </a:rPr>
              <a:t>Type</a:t>
            </a:r>
            <a:endParaRPr lang="en-US" sz="2100" b="1" u="sng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</a:rPr>
              <a:t>	 </a:t>
            </a:r>
            <a:r>
              <a:rPr lang="en-US" sz="2100" dirty="0" err="1" smtClean="0">
                <a:cs typeface="Courier New" pitchFamily="49" charset="0"/>
              </a:rPr>
              <a:t>Data_Mhs</a:t>
            </a:r>
            <a:r>
              <a:rPr lang="en-US" sz="2100" dirty="0" smtClean="0">
                <a:cs typeface="Courier New" pitchFamily="49" charset="0"/>
              </a:rPr>
              <a:t> = </a:t>
            </a:r>
            <a:r>
              <a:rPr lang="en-US" sz="2100" b="1" u="sng" dirty="0" smtClean="0">
                <a:cs typeface="Courier New" pitchFamily="49" charset="0"/>
              </a:rPr>
              <a:t>Record</a:t>
            </a:r>
          </a:p>
          <a:p>
            <a:pPr marL="630238" indent="0"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</a:rPr>
              <a:t>  </a:t>
            </a:r>
            <a:r>
              <a:rPr lang="id-ID" sz="2100" dirty="0" smtClean="0">
                <a:cs typeface="Courier New" pitchFamily="49" charset="0"/>
              </a:rPr>
              <a:t> </a:t>
            </a:r>
            <a:r>
              <a:rPr lang="en-US" sz="2100" dirty="0" smtClean="0">
                <a:cs typeface="Courier New" pitchFamily="49" charset="0"/>
              </a:rPr>
              <a:t>NIM,N</a:t>
            </a:r>
            <a:r>
              <a:rPr lang="id-ID" sz="2100" dirty="0" smtClean="0">
                <a:cs typeface="Courier New" pitchFamily="49" charset="0"/>
              </a:rPr>
              <a:t>ama</a:t>
            </a:r>
            <a:r>
              <a:rPr lang="en-US" sz="2100" dirty="0" smtClean="0">
                <a:cs typeface="Courier New" pitchFamily="49" charset="0"/>
              </a:rPr>
              <a:t> 	</a:t>
            </a:r>
            <a:r>
              <a:rPr lang="id-ID" sz="2100" dirty="0" smtClean="0">
                <a:cs typeface="Courier New" pitchFamily="49" charset="0"/>
              </a:rPr>
              <a:t>:</a:t>
            </a:r>
            <a:r>
              <a:rPr lang="en-US" sz="2100" dirty="0" smtClean="0">
                <a:cs typeface="Courier New" pitchFamily="49" charset="0"/>
              </a:rPr>
              <a:t> </a:t>
            </a:r>
            <a:r>
              <a:rPr lang="en-US" sz="2100" b="1" u="sng" dirty="0" smtClean="0">
                <a:cs typeface="Courier New" pitchFamily="49" charset="0"/>
              </a:rPr>
              <a:t>string</a:t>
            </a:r>
            <a:r>
              <a:rPr lang="en-US" sz="2100" dirty="0" smtClean="0">
                <a:cs typeface="Courier New" pitchFamily="49" charset="0"/>
              </a:rPr>
              <a:t>,</a:t>
            </a:r>
          </a:p>
          <a:p>
            <a:pPr marL="630238" indent="0"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  <a:sym typeface="Wingdings" pitchFamily="2" charset="2"/>
              </a:rPr>
              <a:t>   </a:t>
            </a:r>
            <a:r>
              <a:rPr lang="en-US" sz="2100" dirty="0" err="1" smtClean="0">
                <a:cs typeface="Courier New" pitchFamily="49" charset="0"/>
                <a:sym typeface="Wingdings" pitchFamily="2" charset="2"/>
              </a:rPr>
              <a:t>Nilai</a:t>
            </a:r>
            <a:r>
              <a:rPr lang="en-US" sz="2100" dirty="0" smtClean="0">
                <a:cs typeface="Courier New" pitchFamily="49" charset="0"/>
                <a:sym typeface="Wingdings" pitchFamily="2" charset="2"/>
              </a:rPr>
              <a:t>		: </a:t>
            </a:r>
            <a:r>
              <a:rPr lang="en-US" sz="2100" b="1" u="sng" dirty="0" smtClean="0">
                <a:cs typeface="Courier New" pitchFamily="49" charset="0"/>
                <a:sym typeface="Wingdings" pitchFamily="2" charset="2"/>
              </a:rPr>
              <a:t>integer</a:t>
            </a:r>
            <a:r>
              <a:rPr lang="en-US" sz="2100" dirty="0" smtClean="0">
                <a:cs typeface="Courier New" pitchFamily="49" charset="0"/>
                <a:sym typeface="Wingdings" pitchFamily="2" charset="2"/>
              </a:rPr>
              <a:t>,</a:t>
            </a:r>
            <a:endParaRPr lang="en-US" sz="2100" b="1" u="sng" dirty="0" smtClean="0">
              <a:cs typeface="Courier New" pitchFamily="49" charset="0"/>
              <a:sym typeface="Wingdings" pitchFamily="2" charset="2"/>
            </a:endParaRPr>
          </a:p>
          <a:p>
            <a:pPr marL="419100" indent="0">
              <a:spcBef>
                <a:spcPts val="0"/>
              </a:spcBef>
              <a:buNone/>
            </a:pPr>
            <a:r>
              <a:rPr lang="en-US" sz="2100" b="1" u="sng" dirty="0" err="1" smtClean="0">
                <a:sym typeface="Wingdings" pitchFamily="2" charset="2"/>
              </a:rPr>
              <a:t>EndRecord</a:t>
            </a:r>
            <a:endParaRPr lang="en-US" sz="2100" b="1" u="sng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en-US" sz="21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100" dirty="0" smtClean="0">
                <a:sym typeface="Wingdings" pitchFamily="2" charset="2"/>
              </a:rPr>
              <a:t>   </a:t>
            </a:r>
            <a:r>
              <a:rPr lang="en-US" sz="2100" dirty="0" err="1" smtClean="0">
                <a:sym typeface="Wingdings" pitchFamily="2" charset="2"/>
              </a:rPr>
              <a:t>Mhs</a:t>
            </a:r>
            <a:r>
              <a:rPr lang="en-US" sz="2100" dirty="0" smtClean="0">
                <a:sym typeface="Wingdings" pitchFamily="2" charset="2"/>
              </a:rPr>
              <a:t> : </a:t>
            </a:r>
            <a:r>
              <a:rPr lang="en-US" sz="2100" dirty="0" err="1" smtClean="0">
                <a:sym typeface="Wingdings" pitchFamily="2" charset="2"/>
              </a:rPr>
              <a:t>Data_Mhs</a:t>
            </a:r>
            <a:endParaRPr lang="id-ID" sz="21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100" dirty="0" smtClean="0">
              <a:sym typeface="Wingdings" pitchFamily="2" charset="2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685800"/>
          </a:xfrm>
        </p:spPr>
        <p:txBody>
          <a:bodyPr/>
          <a:lstStyle/>
          <a:p>
            <a:r>
              <a:rPr lang="id-ID" sz="3200" b="1" dirty="0" smtClean="0"/>
              <a:t>Deklarasi 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Menggunakan</a:t>
            </a:r>
            <a:r>
              <a:rPr lang="en-US" sz="3200" b="1" dirty="0" smtClean="0"/>
              <a:t> Record </a:t>
            </a:r>
            <a:endParaRPr lang="id-ID" sz="3200" b="1" dirty="0"/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5817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3600" b="1" dirty="0" err="1" smtClean="0"/>
              <a:t>Contoh</a:t>
            </a:r>
            <a:r>
              <a:rPr lang="en-US" sz="3600" b="1" dirty="0" smtClean="0"/>
              <a:t> Record</a:t>
            </a:r>
            <a:endParaRPr lang="id-ID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19200" y="990600"/>
            <a:ext cx="7848600" cy="5181600"/>
          </a:xfrm>
        </p:spPr>
        <p:txBody>
          <a:bodyPr/>
          <a:lstStyle/>
          <a:p>
            <a:pPr marL="974725" indent="-974725">
              <a:buNone/>
            </a:pPr>
            <a:r>
              <a:rPr lang="en-US" sz="2000" b="1" kern="1200" dirty="0" smtClean="0"/>
              <a:t>.............................................................................................................</a:t>
            </a:r>
            <a:endParaRPr lang="en-US" sz="2000" b="1" kern="1200" dirty="0" smtClean="0"/>
          </a:p>
          <a:p>
            <a:pPr marL="974725" indent="-974725">
              <a:buNone/>
            </a:pPr>
            <a:r>
              <a:rPr lang="en-US" sz="2400" b="1" u="sng" kern="1200" dirty="0" err="1" smtClean="0"/>
              <a:t>Algoritma</a:t>
            </a:r>
            <a:r>
              <a:rPr lang="en-US" sz="2400" b="1" kern="1200" dirty="0" smtClean="0"/>
              <a:t>:</a:t>
            </a:r>
          </a:p>
          <a:p>
            <a:pPr marL="225425" indent="0">
              <a:buNone/>
            </a:pPr>
            <a:r>
              <a:rPr lang="en-US" sz="2400" b="1" u="sng" kern="1200" dirty="0" smtClean="0"/>
              <a:t>For</a:t>
            </a:r>
            <a:r>
              <a:rPr lang="en-US" sz="2400" kern="1200" dirty="0" smtClean="0"/>
              <a:t>   </a:t>
            </a:r>
            <a:r>
              <a:rPr lang="en-US" sz="2400" kern="1200" dirty="0" err="1" smtClean="0"/>
              <a:t>i</a:t>
            </a:r>
            <a:r>
              <a:rPr lang="en-US" sz="2400" kern="1200" dirty="0" smtClean="0"/>
              <a:t>  </a:t>
            </a:r>
            <a:r>
              <a:rPr lang="en-US" sz="2400" kern="1200" dirty="0" smtClean="0">
                <a:sym typeface="Wingdings" pitchFamily="2" charset="2"/>
              </a:rPr>
              <a:t>   1  </a:t>
            </a:r>
            <a:r>
              <a:rPr lang="en-US" sz="2400" b="1" u="sng" kern="1200" dirty="0" smtClean="0">
                <a:sym typeface="Wingdings" pitchFamily="2" charset="2"/>
              </a:rPr>
              <a:t>to</a:t>
            </a:r>
            <a:r>
              <a:rPr lang="en-US" sz="2400" kern="1200" dirty="0" smtClean="0">
                <a:sym typeface="Wingdings" pitchFamily="2" charset="2"/>
              </a:rPr>
              <a:t>   50   </a:t>
            </a:r>
            <a:r>
              <a:rPr lang="en-US" sz="2400" b="1" u="sng" kern="1200" dirty="0" smtClean="0">
                <a:sym typeface="Wingdings" pitchFamily="2" charset="2"/>
              </a:rPr>
              <a:t>do</a:t>
            </a:r>
            <a:endParaRPr lang="en-US" sz="2400" b="1" u="sng" kern="1200" dirty="0" smtClean="0"/>
          </a:p>
          <a:p>
            <a:pPr marL="509588" indent="0">
              <a:buNone/>
            </a:pPr>
            <a:r>
              <a:rPr lang="en-US" sz="2400" b="1" kern="1200" dirty="0" smtClean="0"/>
              <a:t>   </a:t>
            </a:r>
            <a:r>
              <a:rPr lang="en-US" sz="2400" b="1" u="sng" kern="1200" dirty="0" smtClean="0"/>
              <a:t>Input</a:t>
            </a:r>
            <a:r>
              <a:rPr lang="en-US" sz="2400" kern="1200" dirty="0" smtClean="0"/>
              <a:t>  </a:t>
            </a:r>
            <a:r>
              <a:rPr lang="en-US" sz="2400" kern="1200" dirty="0" smtClean="0"/>
              <a:t>(Mhs.NIM, </a:t>
            </a:r>
            <a:r>
              <a:rPr lang="en-US" sz="2400" kern="1200" dirty="0" err="1" smtClean="0"/>
              <a:t>Mhs.Nama</a:t>
            </a:r>
            <a:r>
              <a:rPr lang="en-US" sz="2400" kern="1200" dirty="0" smtClean="0"/>
              <a:t>, </a:t>
            </a:r>
            <a:r>
              <a:rPr lang="en-US" sz="2400" kern="1200" dirty="0" err="1" smtClean="0"/>
              <a:t>Mhs.Nilai</a:t>
            </a:r>
            <a:r>
              <a:rPr lang="en-US" sz="2400" kern="1200" dirty="0" smtClean="0"/>
              <a:t>)</a:t>
            </a:r>
          </a:p>
          <a:p>
            <a:pPr marL="225425" indent="0">
              <a:buNone/>
            </a:pPr>
            <a:r>
              <a:rPr lang="en-US" sz="2400" b="1" u="sng" kern="1200" dirty="0" err="1" smtClean="0">
                <a:sym typeface="Wingdings" pitchFamily="2" charset="2"/>
              </a:rPr>
              <a:t>EndFor</a:t>
            </a:r>
            <a:endParaRPr lang="en-US" sz="2400" b="1" u="sng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endParaRPr lang="en-US" sz="2000" b="1" u="sng" kern="1200" dirty="0" smtClean="0">
              <a:sym typeface="Wingdings" pitchFamily="2" charset="2"/>
            </a:endParaRPr>
          </a:p>
        </p:txBody>
      </p:sp>
      <p:pic>
        <p:nvPicPr>
          <p:cNvPr id="11" name="Picture 10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914400"/>
            <a:ext cx="7772400" cy="5410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id-ID" sz="2100" b="1" u="sng" dirty="0" smtClean="0">
                <a:cs typeface="Courier New" pitchFamily="49" charset="0"/>
              </a:rPr>
              <a:t>Kamus</a:t>
            </a:r>
            <a:r>
              <a:rPr lang="en-US" sz="2100" b="1" dirty="0" smtClean="0">
                <a:cs typeface="Courier New" pitchFamily="49" charset="0"/>
              </a:rPr>
              <a:t> </a:t>
            </a:r>
            <a:r>
              <a:rPr lang="id-ID" sz="2100" b="1" dirty="0" smtClean="0">
                <a:cs typeface="Courier New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id-ID" sz="2100" b="1" dirty="0" smtClean="0">
                <a:cs typeface="Courier New" pitchFamily="49" charset="0"/>
              </a:rPr>
              <a:t>   </a:t>
            </a:r>
            <a:r>
              <a:rPr lang="id-ID" sz="2100" b="1" u="sng" dirty="0" smtClean="0">
                <a:cs typeface="Courier New" pitchFamily="49" charset="0"/>
              </a:rPr>
              <a:t>Const</a:t>
            </a:r>
            <a:endParaRPr lang="id-ID" sz="2100" b="1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100" dirty="0" smtClean="0">
                <a:cs typeface="Courier New" pitchFamily="49" charset="0"/>
              </a:rPr>
              <a:t>      maks_</a:t>
            </a:r>
            <a:r>
              <a:rPr lang="en-US" sz="2100" dirty="0" err="1" smtClean="0">
                <a:cs typeface="Courier New" pitchFamily="49" charset="0"/>
              </a:rPr>
              <a:t>mhs</a:t>
            </a:r>
            <a:r>
              <a:rPr lang="id-ID" sz="2100" dirty="0" smtClean="0">
                <a:cs typeface="Courier New" pitchFamily="49" charset="0"/>
              </a:rPr>
              <a:t> = 5</a:t>
            </a:r>
            <a:r>
              <a:rPr lang="en-US" sz="2100" dirty="0" smtClean="0">
                <a:cs typeface="Courier New" pitchFamily="49" charset="0"/>
              </a:rPr>
              <a:t>0</a:t>
            </a:r>
            <a:endParaRPr lang="id-ID" sz="2100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100" dirty="0" smtClean="0">
                <a:cs typeface="Courier New" pitchFamily="49" charset="0"/>
              </a:rPr>
              <a:t>   </a:t>
            </a:r>
            <a:r>
              <a:rPr lang="id-ID" sz="2100" b="1" u="sng" dirty="0" smtClean="0">
                <a:cs typeface="Courier New" pitchFamily="49" charset="0"/>
              </a:rPr>
              <a:t>Type</a:t>
            </a:r>
            <a:endParaRPr lang="en-US" sz="2100" b="1" u="sng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</a:rPr>
              <a:t>	 </a:t>
            </a:r>
            <a:r>
              <a:rPr lang="en-US" sz="2100" dirty="0" err="1" smtClean="0">
                <a:cs typeface="Courier New" pitchFamily="49" charset="0"/>
              </a:rPr>
              <a:t>Data_Mhs</a:t>
            </a:r>
            <a:r>
              <a:rPr lang="en-US" sz="2100" dirty="0" smtClean="0">
                <a:cs typeface="Courier New" pitchFamily="49" charset="0"/>
              </a:rPr>
              <a:t> = </a:t>
            </a:r>
            <a:r>
              <a:rPr lang="en-US" sz="2100" b="1" u="sng" dirty="0" smtClean="0">
                <a:cs typeface="Courier New" pitchFamily="49" charset="0"/>
              </a:rPr>
              <a:t>Record</a:t>
            </a:r>
          </a:p>
          <a:p>
            <a:pPr marL="630238" indent="0"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</a:rPr>
              <a:t>  </a:t>
            </a:r>
            <a:r>
              <a:rPr lang="id-ID" sz="2100" dirty="0" smtClean="0">
                <a:cs typeface="Courier New" pitchFamily="49" charset="0"/>
              </a:rPr>
              <a:t> </a:t>
            </a:r>
            <a:r>
              <a:rPr lang="en-US" sz="2100" dirty="0" smtClean="0">
                <a:cs typeface="Courier New" pitchFamily="49" charset="0"/>
              </a:rPr>
              <a:t>NIM,N</a:t>
            </a:r>
            <a:r>
              <a:rPr lang="id-ID" sz="2100" dirty="0" smtClean="0">
                <a:cs typeface="Courier New" pitchFamily="49" charset="0"/>
              </a:rPr>
              <a:t>ama</a:t>
            </a:r>
            <a:r>
              <a:rPr lang="en-US" sz="2100" dirty="0" smtClean="0">
                <a:cs typeface="Courier New" pitchFamily="49" charset="0"/>
              </a:rPr>
              <a:t> 	</a:t>
            </a:r>
            <a:r>
              <a:rPr lang="id-ID" sz="2100" dirty="0" smtClean="0">
                <a:cs typeface="Courier New" pitchFamily="49" charset="0"/>
              </a:rPr>
              <a:t>:</a:t>
            </a:r>
            <a:r>
              <a:rPr lang="en-US" sz="2100" dirty="0" smtClean="0">
                <a:cs typeface="Courier New" pitchFamily="49" charset="0"/>
              </a:rPr>
              <a:t> </a:t>
            </a:r>
            <a:r>
              <a:rPr lang="en-US" sz="2100" b="1" u="sng" dirty="0" smtClean="0">
                <a:cs typeface="Courier New" pitchFamily="49" charset="0"/>
              </a:rPr>
              <a:t>string</a:t>
            </a:r>
            <a:r>
              <a:rPr lang="en-US" sz="2100" dirty="0" smtClean="0">
                <a:cs typeface="Courier New" pitchFamily="49" charset="0"/>
              </a:rPr>
              <a:t>,</a:t>
            </a:r>
          </a:p>
          <a:p>
            <a:pPr marL="630238" indent="0"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  <a:sym typeface="Wingdings" pitchFamily="2" charset="2"/>
              </a:rPr>
              <a:t>   </a:t>
            </a:r>
            <a:r>
              <a:rPr lang="en-US" sz="2100" dirty="0" err="1" smtClean="0">
                <a:cs typeface="Courier New" pitchFamily="49" charset="0"/>
                <a:sym typeface="Wingdings" pitchFamily="2" charset="2"/>
              </a:rPr>
              <a:t>Nilai</a:t>
            </a:r>
            <a:r>
              <a:rPr lang="en-US" sz="2100" dirty="0" smtClean="0">
                <a:cs typeface="Courier New" pitchFamily="49" charset="0"/>
                <a:sym typeface="Wingdings" pitchFamily="2" charset="2"/>
              </a:rPr>
              <a:t>		: </a:t>
            </a:r>
            <a:r>
              <a:rPr lang="en-US" sz="2100" b="1" u="sng" dirty="0" smtClean="0">
                <a:cs typeface="Courier New" pitchFamily="49" charset="0"/>
                <a:sym typeface="Wingdings" pitchFamily="2" charset="2"/>
              </a:rPr>
              <a:t>integer</a:t>
            </a:r>
          </a:p>
          <a:p>
            <a:pPr marL="360363" indent="0">
              <a:spcBef>
                <a:spcPts val="0"/>
              </a:spcBef>
              <a:buNone/>
            </a:pPr>
            <a:r>
              <a:rPr lang="en-US" sz="2100" b="1" dirty="0" smtClean="0">
                <a:cs typeface="Courier New" pitchFamily="49" charset="0"/>
                <a:sym typeface="Wingdings" pitchFamily="2" charset="2"/>
              </a:rPr>
              <a:t> </a:t>
            </a:r>
            <a:r>
              <a:rPr lang="en-US" sz="2100" b="1" u="sng" dirty="0" err="1" smtClean="0">
                <a:sym typeface="Wingdings" pitchFamily="2" charset="2"/>
              </a:rPr>
              <a:t>EndRecord</a:t>
            </a:r>
            <a:endParaRPr lang="en-US" sz="2100" b="1" u="sng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100" dirty="0" smtClean="0">
                <a:sym typeface="Wingdings" pitchFamily="2" charset="2"/>
              </a:rPr>
              <a:t>      </a:t>
            </a:r>
            <a:r>
              <a:rPr lang="en-US" sz="2100" dirty="0" err="1" smtClean="0">
                <a:sym typeface="Wingdings" pitchFamily="2" charset="2"/>
              </a:rPr>
              <a:t>Mahasiswa</a:t>
            </a:r>
            <a:r>
              <a:rPr lang="en-US" sz="2100" dirty="0" smtClean="0">
                <a:sym typeface="Wingdings" pitchFamily="2" charset="2"/>
              </a:rPr>
              <a:t> = </a:t>
            </a:r>
            <a:r>
              <a:rPr lang="en-US" sz="2100" b="1" u="sng" dirty="0" smtClean="0">
                <a:sym typeface="Wingdings" pitchFamily="2" charset="2"/>
              </a:rPr>
              <a:t>array</a:t>
            </a:r>
            <a:r>
              <a:rPr lang="en-US" sz="2100" dirty="0" smtClean="0">
                <a:sym typeface="Wingdings" pitchFamily="2" charset="2"/>
              </a:rPr>
              <a:t> [1..maks_mhs] of </a:t>
            </a:r>
            <a:r>
              <a:rPr lang="en-US" sz="2100" dirty="0" err="1" smtClean="0">
                <a:sym typeface="Wingdings" pitchFamily="2" charset="2"/>
              </a:rPr>
              <a:t>Data_Mhs</a:t>
            </a:r>
            <a:endParaRPr lang="en-US" sz="21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en-US" sz="21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100" dirty="0" smtClean="0">
                <a:sym typeface="Wingdings" pitchFamily="2" charset="2"/>
              </a:rPr>
              <a:t>   </a:t>
            </a:r>
            <a:r>
              <a:rPr lang="en-US" sz="2100" dirty="0" err="1" smtClean="0">
                <a:sym typeface="Wingdings" pitchFamily="2" charset="2"/>
              </a:rPr>
              <a:t>Mhs</a:t>
            </a:r>
            <a:r>
              <a:rPr lang="en-US" sz="2100" dirty="0" smtClean="0">
                <a:sym typeface="Wingdings" pitchFamily="2" charset="2"/>
              </a:rPr>
              <a:t> : </a:t>
            </a:r>
            <a:r>
              <a:rPr lang="en-US" sz="2100" dirty="0" err="1" smtClean="0">
                <a:sym typeface="Wingdings" pitchFamily="2" charset="2"/>
              </a:rPr>
              <a:t>Mahasiswa</a:t>
            </a:r>
            <a:endParaRPr lang="id-ID" sz="21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100" dirty="0" smtClean="0">
              <a:sym typeface="Wingdings" pitchFamily="2" charset="2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685800"/>
          </a:xfrm>
        </p:spPr>
        <p:txBody>
          <a:bodyPr/>
          <a:lstStyle/>
          <a:p>
            <a:r>
              <a:rPr lang="id-ID" sz="2800" b="1" dirty="0" smtClean="0"/>
              <a:t>Deklarasi 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Menggunakan</a:t>
            </a:r>
            <a:r>
              <a:rPr lang="en-US" sz="2800" b="1" dirty="0" smtClean="0"/>
              <a:t> Array of Record </a:t>
            </a:r>
            <a:endParaRPr lang="id-ID" sz="2800" b="1" dirty="0"/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5817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3600" b="1" dirty="0" err="1" smtClean="0"/>
              <a:t>Contoh</a:t>
            </a:r>
            <a:r>
              <a:rPr lang="en-US" sz="3600" b="1" dirty="0" smtClean="0"/>
              <a:t> Array of Record</a:t>
            </a:r>
            <a:endParaRPr lang="id-ID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19200" y="990600"/>
            <a:ext cx="7848600" cy="5181600"/>
          </a:xfrm>
        </p:spPr>
        <p:txBody>
          <a:bodyPr/>
          <a:lstStyle/>
          <a:p>
            <a:pPr marL="974725" indent="-974725">
              <a:buNone/>
            </a:pPr>
            <a:r>
              <a:rPr lang="en-US" sz="2000" b="1" kern="1200" dirty="0" smtClean="0"/>
              <a:t>………………………………………………………………………………</a:t>
            </a:r>
            <a:endParaRPr lang="en-US" sz="2000" b="1" kern="1200" dirty="0" smtClean="0"/>
          </a:p>
          <a:p>
            <a:pPr marL="974725" indent="-974725">
              <a:buNone/>
            </a:pPr>
            <a:r>
              <a:rPr lang="en-US" sz="2400" b="1" u="sng" kern="1200" dirty="0" err="1" smtClean="0"/>
              <a:t>Algoritma</a:t>
            </a:r>
            <a:r>
              <a:rPr lang="en-US" sz="2400" b="1" kern="1200" dirty="0" smtClean="0"/>
              <a:t>:</a:t>
            </a:r>
          </a:p>
          <a:p>
            <a:pPr marL="225425" indent="0">
              <a:buNone/>
            </a:pPr>
            <a:r>
              <a:rPr lang="en-US" sz="2400" b="1" u="sng" kern="1200" dirty="0" smtClean="0"/>
              <a:t>For</a:t>
            </a:r>
            <a:r>
              <a:rPr lang="en-US" sz="2400" kern="1200" dirty="0" smtClean="0"/>
              <a:t>   </a:t>
            </a:r>
            <a:r>
              <a:rPr lang="en-US" sz="2400" kern="1200" dirty="0" err="1" smtClean="0"/>
              <a:t>i</a:t>
            </a:r>
            <a:r>
              <a:rPr lang="en-US" sz="2400" kern="1200" dirty="0" smtClean="0"/>
              <a:t>  </a:t>
            </a:r>
            <a:r>
              <a:rPr lang="en-US" sz="2400" kern="1200" dirty="0" smtClean="0">
                <a:sym typeface="Wingdings" pitchFamily="2" charset="2"/>
              </a:rPr>
              <a:t>   1  </a:t>
            </a:r>
            <a:r>
              <a:rPr lang="en-US" sz="2400" b="1" u="sng" kern="1200" dirty="0" smtClean="0">
                <a:sym typeface="Wingdings" pitchFamily="2" charset="2"/>
              </a:rPr>
              <a:t>to</a:t>
            </a:r>
            <a:r>
              <a:rPr lang="en-US" sz="2400" kern="1200" dirty="0" smtClean="0">
                <a:sym typeface="Wingdings" pitchFamily="2" charset="2"/>
              </a:rPr>
              <a:t>   50   </a:t>
            </a:r>
            <a:r>
              <a:rPr lang="en-US" sz="2400" b="1" u="sng" kern="1200" dirty="0" smtClean="0">
                <a:sym typeface="Wingdings" pitchFamily="2" charset="2"/>
              </a:rPr>
              <a:t>do</a:t>
            </a:r>
            <a:endParaRPr lang="en-US" sz="2400" b="1" u="sng" kern="1200" dirty="0" smtClean="0"/>
          </a:p>
          <a:p>
            <a:pPr marL="509588" indent="0">
              <a:buNone/>
            </a:pPr>
            <a:r>
              <a:rPr lang="en-US" sz="2400" b="1" kern="1200" dirty="0" smtClean="0"/>
              <a:t>   </a:t>
            </a:r>
            <a:r>
              <a:rPr lang="en-US" sz="2400" b="1" u="sng" kern="1200" dirty="0" smtClean="0"/>
              <a:t>Input</a:t>
            </a:r>
            <a:r>
              <a:rPr lang="en-US" sz="2400" kern="1200" dirty="0" smtClean="0"/>
              <a:t>  </a:t>
            </a:r>
            <a:r>
              <a:rPr lang="en-US" sz="2400" kern="1200" dirty="0" smtClean="0"/>
              <a:t>(</a:t>
            </a:r>
            <a:r>
              <a:rPr lang="en-US" sz="2400" kern="1200" dirty="0" err="1" smtClean="0"/>
              <a:t>Mhs</a:t>
            </a:r>
            <a:r>
              <a:rPr lang="en-US" sz="2400" kern="1200" dirty="0" smtClean="0"/>
              <a:t>(</a:t>
            </a:r>
            <a:r>
              <a:rPr lang="en-US" sz="2400" kern="1200" dirty="0" err="1" smtClean="0"/>
              <a:t>i</a:t>
            </a:r>
            <a:r>
              <a:rPr lang="en-US" sz="2400" kern="1200" dirty="0" smtClean="0"/>
              <a:t>).NIM, </a:t>
            </a:r>
            <a:r>
              <a:rPr lang="en-US" sz="2400" kern="1200" dirty="0" err="1" smtClean="0"/>
              <a:t>Mhs</a:t>
            </a:r>
            <a:r>
              <a:rPr lang="en-US" sz="2400" kern="1200" dirty="0" smtClean="0"/>
              <a:t>(</a:t>
            </a:r>
            <a:r>
              <a:rPr lang="en-US" sz="2400" kern="1200" dirty="0" err="1" smtClean="0"/>
              <a:t>i</a:t>
            </a:r>
            <a:r>
              <a:rPr lang="en-US" sz="2400" kern="1200" dirty="0" smtClean="0"/>
              <a:t>).</a:t>
            </a:r>
            <a:r>
              <a:rPr lang="en-US" sz="2400" kern="1200" dirty="0" err="1" smtClean="0"/>
              <a:t>Nama</a:t>
            </a:r>
            <a:r>
              <a:rPr lang="en-US" sz="2400" kern="1200" dirty="0" smtClean="0"/>
              <a:t>, </a:t>
            </a:r>
            <a:r>
              <a:rPr lang="en-US" sz="2400" kern="1200" dirty="0" err="1" smtClean="0"/>
              <a:t>Mhs</a:t>
            </a:r>
            <a:r>
              <a:rPr lang="en-US" sz="2400" kern="1200" dirty="0" smtClean="0"/>
              <a:t>(</a:t>
            </a:r>
            <a:r>
              <a:rPr lang="en-US" sz="2400" kern="1200" dirty="0" err="1" smtClean="0"/>
              <a:t>i</a:t>
            </a:r>
            <a:r>
              <a:rPr lang="en-US" sz="2400" kern="1200" dirty="0" smtClean="0"/>
              <a:t>).</a:t>
            </a:r>
            <a:r>
              <a:rPr lang="en-US" sz="2400" kern="1200" dirty="0" err="1" smtClean="0"/>
              <a:t>Nilai</a:t>
            </a:r>
            <a:r>
              <a:rPr lang="en-US" sz="2400" kern="1200" dirty="0" smtClean="0"/>
              <a:t>)</a:t>
            </a:r>
          </a:p>
          <a:p>
            <a:pPr marL="225425" indent="0">
              <a:buNone/>
            </a:pPr>
            <a:r>
              <a:rPr lang="en-US" sz="2400" b="1" u="sng" kern="1200" dirty="0" err="1" smtClean="0">
                <a:sym typeface="Wingdings" pitchFamily="2" charset="2"/>
              </a:rPr>
              <a:t>EndFor</a:t>
            </a:r>
            <a:endParaRPr lang="en-US" sz="2400" b="1" u="sng" kern="1200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sz="2400" b="1" u="sng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endParaRPr lang="en-US" sz="2000" b="1" u="sng" kern="1200" dirty="0" smtClean="0">
              <a:sym typeface="Wingdings" pitchFamily="2" charset="2"/>
            </a:endParaRPr>
          </a:p>
        </p:txBody>
      </p:sp>
      <p:pic>
        <p:nvPicPr>
          <p:cNvPr id="11" name="Picture 10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001000" cy="685800"/>
          </a:xfrm>
        </p:spPr>
        <p:txBody>
          <a:bodyPr/>
          <a:lstStyle/>
          <a:p>
            <a:r>
              <a:rPr lang="en-US" sz="3200" b="1" dirty="0" smtClean="0"/>
              <a:t> </a:t>
            </a:r>
            <a:r>
              <a:rPr lang="en-US" sz="3200" b="1" dirty="0" err="1" smtClean="0"/>
              <a:t>Latihan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Soal</a:t>
            </a:r>
            <a:endParaRPr lang="id-ID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14400"/>
            <a:ext cx="7696200" cy="5334000"/>
          </a:xfrm>
        </p:spPr>
        <p:txBody>
          <a:bodyPr/>
          <a:lstStyle/>
          <a:p>
            <a:pPr marL="0" indent="0">
              <a:buNone/>
            </a:pPr>
            <a:r>
              <a:rPr lang="en-US" kern="1200" dirty="0" err="1" smtClean="0"/>
              <a:t>Buatlah</a:t>
            </a:r>
            <a:r>
              <a:rPr lang="en-US" kern="1200" dirty="0" smtClean="0"/>
              <a:t> </a:t>
            </a:r>
            <a:r>
              <a:rPr lang="en-US" kern="1200" dirty="0" err="1" smtClean="0"/>
              <a:t>algoritma</a:t>
            </a:r>
            <a:r>
              <a:rPr lang="en-US" kern="1200" dirty="0" smtClean="0"/>
              <a:t> </a:t>
            </a:r>
            <a:r>
              <a:rPr lang="en-US" kern="1200" dirty="0" err="1" smtClean="0"/>
              <a:t>untuk</a:t>
            </a:r>
            <a:r>
              <a:rPr lang="en-US" kern="1200" dirty="0" smtClean="0"/>
              <a:t> </a:t>
            </a:r>
            <a:r>
              <a:rPr lang="en-US" kern="1200" dirty="0" err="1" smtClean="0"/>
              <a:t>mengolah</a:t>
            </a:r>
            <a:r>
              <a:rPr lang="en-US" kern="1200" dirty="0" smtClean="0"/>
              <a:t> data </a:t>
            </a:r>
            <a:r>
              <a:rPr lang="en-US" kern="1200" dirty="0" err="1" smtClean="0"/>
              <a:t>Mahasiswa</a:t>
            </a:r>
            <a:r>
              <a:rPr lang="en-US" kern="1200" dirty="0" smtClean="0"/>
              <a:t> </a:t>
            </a:r>
            <a:r>
              <a:rPr lang="en-US" kern="1200" dirty="0" smtClean="0"/>
              <a:t>(1:N), </a:t>
            </a:r>
            <a:r>
              <a:rPr lang="en-US" kern="1200" dirty="0" err="1" smtClean="0"/>
              <a:t>dimana</a:t>
            </a:r>
            <a:r>
              <a:rPr lang="en-US" kern="1200" dirty="0" smtClean="0"/>
              <a:t> N </a:t>
            </a:r>
            <a:r>
              <a:rPr lang="en-US" kern="1200" dirty="0" err="1" smtClean="0"/>
              <a:t>tidak</a:t>
            </a:r>
            <a:r>
              <a:rPr lang="en-US" kern="1200" dirty="0" smtClean="0"/>
              <a:t> </a:t>
            </a:r>
            <a:r>
              <a:rPr lang="en-US" kern="1200" dirty="0" err="1" smtClean="0"/>
              <a:t>boleh</a:t>
            </a:r>
            <a:r>
              <a:rPr lang="en-US" kern="1200" dirty="0" smtClean="0"/>
              <a:t> </a:t>
            </a:r>
            <a:r>
              <a:rPr lang="en-US" kern="1200" dirty="0" err="1" smtClean="0"/>
              <a:t>lebih</a:t>
            </a:r>
            <a:r>
              <a:rPr lang="en-US" kern="1200" dirty="0" smtClean="0"/>
              <a:t> </a:t>
            </a:r>
            <a:r>
              <a:rPr lang="en-US" kern="1200" dirty="0" err="1" smtClean="0"/>
              <a:t>dari</a:t>
            </a:r>
            <a:r>
              <a:rPr lang="en-US" kern="1200" dirty="0" smtClean="0"/>
              <a:t> </a:t>
            </a:r>
            <a:r>
              <a:rPr lang="en-US" kern="1200" dirty="0" smtClean="0"/>
              <a:t>50 data </a:t>
            </a:r>
            <a:r>
              <a:rPr lang="en-US" kern="1200" dirty="0" err="1" smtClean="0"/>
              <a:t>dan</a:t>
            </a:r>
            <a:r>
              <a:rPr lang="en-US" kern="1200" dirty="0" smtClean="0"/>
              <a:t> </a:t>
            </a:r>
            <a:r>
              <a:rPr lang="en-US" kern="1200" dirty="0" err="1" smtClean="0"/>
              <a:t>dengan</a:t>
            </a:r>
            <a:r>
              <a:rPr lang="en-US" kern="1200" dirty="0" smtClean="0"/>
              <a:t> </a:t>
            </a:r>
            <a:r>
              <a:rPr lang="en-US" kern="1200" dirty="0" err="1" smtClean="0"/>
              <a:t>tampilan</a:t>
            </a:r>
            <a:r>
              <a:rPr lang="en-US" kern="1200" dirty="0" smtClean="0"/>
              <a:t> </a:t>
            </a:r>
            <a:r>
              <a:rPr lang="en-US" kern="1200" dirty="0" err="1" smtClean="0"/>
              <a:t>layar</a:t>
            </a:r>
            <a:r>
              <a:rPr lang="en-US" kern="1200" dirty="0" smtClean="0"/>
              <a:t> </a:t>
            </a:r>
            <a:r>
              <a:rPr lang="en-US" kern="1200" dirty="0" err="1" smtClean="0"/>
              <a:t>sebagai</a:t>
            </a:r>
            <a:r>
              <a:rPr lang="en-US" kern="1200" dirty="0" smtClean="0"/>
              <a:t> </a:t>
            </a:r>
            <a:r>
              <a:rPr lang="en-US" kern="1200" dirty="0" err="1" smtClean="0"/>
              <a:t>berikut</a:t>
            </a:r>
            <a:r>
              <a:rPr lang="en-US" kern="1200" dirty="0" smtClean="0"/>
              <a:t>:</a:t>
            </a:r>
          </a:p>
          <a:p>
            <a:pPr marL="0" indent="0" algn="ctr">
              <a:buNone/>
            </a:pPr>
            <a:r>
              <a:rPr lang="en-US" b="1" kern="1200" dirty="0" err="1" smtClean="0"/>
              <a:t>Daftar</a:t>
            </a:r>
            <a:r>
              <a:rPr lang="en-US" b="1" kern="1200" dirty="0" smtClean="0"/>
              <a:t> </a:t>
            </a:r>
            <a:r>
              <a:rPr lang="en-US" b="1" kern="1200" dirty="0" err="1" smtClean="0"/>
              <a:t>Nilai</a:t>
            </a:r>
            <a:r>
              <a:rPr lang="en-US" b="1" kern="1200" dirty="0" smtClean="0"/>
              <a:t> </a:t>
            </a:r>
            <a:r>
              <a:rPr lang="en-US" b="1" kern="1200" dirty="0" err="1" smtClean="0"/>
              <a:t>Mahasiswa</a:t>
            </a:r>
            <a:endParaRPr lang="en-US" b="1" kern="1200" dirty="0" smtClean="0"/>
          </a:p>
          <a:p>
            <a:pPr marL="0" indent="0">
              <a:buNone/>
            </a:pPr>
            <a:endParaRPr lang="en-US" sz="2200" u="sng" kern="1200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0" indent="0">
              <a:buNone/>
            </a:pPr>
            <a:endParaRPr lang="en-US" sz="2200" u="sng" kern="1200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0" indent="0">
              <a:buNone/>
            </a:pPr>
            <a:endParaRPr lang="en-US" sz="2200" u="sng" kern="1200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0" indent="0">
              <a:buNone/>
            </a:pPr>
            <a:endParaRPr lang="en-US" sz="2200" u="sng" kern="1200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0" indent="0">
              <a:buNone/>
            </a:pPr>
            <a:endParaRPr lang="en-US" sz="2200" u="sng" kern="1200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en-US" kern="1200" dirty="0" smtClean="0">
                <a:ea typeface="Times New Roman"/>
                <a:cs typeface="Courier New" pitchFamily="49" charset="0"/>
              </a:rPr>
              <a:t>Rata-rata </a:t>
            </a:r>
            <a:r>
              <a:rPr lang="en-US" kern="1200" dirty="0" err="1" smtClean="0">
                <a:ea typeface="Times New Roman"/>
                <a:cs typeface="Courier New" pitchFamily="49" charset="0"/>
              </a:rPr>
              <a:t>Nilai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 	: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kern="1200" dirty="0" err="1" smtClean="0">
                <a:ea typeface="Times New Roman"/>
                <a:cs typeface="Courier New" pitchFamily="49" charset="0"/>
              </a:rPr>
              <a:t>Nilai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 </a:t>
            </a:r>
            <a:r>
              <a:rPr lang="en-US" kern="1200" dirty="0" err="1" smtClean="0">
                <a:ea typeface="Times New Roman"/>
                <a:cs typeface="Courier New" pitchFamily="49" charset="0"/>
              </a:rPr>
              <a:t>Tertinggi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	: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kern="1200" dirty="0" err="1" smtClean="0">
                <a:ea typeface="Times New Roman"/>
                <a:cs typeface="Courier New" pitchFamily="49" charset="0"/>
              </a:rPr>
              <a:t>Nilai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 </a:t>
            </a:r>
            <a:r>
              <a:rPr lang="en-US" kern="1200" dirty="0" err="1" smtClean="0">
                <a:ea typeface="Times New Roman"/>
                <a:cs typeface="Courier New" pitchFamily="49" charset="0"/>
              </a:rPr>
              <a:t>Terendah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	: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kern="1200" dirty="0" err="1" smtClean="0">
                <a:ea typeface="Times New Roman"/>
                <a:cs typeface="Courier New" pitchFamily="49" charset="0"/>
              </a:rPr>
              <a:t>Jumlah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 </a:t>
            </a:r>
            <a:r>
              <a:rPr lang="en-US" kern="1200" dirty="0" err="1" smtClean="0">
                <a:ea typeface="Times New Roman"/>
                <a:cs typeface="Courier New" pitchFamily="49" charset="0"/>
              </a:rPr>
              <a:t>Indeks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 A	: …….. </a:t>
            </a:r>
            <a:r>
              <a:rPr lang="en-US" kern="1200" dirty="0" err="1" smtClean="0">
                <a:ea typeface="Times New Roman"/>
                <a:cs typeface="Courier New" pitchFamily="49" charset="0"/>
              </a:rPr>
              <a:t>Mahasiswa</a:t>
            </a:r>
            <a:endParaRPr lang="en-US" kern="1200" dirty="0" smtClean="0">
              <a:ea typeface="Times New Roman"/>
              <a:cs typeface="Courier New" pitchFamily="49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en-US" kern="1200" dirty="0" err="1" smtClean="0">
                <a:ea typeface="Times New Roman"/>
                <a:cs typeface="Courier New" pitchFamily="49" charset="0"/>
              </a:rPr>
              <a:t>Jumlah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 </a:t>
            </a:r>
            <a:r>
              <a:rPr lang="en-US" kern="1200" dirty="0" err="1" smtClean="0">
                <a:ea typeface="Times New Roman"/>
                <a:cs typeface="Courier New" pitchFamily="49" charset="0"/>
              </a:rPr>
              <a:t>Indeks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 B	</a:t>
            </a:r>
            <a:r>
              <a:rPr lang="en-US" kern="1200" dirty="0">
                <a:ea typeface="Times New Roman"/>
                <a:cs typeface="Courier New" pitchFamily="49" charset="0"/>
              </a:rPr>
              <a:t>: …….. </a:t>
            </a:r>
            <a:r>
              <a:rPr lang="en-US" kern="1200" dirty="0" err="1" smtClean="0">
                <a:ea typeface="Times New Roman"/>
                <a:cs typeface="Courier New" pitchFamily="49" charset="0"/>
              </a:rPr>
              <a:t>Mahasiswa</a:t>
            </a:r>
            <a:endParaRPr lang="en-US" kern="1200" dirty="0" smtClean="0">
              <a:ea typeface="Times New Roman"/>
              <a:cs typeface="Courier New" pitchFamily="49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en-US" kern="1200" dirty="0" err="1">
                <a:ea typeface="Times New Roman"/>
                <a:cs typeface="Courier New" pitchFamily="49" charset="0"/>
              </a:rPr>
              <a:t>Jumlah</a:t>
            </a:r>
            <a:r>
              <a:rPr lang="en-US" kern="1200" dirty="0">
                <a:ea typeface="Times New Roman"/>
                <a:cs typeface="Courier New" pitchFamily="49" charset="0"/>
              </a:rPr>
              <a:t> </a:t>
            </a:r>
            <a:r>
              <a:rPr lang="en-US" kern="1200" dirty="0" err="1">
                <a:ea typeface="Times New Roman"/>
                <a:cs typeface="Courier New" pitchFamily="49" charset="0"/>
              </a:rPr>
              <a:t>Indeks</a:t>
            </a:r>
            <a:r>
              <a:rPr lang="en-US" kern="1200" dirty="0">
                <a:ea typeface="Times New Roman"/>
                <a:cs typeface="Courier New" pitchFamily="49" charset="0"/>
              </a:rPr>
              <a:t> 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C</a:t>
            </a:r>
            <a:r>
              <a:rPr lang="en-US" kern="1200" dirty="0">
                <a:ea typeface="Times New Roman"/>
                <a:cs typeface="Courier New" pitchFamily="49" charset="0"/>
              </a:rPr>
              <a:t>	: …….. </a:t>
            </a:r>
            <a:r>
              <a:rPr lang="en-US" kern="1200" dirty="0" err="1" smtClean="0">
                <a:ea typeface="Times New Roman"/>
                <a:cs typeface="Courier New" pitchFamily="49" charset="0"/>
              </a:rPr>
              <a:t>Mahasiswa</a:t>
            </a:r>
            <a:endParaRPr lang="en-US" kern="1200" dirty="0" smtClean="0">
              <a:ea typeface="Times New Roman"/>
              <a:cs typeface="Courier New" pitchFamily="49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en-US" kern="1200" dirty="0" err="1">
                <a:ea typeface="Times New Roman"/>
                <a:cs typeface="Courier New" pitchFamily="49" charset="0"/>
              </a:rPr>
              <a:t>Jumlah</a:t>
            </a:r>
            <a:r>
              <a:rPr lang="en-US" kern="1200" dirty="0">
                <a:ea typeface="Times New Roman"/>
                <a:cs typeface="Courier New" pitchFamily="49" charset="0"/>
              </a:rPr>
              <a:t> </a:t>
            </a:r>
            <a:r>
              <a:rPr lang="en-US" kern="1200" dirty="0" err="1">
                <a:ea typeface="Times New Roman"/>
                <a:cs typeface="Courier New" pitchFamily="49" charset="0"/>
              </a:rPr>
              <a:t>Indeks</a:t>
            </a:r>
            <a:r>
              <a:rPr lang="en-US" kern="1200" dirty="0">
                <a:ea typeface="Times New Roman"/>
                <a:cs typeface="Courier New" pitchFamily="49" charset="0"/>
              </a:rPr>
              <a:t> 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D</a:t>
            </a:r>
            <a:r>
              <a:rPr lang="en-US" kern="1200" dirty="0">
                <a:ea typeface="Times New Roman"/>
                <a:cs typeface="Courier New" pitchFamily="49" charset="0"/>
              </a:rPr>
              <a:t>	: …….. </a:t>
            </a:r>
            <a:r>
              <a:rPr lang="en-US" kern="1200" dirty="0" err="1">
                <a:ea typeface="Times New Roman"/>
                <a:cs typeface="Courier New" pitchFamily="49" charset="0"/>
              </a:rPr>
              <a:t>Mahasiswa</a:t>
            </a:r>
            <a:endParaRPr lang="en-US" sz="2200" kern="1200" dirty="0">
              <a:ea typeface="Times New Roman"/>
              <a:cs typeface="Courier New" pitchFamily="49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en-US" kern="1200" dirty="0" err="1">
                <a:ea typeface="Times New Roman"/>
                <a:cs typeface="Courier New" pitchFamily="49" charset="0"/>
              </a:rPr>
              <a:t>Jumlah</a:t>
            </a:r>
            <a:r>
              <a:rPr lang="en-US" kern="1200" dirty="0">
                <a:ea typeface="Times New Roman"/>
                <a:cs typeface="Courier New" pitchFamily="49" charset="0"/>
              </a:rPr>
              <a:t> </a:t>
            </a:r>
            <a:r>
              <a:rPr lang="en-US" kern="1200" dirty="0" err="1">
                <a:ea typeface="Times New Roman"/>
                <a:cs typeface="Courier New" pitchFamily="49" charset="0"/>
              </a:rPr>
              <a:t>Indeks</a:t>
            </a:r>
            <a:r>
              <a:rPr lang="en-US" kern="1200" dirty="0">
                <a:ea typeface="Times New Roman"/>
                <a:cs typeface="Courier New" pitchFamily="49" charset="0"/>
              </a:rPr>
              <a:t> </a:t>
            </a:r>
            <a:r>
              <a:rPr lang="en-US" kern="1200" dirty="0" smtClean="0">
                <a:ea typeface="Times New Roman"/>
                <a:cs typeface="Courier New" pitchFamily="49" charset="0"/>
              </a:rPr>
              <a:t>E</a:t>
            </a:r>
            <a:r>
              <a:rPr lang="en-US" kern="1200" dirty="0">
                <a:ea typeface="Times New Roman"/>
                <a:cs typeface="Courier New" pitchFamily="49" charset="0"/>
              </a:rPr>
              <a:t>	: …….. </a:t>
            </a:r>
            <a:r>
              <a:rPr lang="en-US" kern="1200" dirty="0" err="1">
                <a:ea typeface="Times New Roman"/>
                <a:cs typeface="Courier New" pitchFamily="49" charset="0"/>
              </a:rPr>
              <a:t>Mahasiswa</a:t>
            </a:r>
            <a:endParaRPr lang="en-US" sz="2200" kern="1200" dirty="0">
              <a:ea typeface="Times New Roman"/>
              <a:cs typeface="Courier New" pitchFamily="49" charset="0"/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kern="1200" dirty="0">
              <a:ea typeface="Times New Roman"/>
              <a:cs typeface="Courier New" pitchFamily="49" charset="0"/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sz="2200" kern="1200" dirty="0" smtClean="0">
              <a:ea typeface="Times New Roman"/>
              <a:cs typeface="Courier New" pitchFamily="49" charset="0"/>
            </a:endParaRPr>
          </a:p>
        </p:txBody>
      </p:sp>
      <p:pic>
        <p:nvPicPr>
          <p:cNvPr id="28" name="Picture 27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3919536" y="1905000"/>
            <a:ext cx="2438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509464"/>
              </p:ext>
            </p:extLst>
          </p:nvPr>
        </p:nvGraphicFramePr>
        <p:xfrm>
          <a:off x="1524000" y="2057400"/>
          <a:ext cx="7239001" cy="1752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/>
                <a:gridCol w="1143000"/>
                <a:gridCol w="2438401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NIM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Nama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Mahasiswa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Nilai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Indeks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err="1" smtClean="0"/>
                        <a:t>Nilai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7034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SELESAI</a:t>
            </a:r>
          </a:p>
          <a:p>
            <a:pPr algn="ctr">
              <a:buNone/>
            </a:pPr>
            <a:r>
              <a:rPr lang="en-US" sz="5400" dirty="0" smtClean="0">
                <a:solidFill>
                  <a:srgbClr val="00B050"/>
                </a:solidFill>
                <a:latin typeface="Blackadder ITC" pitchFamily="82" charset="0"/>
                <a:cs typeface="Arabic Typesetting" pitchFamily="66" charset="-78"/>
              </a:rPr>
              <a:t>Alhamdulillah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en-US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772400" cy="685800"/>
          </a:xfrm>
        </p:spPr>
        <p:txBody>
          <a:bodyPr/>
          <a:lstStyle/>
          <a:p>
            <a:r>
              <a:rPr lang="id-ID" b="1" dirty="0" smtClean="0"/>
              <a:t>Pengertian </a:t>
            </a:r>
            <a:r>
              <a:rPr lang="en-US" b="1" dirty="0" smtClean="0"/>
              <a:t>Record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990600"/>
            <a:ext cx="7467600" cy="51816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Clr>
                <a:schemeClr val="tx1"/>
              </a:buClr>
              <a:buNone/>
            </a:pPr>
            <a:r>
              <a:rPr lang="id-ID" sz="2800" dirty="0" smtClean="0">
                <a:sym typeface="Wingdings" pitchFamily="2" charset="2"/>
              </a:rPr>
              <a:t>Sekumpulan data yang </a:t>
            </a:r>
            <a:r>
              <a:rPr lang="en-US" sz="2800" dirty="0" err="1" smtClean="0">
                <a:sym typeface="Wingdings" pitchFamily="2" charset="2"/>
              </a:rPr>
              <a:t>terdiri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dari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beberapa</a:t>
            </a:r>
            <a:r>
              <a:rPr lang="en-US" sz="2800" dirty="0" smtClean="0">
                <a:sym typeface="Wingdings" pitchFamily="2" charset="2"/>
              </a:rPr>
              <a:t> field </a:t>
            </a:r>
            <a:r>
              <a:rPr lang="en-US" sz="2800" dirty="0" err="1" smtClean="0">
                <a:sym typeface="Wingdings" pitchFamily="2" charset="2"/>
              </a:rPr>
              <a:t>dengan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tipe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datanya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bisa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berbeda</a:t>
            </a:r>
            <a:r>
              <a:rPr lang="id-ID" sz="2800" dirty="0" smtClean="0">
                <a:sym typeface="Wingdings" pitchFamily="2" charset="2"/>
              </a:rPr>
              <a:t>.</a:t>
            </a:r>
            <a:endParaRPr lang="en-US" sz="2800" dirty="0" smtClean="0">
              <a:sym typeface="Wingdings" pitchFamily="2" charset="2"/>
            </a:endParaRPr>
          </a:p>
          <a:p>
            <a:pPr marL="0" indent="0" algn="just">
              <a:spcBef>
                <a:spcPts val="0"/>
              </a:spcBef>
              <a:buClr>
                <a:schemeClr val="tx1"/>
              </a:buClr>
              <a:buNone/>
            </a:pPr>
            <a:endParaRPr lang="en-US" sz="2800" dirty="0" smtClean="0">
              <a:sym typeface="Wingdings" pitchFamily="2" charset="2"/>
            </a:endParaRPr>
          </a:p>
          <a:p>
            <a:pPr marL="1573213" indent="-1573213" algn="just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800" dirty="0" err="1" smtClean="0">
                <a:sym typeface="Wingdings" pitchFamily="2" charset="2"/>
              </a:rPr>
              <a:t>Contoh</a:t>
            </a:r>
            <a:r>
              <a:rPr lang="en-US" sz="2800" dirty="0" smtClean="0">
                <a:sym typeface="Wingdings" pitchFamily="2" charset="2"/>
              </a:rPr>
              <a:t> : Record </a:t>
            </a:r>
            <a:r>
              <a:rPr lang="en-US" sz="2800" dirty="0" err="1" smtClean="0">
                <a:sym typeface="Wingdings" pitchFamily="2" charset="2"/>
              </a:rPr>
              <a:t>Mhs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yg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terdiri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dari</a:t>
            </a:r>
            <a:r>
              <a:rPr lang="en-US" sz="2800" dirty="0" smtClean="0">
                <a:sym typeface="Wingdings" pitchFamily="2" charset="2"/>
              </a:rPr>
              <a:t> field NIM, NAMA </a:t>
            </a:r>
            <a:r>
              <a:rPr lang="en-US" sz="2800" dirty="0" err="1" smtClean="0">
                <a:sym typeface="Wingdings" pitchFamily="2" charset="2"/>
              </a:rPr>
              <a:t>dan</a:t>
            </a:r>
            <a:r>
              <a:rPr lang="en-US" sz="2800" dirty="0" smtClean="0">
                <a:sym typeface="Wingdings" pitchFamily="2" charset="2"/>
              </a:rPr>
              <a:t> NILAI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061671"/>
              </p:ext>
            </p:extLst>
          </p:nvPr>
        </p:nvGraphicFramePr>
        <p:xfrm>
          <a:off x="3203848" y="4206240"/>
          <a:ext cx="3577953" cy="365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92651"/>
                <a:gridCol w="1192651"/>
                <a:gridCol w="1192651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NIM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NAMA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NILAI</a:t>
                      </a:r>
                      <a:endParaRPr lang="id-ID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43400" y="370218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Mhs</a:t>
            </a:r>
            <a:endParaRPr lang="id-ID" b="1" dirty="0"/>
          </a:p>
        </p:txBody>
      </p:sp>
      <p:pic>
        <p:nvPicPr>
          <p:cNvPr id="8" name="Picture 7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153400" cy="990600"/>
          </a:xfrm>
        </p:spPr>
        <p:txBody>
          <a:bodyPr/>
          <a:lstStyle/>
          <a:p>
            <a:r>
              <a:rPr lang="id-ID" b="1" dirty="0" smtClean="0"/>
              <a:t>Deklarasi Record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914400"/>
            <a:ext cx="7772400" cy="53340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id-ID" sz="2800" b="1" u="sng" dirty="0" smtClean="0">
                <a:cs typeface="Courier New" pitchFamily="49" charset="0"/>
              </a:rPr>
              <a:t>Kamus</a:t>
            </a:r>
            <a:r>
              <a:rPr lang="id-ID" sz="2800" b="1" dirty="0" smtClean="0">
                <a:cs typeface="Courier New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cs typeface="Courier New" pitchFamily="49" charset="0"/>
              </a:rPr>
              <a:t>   </a:t>
            </a:r>
            <a:r>
              <a:rPr lang="id-ID" sz="2800" b="1" u="sng" dirty="0" smtClean="0">
                <a:cs typeface="Courier New" pitchFamily="49" charset="0"/>
              </a:rPr>
              <a:t>Type</a:t>
            </a:r>
          </a:p>
          <a:p>
            <a:pPr>
              <a:spcBef>
                <a:spcPts val="0"/>
              </a:spcBef>
              <a:buNone/>
            </a:pPr>
            <a:r>
              <a:rPr lang="id-ID" sz="2800" dirty="0" smtClean="0">
                <a:cs typeface="Courier New" pitchFamily="49" charset="0"/>
              </a:rPr>
              <a:t>    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dirty="0" smtClean="0">
                <a:cs typeface="Courier New" pitchFamily="49" charset="0"/>
              </a:rPr>
              <a:t> nama_record = </a:t>
            </a:r>
            <a:r>
              <a:rPr lang="id-ID" sz="2800" b="1" u="sng" dirty="0" smtClean="0">
                <a:cs typeface="Courier New" pitchFamily="49" charset="0"/>
              </a:rPr>
              <a:t>record</a:t>
            </a:r>
            <a:endParaRPr lang="en-US" sz="2800" b="1" u="sng" dirty="0" smtClean="0">
              <a:cs typeface="Courier New" pitchFamily="49" charset="0"/>
            </a:endParaRPr>
          </a:p>
          <a:p>
            <a:pPr marL="749300" indent="0">
              <a:spcBef>
                <a:spcPts val="0"/>
              </a:spcBef>
              <a:buNone/>
            </a:pPr>
            <a:r>
              <a:rPr lang="en-US" sz="2800" dirty="0" smtClean="0">
                <a:cs typeface="Courier New" pitchFamily="49" charset="0"/>
              </a:rPr>
              <a:t>  </a:t>
            </a:r>
            <a:r>
              <a:rPr lang="id-ID" sz="2800" dirty="0" smtClean="0">
                <a:cs typeface="Courier New" pitchFamily="49" charset="0"/>
              </a:rPr>
              <a:t>field_1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dirty="0" smtClean="0">
                <a:cs typeface="Courier New" pitchFamily="49" charset="0"/>
              </a:rPr>
              <a:t>: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dirty="0" smtClean="0">
                <a:cs typeface="Courier New" pitchFamily="49" charset="0"/>
              </a:rPr>
              <a:t>tipedata_1,</a:t>
            </a:r>
            <a:endParaRPr lang="en-US" sz="2800" dirty="0" smtClean="0">
              <a:cs typeface="Courier New" pitchFamily="49" charset="0"/>
            </a:endParaRPr>
          </a:p>
          <a:p>
            <a:pPr marL="749300" indent="0">
              <a:spcBef>
                <a:spcPts val="0"/>
              </a:spcBef>
              <a:buNone/>
            </a:pPr>
            <a:r>
              <a:rPr lang="en-US" sz="2800" dirty="0" smtClean="0">
                <a:cs typeface="Courier New" pitchFamily="49" charset="0"/>
              </a:rPr>
              <a:t>  </a:t>
            </a:r>
            <a:r>
              <a:rPr lang="id-ID" sz="2800" dirty="0" smtClean="0">
                <a:cs typeface="Courier New" pitchFamily="49" charset="0"/>
              </a:rPr>
              <a:t>field_2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dirty="0" smtClean="0">
                <a:cs typeface="Courier New" pitchFamily="49" charset="0"/>
              </a:rPr>
              <a:t>: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dirty="0" smtClean="0">
                <a:cs typeface="Courier New" pitchFamily="49" charset="0"/>
              </a:rPr>
              <a:t>tipedata_2</a:t>
            </a:r>
            <a:r>
              <a:rPr lang="en-US" sz="2800" dirty="0" smtClean="0">
                <a:cs typeface="Courier New" pitchFamily="49" charset="0"/>
              </a:rPr>
              <a:t>,</a:t>
            </a:r>
          </a:p>
          <a:p>
            <a:pPr marL="749300" indent="0">
              <a:spcBef>
                <a:spcPts val="0"/>
              </a:spcBef>
              <a:buNone/>
            </a:pPr>
            <a:r>
              <a:rPr lang="en-US" sz="2800" dirty="0" smtClean="0">
                <a:cs typeface="Courier New" pitchFamily="49" charset="0"/>
              </a:rPr>
              <a:t>  </a:t>
            </a:r>
            <a:r>
              <a:rPr lang="id-ID" sz="2800" dirty="0" smtClean="0">
                <a:cs typeface="Courier New" pitchFamily="49" charset="0"/>
              </a:rPr>
              <a:t>...</a:t>
            </a:r>
            <a:endParaRPr lang="en-US" sz="2800" dirty="0" smtClean="0">
              <a:cs typeface="Courier New" pitchFamily="49" charset="0"/>
            </a:endParaRPr>
          </a:p>
          <a:p>
            <a:pPr marL="749300" indent="0">
              <a:spcBef>
                <a:spcPts val="0"/>
              </a:spcBef>
              <a:buNone/>
            </a:pPr>
            <a:r>
              <a:rPr lang="en-US" sz="2800" dirty="0" smtClean="0">
                <a:cs typeface="Courier New" pitchFamily="49" charset="0"/>
              </a:rPr>
              <a:t>  </a:t>
            </a:r>
            <a:r>
              <a:rPr lang="id-ID" sz="2800" dirty="0" smtClean="0">
                <a:cs typeface="Courier New" pitchFamily="49" charset="0"/>
              </a:rPr>
              <a:t>field_n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dirty="0" smtClean="0">
                <a:cs typeface="Courier New" pitchFamily="49" charset="0"/>
              </a:rPr>
              <a:t>: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dirty="0" smtClean="0">
                <a:cs typeface="Courier New" pitchFamily="49" charset="0"/>
              </a:rPr>
              <a:t>tipedata_n </a:t>
            </a:r>
          </a:p>
          <a:p>
            <a:pPr>
              <a:spcBef>
                <a:spcPts val="0"/>
              </a:spcBef>
              <a:buNone/>
            </a:pPr>
            <a:r>
              <a:rPr lang="id-ID" sz="2800" dirty="0" smtClean="0">
                <a:cs typeface="Courier New" pitchFamily="49" charset="0"/>
              </a:rPr>
              <a:t>     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b="1" u="sng" dirty="0" smtClean="0">
                <a:cs typeface="Courier New" pitchFamily="49" charset="0"/>
              </a:rPr>
              <a:t>endrecord</a:t>
            </a:r>
          </a:p>
          <a:p>
            <a:pPr>
              <a:spcBef>
                <a:spcPts val="0"/>
              </a:spcBef>
              <a:buNone/>
            </a:pPr>
            <a:endParaRPr lang="id-ID" sz="2800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800" dirty="0" smtClean="0">
                <a:cs typeface="Courier New" pitchFamily="49" charset="0"/>
              </a:rPr>
              <a:t>   nama_var_</a:t>
            </a:r>
            <a:r>
              <a:rPr lang="en-US" sz="2800" dirty="0" smtClean="0">
                <a:cs typeface="Courier New" pitchFamily="49" charset="0"/>
              </a:rPr>
              <a:t>record </a:t>
            </a:r>
            <a:r>
              <a:rPr lang="id-ID" sz="2800" dirty="0" smtClean="0">
                <a:cs typeface="Courier New" pitchFamily="49" charset="0"/>
              </a:rPr>
              <a:t>: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dirty="0" smtClean="0">
                <a:cs typeface="Courier New" pitchFamily="49" charset="0"/>
              </a:rPr>
              <a:t>nama_</a:t>
            </a:r>
            <a:r>
              <a:rPr lang="en-US" sz="2800" dirty="0" smtClean="0">
                <a:cs typeface="Courier New" pitchFamily="49" charset="0"/>
              </a:rPr>
              <a:t>record</a:t>
            </a:r>
            <a:endParaRPr lang="id-ID" sz="2800" dirty="0" smtClean="0">
              <a:sym typeface="Wingdings" pitchFamily="2" charset="2"/>
            </a:endParaRPr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035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153400" cy="990600"/>
          </a:xfrm>
        </p:spPr>
        <p:txBody>
          <a:bodyPr/>
          <a:lstStyle/>
          <a:p>
            <a:r>
              <a:rPr lang="en-US" sz="3600" b="1" dirty="0" err="1" smtClean="0"/>
              <a:t>Contoh</a:t>
            </a:r>
            <a:r>
              <a:rPr lang="en-US" sz="3600" b="1" dirty="0" smtClean="0"/>
              <a:t> </a:t>
            </a:r>
            <a:r>
              <a:rPr lang="id-ID" sz="3600" b="1" dirty="0" smtClean="0"/>
              <a:t>Deklarasi Record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914400"/>
            <a:ext cx="7772400" cy="51816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id-ID" sz="2800" b="1" u="sng" dirty="0" smtClean="0">
                <a:cs typeface="Courier New" pitchFamily="49" charset="0"/>
              </a:rPr>
              <a:t>Kamus</a:t>
            </a:r>
            <a:r>
              <a:rPr lang="id-ID" sz="2800" b="1" dirty="0" smtClean="0">
                <a:cs typeface="Courier New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cs typeface="Courier New" pitchFamily="49" charset="0"/>
              </a:rPr>
              <a:t>   </a:t>
            </a:r>
            <a:r>
              <a:rPr lang="id-ID" sz="2800" b="1" u="sng" dirty="0" smtClean="0">
                <a:cs typeface="Courier New" pitchFamily="49" charset="0"/>
              </a:rPr>
              <a:t>Type</a:t>
            </a:r>
          </a:p>
          <a:p>
            <a:pPr>
              <a:spcBef>
                <a:spcPts val="0"/>
              </a:spcBef>
              <a:buNone/>
            </a:pPr>
            <a:r>
              <a:rPr lang="id-ID" sz="2800" dirty="0" smtClean="0">
                <a:cs typeface="Courier New" pitchFamily="49" charset="0"/>
              </a:rPr>
              <a:t>   </a:t>
            </a:r>
            <a:r>
              <a:rPr lang="en-US" sz="2800" dirty="0" smtClean="0">
                <a:cs typeface="Courier New" pitchFamily="49" charset="0"/>
              </a:rPr>
              <a:t>    </a:t>
            </a:r>
            <a:r>
              <a:rPr lang="en-US" sz="2800" dirty="0" err="1" smtClean="0">
                <a:cs typeface="Courier New" pitchFamily="49" charset="0"/>
              </a:rPr>
              <a:t>Dt_Mhs</a:t>
            </a:r>
            <a:r>
              <a:rPr lang="id-ID" sz="2800" dirty="0" smtClean="0">
                <a:cs typeface="Courier New" pitchFamily="49" charset="0"/>
              </a:rPr>
              <a:t> = </a:t>
            </a:r>
            <a:r>
              <a:rPr lang="id-ID" sz="2800" b="1" u="sng" dirty="0" smtClean="0">
                <a:cs typeface="Courier New" pitchFamily="49" charset="0"/>
              </a:rPr>
              <a:t>record</a:t>
            </a:r>
            <a:endParaRPr lang="id-ID" sz="2800" b="1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800" dirty="0" smtClean="0">
                <a:cs typeface="Courier New" pitchFamily="49" charset="0"/>
              </a:rPr>
              <a:t>	</a:t>
            </a:r>
            <a:r>
              <a:rPr lang="en-US" sz="2800" dirty="0" smtClean="0">
                <a:cs typeface="Courier New" pitchFamily="49" charset="0"/>
              </a:rPr>
              <a:t>	 NIM</a:t>
            </a:r>
            <a:r>
              <a:rPr lang="id-ID" sz="2800" dirty="0" smtClean="0">
                <a:cs typeface="Courier New" pitchFamily="49" charset="0"/>
              </a:rPr>
              <a:t>,</a:t>
            </a:r>
            <a:r>
              <a:rPr lang="en-US" sz="2800" dirty="0" smtClean="0">
                <a:cs typeface="Courier New" pitchFamily="49" charset="0"/>
              </a:rPr>
              <a:t> N</a:t>
            </a:r>
            <a:r>
              <a:rPr lang="id-ID" sz="2800" dirty="0" smtClean="0">
                <a:cs typeface="Courier New" pitchFamily="49" charset="0"/>
              </a:rPr>
              <a:t>ama</a:t>
            </a:r>
            <a:r>
              <a:rPr lang="en-US" sz="2800" dirty="0" smtClean="0">
                <a:cs typeface="Courier New" pitchFamily="49" charset="0"/>
              </a:rPr>
              <a:t>	</a:t>
            </a:r>
            <a:r>
              <a:rPr lang="id-ID" sz="2800" dirty="0" smtClean="0">
                <a:cs typeface="Courier New" pitchFamily="49" charset="0"/>
              </a:rPr>
              <a:t>: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b="1" u="sng" dirty="0" smtClean="0">
                <a:cs typeface="Courier New" pitchFamily="49" charset="0"/>
              </a:rPr>
              <a:t>string</a:t>
            </a:r>
            <a:r>
              <a:rPr lang="id-ID" sz="2800" dirty="0" smtClean="0"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id-ID" sz="2800" dirty="0" smtClean="0">
                <a:cs typeface="Courier New" pitchFamily="49" charset="0"/>
              </a:rPr>
              <a:t>	  </a:t>
            </a:r>
            <a:r>
              <a:rPr lang="en-US" sz="2800" dirty="0" smtClean="0">
                <a:cs typeface="Courier New" pitchFamily="49" charset="0"/>
              </a:rPr>
              <a:t>	 N</a:t>
            </a:r>
            <a:r>
              <a:rPr lang="id-ID" sz="2800" dirty="0" smtClean="0">
                <a:cs typeface="Courier New" pitchFamily="49" charset="0"/>
              </a:rPr>
              <a:t>ilai   </a:t>
            </a:r>
            <a:r>
              <a:rPr lang="en-US" sz="2800" dirty="0" smtClean="0">
                <a:cs typeface="Courier New" pitchFamily="49" charset="0"/>
              </a:rPr>
              <a:t>  	 	</a:t>
            </a:r>
            <a:r>
              <a:rPr lang="id-ID" sz="2800" dirty="0" smtClean="0">
                <a:cs typeface="Courier New" pitchFamily="49" charset="0"/>
              </a:rPr>
              <a:t>: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b="1" u="sng" dirty="0" smtClean="0">
                <a:cs typeface="Courier New" pitchFamily="49" charset="0"/>
              </a:rPr>
              <a:t>integer</a:t>
            </a:r>
            <a:r>
              <a:rPr lang="id-ID" sz="2800" dirty="0" smtClean="0"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id-ID" sz="2800" dirty="0" smtClean="0">
                <a:cs typeface="Courier New" pitchFamily="49" charset="0"/>
              </a:rPr>
              <a:t>	  </a:t>
            </a:r>
            <a:r>
              <a:rPr lang="en-US" sz="2800" dirty="0" smtClean="0">
                <a:cs typeface="Courier New" pitchFamily="49" charset="0"/>
              </a:rPr>
              <a:t>	 I</a:t>
            </a:r>
            <a:r>
              <a:rPr lang="id-ID" sz="2800" dirty="0" smtClean="0">
                <a:cs typeface="Courier New" pitchFamily="49" charset="0"/>
              </a:rPr>
              <a:t>ndeks  </a:t>
            </a:r>
            <a:r>
              <a:rPr lang="en-US" sz="2800" dirty="0" smtClean="0">
                <a:cs typeface="Courier New" pitchFamily="49" charset="0"/>
              </a:rPr>
              <a:t>    		</a:t>
            </a:r>
            <a:r>
              <a:rPr lang="id-ID" sz="2800" dirty="0" smtClean="0">
                <a:cs typeface="Courier New" pitchFamily="49" charset="0"/>
              </a:rPr>
              <a:t>: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b="1" u="sng" dirty="0" smtClean="0">
                <a:cs typeface="Courier New" pitchFamily="49" charset="0"/>
              </a:rPr>
              <a:t>char</a:t>
            </a:r>
            <a:r>
              <a:rPr lang="id-ID" sz="2800" dirty="0" smtClean="0">
                <a:cs typeface="Courier New" pitchFamily="49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id-ID" sz="2800" dirty="0" smtClean="0">
                <a:cs typeface="Courier New" pitchFamily="49" charset="0"/>
              </a:rPr>
              <a:t>   </a:t>
            </a:r>
            <a:r>
              <a:rPr lang="en-US" sz="2800" dirty="0" smtClean="0">
                <a:cs typeface="Courier New" pitchFamily="49" charset="0"/>
              </a:rPr>
              <a:t>    </a:t>
            </a:r>
            <a:r>
              <a:rPr lang="id-ID" sz="2800" b="1" u="sng" dirty="0" smtClean="0">
                <a:cs typeface="Courier New" pitchFamily="49" charset="0"/>
              </a:rPr>
              <a:t>endrecord</a:t>
            </a:r>
          </a:p>
          <a:p>
            <a:pPr>
              <a:spcBef>
                <a:spcPts val="0"/>
              </a:spcBef>
              <a:buNone/>
            </a:pPr>
            <a:endParaRPr lang="id-ID" sz="2800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800" dirty="0" smtClean="0">
                <a:cs typeface="Courier New" pitchFamily="49" charset="0"/>
              </a:rPr>
              <a:t>   </a:t>
            </a:r>
            <a:r>
              <a:rPr lang="en-US" sz="2800" dirty="0" smtClean="0">
                <a:cs typeface="Courier New" pitchFamily="49" charset="0"/>
              </a:rPr>
              <a:t>  M</a:t>
            </a:r>
            <a:r>
              <a:rPr lang="id-ID" sz="2800" dirty="0" smtClean="0">
                <a:cs typeface="Courier New" pitchFamily="49" charset="0"/>
              </a:rPr>
              <a:t>hs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id-ID" sz="2800" dirty="0" smtClean="0">
                <a:cs typeface="Courier New" pitchFamily="49" charset="0"/>
              </a:rPr>
              <a:t>: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en-US" sz="2800" dirty="0" err="1" smtClean="0">
                <a:cs typeface="Courier New" pitchFamily="49" charset="0"/>
              </a:rPr>
              <a:t>Dt_Mhs</a:t>
            </a:r>
            <a:endParaRPr lang="id-ID" sz="28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8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800" dirty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8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800" dirty="0" smtClean="0">
              <a:sym typeface="Wingdings" pitchFamily="2" charset="2"/>
            </a:endParaRPr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60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772400" cy="685800"/>
          </a:xfrm>
        </p:spPr>
        <p:txBody>
          <a:bodyPr/>
          <a:lstStyle/>
          <a:p>
            <a:r>
              <a:rPr lang="id-ID" sz="3600" b="1" dirty="0" smtClean="0"/>
              <a:t>Pengertian </a:t>
            </a:r>
            <a:r>
              <a:rPr lang="en-US" sz="3600" b="1" dirty="0" smtClean="0"/>
              <a:t>Array Of Record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990600"/>
            <a:ext cx="7772400" cy="51816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800" dirty="0" err="1" smtClean="0">
                <a:sym typeface="Wingdings" pitchFamily="2" charset="2"/>
              </a:rPr>
              <a:t>Gabungan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tipe</a:t>
            </a:r>
            <a:r>
              <a:rPr lang="en-US" sz="2800" dirty="0" smtClean="0">
                <a:sym typeface="Wingdings" pitchFamily="2" charset="2"/>
              </a:rPr>
              <a:t> data Array </a:t>
            </a:r>
            <a:r>
              <a:rPr lang="en-US" sz="2800" dirty="0" err="1" smtClean="0">
                <a:sym typeface="Wingdings" pitchFamily="2" charset="2"/>
              </a:rPr>
              <a:t>dengan</a:t>
            </a:r>
            <a:r>
              <a:rPr lang="en-US" sz="2800" dirty="0" smtClean="0">
                <a:sym typeface="Wingdings" pitchFamily="2" charset="2"/>
              </a:rPr>
              <a:t> Record</a:t>
            </a:r>
          </a:p>
          <a:p>
            <a:pPr marL="0" indent="0" algn="just">
              <a:spcBef>
                <a:spcPts val="0"/>
              </a:spcBef>
              <a:buClr>
                <a:schemeClr val="tx1"/>
              </a:buClr>
              <a:buNone/>
            </a:pPr>
            <a:endParaRPr lang="en-US" sz="2800" dirty="0" smtClean="0">
              <a:sym typeface="Wingdings" pitchFamily="2" charset="2"/>
            </a:endParaRPr>
          </a:p>
          <a:p>
            <a:pPr marL="1573213" indent="-1573213" algn="just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800" dirty="0" err="1" smtClean="0">
                <a:sym typeface="Wingdings" pitchFamily="2" charset="2"/>
              </a:rPr>
              <a:t>Contoh</a:t>
            </a:r>
            <a:r>
              <a:rPr lang="en-US" sz="2800" dirty="0" smtClean="0">
                <a:sym typeface="Wingdings" pitchFamily="2" charset="2"/>
              </a:rPr>
              <a:t> : Record </a:t>
            </a:r>
            <a:r>
              <a:rPr lang="en-US" sz="2800" dirty="0" err="1" smtClean="0">
                <a:sym typeface="Wingdings" pitchFamily="2" charset="2"/>
              </a:rPr>
              <a:t>Mhs</a:t>
            </a:r>
            <a:r>
              <a:rPr lang="en-US" sz="2800" dirty="0" smtClean="0">
                <a:sym typeface="Wingdings" pitchFamily="2" charset="2"/>
              </a:rPr>
              <a:t> (1:5) </a:t>
            </a:r>
            <a:r>
              <a:rPr lang="en-US" sz="2800" dirty="0" err="1" smtClean="0">
                <a:sym typeface="Wingdings" pitchFamily="2" charset="2"/>
              </a:rPr>
              <a:t>yg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terdiri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dari</a:t>
            </a:r>
            <a:r>
              <a:rPr lang="en-US" sz="2800" dirty="0" smtClean="0">
                <a:sym typeface="Wingdings" pitchFamily="2" charset="2"/>
              </a:rPr>
              <a:t> field NIM, NAMA </a:t>
            </a:r>
            <a:r>
              <a:rPr lang="en-US" sz="2800" dirty="0" err="1" smtClean="0">
                <a:sym typeface="Wingdings" pitchFamily="2" charset="2"/>
              </a:rPr>
              <a:t>dan</a:t>
            </a:r>
            <a:r>
              <a:rPr lang="en-US" sz="2800" dirty="0" smtClean="0">
                <a:sym typeface="Wingdings" pitchFamily="2" charset="2"/>
              </a:rPr>
              <a:t> NILAI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061671"/>
              </p:ext>
            </p:extLst>
          </p:nvPr>
        </p:nvGraphicFramePr>
        <p:xfrm>
          <a:off x="1371600" y="4191636"/>
          <a:ext cx="3958952" cy="365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89738"/>
                <a:gridCol w="1216615"/>
                <a:gridCol w="1295400"/>
                <a:gridCol w="457199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NIM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NAMA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NILAI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..</a:t>
                      </a:r>
                      <a:endParaRPr lang="id-ID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26142" y="368758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Mhs</a:t>
            </a:r>
            <a:r>
              <a:rPr lang="en-US" b="1" dirty="0" smtClean="0"/>
              <a:t>(1)</a:t>
            </a:r>
            <a:endParaRPr lang="id-ID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061671"/>
              </p:ext>
            </p:extLst>
          </p:nvPr>
        </p:nvGraphicFramePr>
        <p:xfrm>
          <a:off x="5330553" y="4191000"/>
          <a:ext cx="3577953" cy="365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92651"/>
                <a:gridCol w="1192651"/>
                <a:gridCol w="1192651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NIM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NAMA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NILAI</a:t>
                      </a:r>
                      <a:endParaRPr lang="id-ID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70105" y="368694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Mhs</a:t>
            </a:r>
            <a:r>
              <a:rPr lang="en-US" b="1" dirty="0" smtClean="0"/>
              <a:t>(5)</a:t>
            </a:r>
            <a:endParaRPr lang="id-ID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368758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..</a:t>
            </a:r>
            <a:endParaRPr lang="id-ID" b="1" dirty="0"/>
          </a:p>
        </p:txBody>
      </p:sp>
      <p:pic>
        <p:nvPicPr>
          <p:cNvPr id="11" name="Picture 10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153400" cy="990600"/>
          </a:xfrm>
        </p:spPr>
        <p:txBody>
          <a:bodyPr/>
          <a:lstStyle/>
          <a:p>
            <a:r>
              <a:rPr lang="id-ID" sz="3600" b="1" dirty="0" smtClean="0"/>
              <a:t>DEKLARASI ARRAY OF RECORD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914400"/>
            <a:ext cx="7772400" cy="53340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id-ID" sz="2200" b="1" u="sng" dirty="0" smtClean="0">
                <a:cs typeface="Courier New" pitchFamily="49" charset="0"/>
              </a:rPr>
              <a:t>Kamus</a:t>
            </a:r>
            <a:r>
              <a:rPr lang="id-ID" sz="2200" b="1" dirty="0" smtClean="0">
                <a:cs typeface="Courier New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id-ID" sz="2200" b="1" dirty="0" smtClean="0">
                <a:cs typeface="Courier New" pitchFamily="49" charset="0"/>
              </a:rPr>
              <a:t>   </a:t>
            </a:r>
            <a:r>
              <a:rPr lang="id-ID" sz="2200" b="1" u="sng" dirty="0" smtClean="0">
                <a:cs typeface="Courier New" pitchFamily="49" charset="0"/>
              </a:rPr>
              <a:t>Const</a:t>
            </a:r>
            <a:endParaRPr lang="id-ID" sz="2200" b="1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  maks_array = ...</a:t>
            </a: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</a:t>
            </a:r>
            <a:r>
              <a:rPr lang="id-ID" sz="2200" b="1" u="sng" dirty="0" smtClean="0">
                <a:cs typeface="Courier New" pitchFamily="49" charset="0"/>
              </a:rPr>
              <a:t>Type</a:t>
            </a: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  nama_record = </a:t>
            </a:r>
            <a:r>
              <a:rPr lang="id-ID" sz="2200" b="1" u="sng" dirty="0" smtClean="0">
                <a:cs typeface="Courier New" pitchFamily="49" charset="0"/>
              </a:rPr>
              <a:t>record</a:t>
            </a:r>
            <a:endParaRPr lang="en-US" sz="2200" b="1" u="sng" dirty="0" smtClean="0">
              <a:cs typeface="Courier New" pitchFamily="49" charset="0"/>
            </a:endParaRPr>
          </a:p>
          <a:p>
            <a:pPr marL="749300" indent="0"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field_1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: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tipedata_1,</a:t>
            </a:r>
            <a:endParaRPr lang="en-US" sz="2200" dirty="0" smtClean="0">
              <a:cs typeface="Courier New" pitchFamily="49" charset="0"/>
            </a:endParaRPr>
          </a:p>
          <a:p>
            <a:pPr marL="749300" indent="0"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field_2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: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tipedata_2</a:t>
            </a:r>
            <a:r>
              <a:rPr lang="en-US" sz="2200" dirty="0" smtClean="0">
                <a:cs typeface="Courier New" pitchFamily="49" charset="0"/>
              </a:rPr>
              <a:t>,</a:t>
            </a:r>
          </a:p>
          <a:p>
            <a:pPr marL="749300" indent="0"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...</a:t>
            </a:r>
            <a:endParaRPr lang="en-US" sz="2200" dirty="0" smtClean="0">
              <a:cs typeface="Courier New" pitchFamily="49" charset="0"/>
            </a:endParaRPr>
          </a:p>
          <a:p>
            <a:pPr marL="749300" indent="0"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field_n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: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tipedata_n </a:t>
            </a: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  </a:t>
            </a:r>
            <a:r>
              <a:rPr lang="id-ID" sz="2200" b="1" u="sng" dirty="0" smtClean="0">
                <a:cs typeface="Courier New" pitchFamily="49" charset="0"/>
              </a:rPr>
              <a:t>endrecord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  nama_type_array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=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b="1" u="sng" dirty="0" smtClean="0">
                <a:cs typeface="Courier New" pitchFamily="49" charset="0"/>
              </a:rPr>
              <a:t>array</a:t>
            </a:r>
            <a:r>
              <a:rPr lang="id-ID" sz="2200" dirty="0" smtClean="0">
                <a:cs typeface="Courier New" pitchFamily="49" charset="0"/>
              </a:rPr>
              <a:t>[1..maks_array] of nama_record</a:t>
            </a:r>
          </a:p>
          <a:p>
            <a:pPr>
              <a:spcBef>
                <a:spcPts val="0"/>
              </a:spcBef>
              <a:buNone/>
            </a:pPr>
            <a:endParaRPr lang="id-ID" sz="2200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nama_var_array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: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nama_type_array</a:t>
            </a:r>
            <a:endParaRPr lang="id-ID" sz="2200" dirty="0" smtClean="0">
              <a:sym typeface="Wingdings" pitchFamily="2" charset="2"/>
            </a:endParaRPr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035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153400" cy="990600"/>
          </a:xfrm>
        </p:spPr>
        <p:txBody>
          <a:bodyPr/>
          <a:lstStyle/>
          <a:p>
            <a:r>
              <a:rPr lang="id-ID" sz="3600" b="1" dirty="0" smtClean="0"/>
              <a:t>DEKLARASI ARRAY OF RECORD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914400"/>
            <a:ext cx="7772400" cy="5181600"/>
          </a:xfrm>
        </p:spPr>
        <p:txBody>
          <a:bodyPr/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id-ID" sz="2200" b="1" dirty="0" smtClean="0">
                <a:solidFill>
                  <a:srgbClr val="C00000"/>
                </a:solidFill>
                <a:sym typeface="Wingdings" pitchFamily="2" charset="2"/>
              </a:rPr>
              <a:t>Contoh</a:t>
            </a:r>
            <a:r>
              <a:rPr lang="id-ID" sz="2200" b="1" dirty="0" smtClean="0">
                <a:sym typeface="Wingdings" pitchFamily="2" charset="2"/>
              </a:rPr>
              <a:t>:</a:t>
            </a:r>
            <a:endParaRPr lang="en-US" sz="2200" b="1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200" b="1" dirty="0" smtClean="0">
              <a:sym typeface="Wingdings" pitchFamily="2" charset="2"/>
            </a:endParaRPr>
          </a:p>
          <a:p>
            <a:pPr>
              <a:spcBef>
                <a:spcPts val="0"/>
              </a:spcBef>
              <a:buNone/>
            </a:pPr>
            <a:r>
              <a:rPr lang="id-ID" sz="2200" b="1" u="sng" dirty="0" smtClean="0">
                <a:cs typeface="Courier New" pitchFamily="49" charset="0"/>
              </a:rPr>
              <a:t>Kamus</a:t>
            </a:r>
            <a:r>
              <a:rPr lang="id-ID" sz="2200" b="1" dirty="0" smtClean="0">
                <a:cs typeface="Courier New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id-ID" sz="2200" b="1" dirty="0" smtClean="0">
                <a:cs typeface="Courier New" pitchFamily="49" charset="0"/>
              </a:rPr>
              <a:t> </a:t>
            </a:r>
            <a:r>
              <a:rPr lang="en-US" sz="2200" b="1" dirty="0" smtClean="0">
                <a:cs typeface="Courier New" pitchFamily="49" charset="0"/>
              </a:rPr>
              <a:t>  </a:t>
            </a:r>
            <a:r>
              <a:rPr lang="id-ID" sz="2200" b="1" dirty="0" smtClean="0">
                <a:cs typeface="Courier New" pitchFamily="49" charset="0"/>
              </a:rPr>
              <a:t> </a:t>
            </a:r>
            <a:r>
              <a:rPr lang="id-ID" sz="2200" b="1" u="sng" dirty="0" smtClean="0">
                <a:cs typeface="Courier New" pitchFamily="49" charset="0"/>
              </a:rPr>
              <a:t>Const</a:t>
            </a:r>
            <a:endParaRPr lang="id-ID" sz="2200" b="1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</a:t>
            </a:r>
            <a:r>
              <a:rPr lang="en-US" sz="2200" dirty="0" smtClean="0">
                <a:cs typeface="Courier New" pitchFamily="49" charset="0"/>
              </a:rPr>
              <a:t>    </a:t>
            </a:r>
            <a:r>
              <a:rPr lang="id-ID" sz="2200" dirty="0" smtClean="0">
                <a:cs typeface="Courier New" pitchFamily="49" charset="0"/>
              </a:rPr>
              <a:t>maks_array = 5</a:t>
            </a:r>
            <a:r>
              <a:rPr lang="en-US" sz="2200" dirty="0" smtClean="0">
                <a:cs typeface="Courier New" pitchFamily="49" charset="0"/>
              </a:rPr>
              <a:t>0</a:t>
            </a:r>
            <a:endParaRPr lang="id-ID" sz="2200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</a:t>
            </a:r>
            <a:r>
              <a:rPr lang="en-US" sz="2200" dirty="0" smtClean="0">
                <a:cs typeface="Courier New" pitchFamily="49" charset="0"/>
              </a:rPr>
              <a:t>  </a:t>
            </a:r>
            <a:r>
              <a:rPr lang="id-ID" sz="2200" dirty="0" smtClean="0">
                <a:cs typeface="Courier New" pitchFamily="49" charset="0"/>
              </a:rPr>
              <a:t> </a:t>
            </a:r>
            <a:r>
              <a:rPr lang="id-ID" sz="2200" b="1" u="sng" dirty="0" smtClean="0">
                <a:cs typeface="Courier New" pitchFamily="49" charset="0"/>
              </a:rPr>
              <a:t>Type</a:t>
            </a: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</a:t>
            </a:r>
            <a:r>
              <a:rPr lang="en-US" sz="2200" dirty="0" smtClean="0">
                <a:cs typeface="Courier New" pitchFamily="49" charset="0"/>
              </a:rPr>
              <a:t>    </a:t>
            </a:r>
            <a:r>
              <a:rPr lang="en-US" sz="2200" dirty="0" err="1" smtClean="0">
                <a:cs typeface="Courier New" pitchFamily="49" charset="0"/>
              </a:rPr>
              <a:t>Dt_Mhs</a:t>
            </a:r>
            <a:r>
              <a:rPr lang="id-ID" sz="2200" dirty="0" smtClean="0">
                <a:cs typeface="Courier New" pitchFamily="49" charset="0"/>
              </a:rPr>
              <a:t> = </a:t>
            </a:r>
            <a:r>
              <a:rPr lang="id-ID" sz="2200" b="1" u="sng" dirty="0" smtClean="0">
                <a:cs typeface="Courier New" pitchFamily="49" charset="0"/>
              </a:rPr>
              <a:t>record</a:t>
            </a:r>
            <a:endParaRPr lang="id-ID" sz="2200" b="1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	</a:t>
            </a:r>
            <a:r>
              <a:rPr lang="en-US" sz="2200" dirty="0" smtClean="0">
                <a:cs typeface="Courier New" pitchFamily="49" charset="0"/>
              </a:rPr>
              <a:t>	N</a:t>
            </a:r>
            <a:r>
              <a:rPr lang="id-ID" sz="2200" dirty="0" smtClean="0">
                <a:cs typeface="Courier New" pitchFamily="49" charset="0"/>
              </a:rPr>
              <a:t>im,</a:t>
            </a:r>
            <a:r>
              <a:rPr lang="en-US" sz="2200" dirty="0" smtClean="0">
                <a:cs typeface="Courier New" pitchFamily="49" charset="0"/>
              </a:rPr>
              <a:t> N</a:t>
            </a:r>
            <a:r>
              <a:rPr lang="id-ID" sz="2200" dirty="0" smtClean="0">
                <a:cs typeface="Courier New" pitchFamily="49" charset="0"/>
              </a:rPr>
              <a:t>ama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: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b="1" u="sng" dirty="0" smtClean="0">
                <a:cs typeface="Courier New" pitchFamily="49" charset="0"/>
              </a:rPr>
              <a:t>string</a:t>
            </a:r>
            <a:r>
              <a:rPr lang="id-ID" sz="2200" dirty="0" smtClean="0"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	  </a:t>
            </a:r>
            <a:r>
              <a:rPr lang="en-US" sz="2200" dirty="0" smtClean="0">
                <a:cs typeface="Courier New" pitchFamily="49" charset="0"/>
              </a:rPr>
              <a:t>	N</a:t>
            </a:r>
            <a:r>
              <a:rPr lang="id-ID" sz="2200" dirty="0" smtClean="0">
                <a:cs typeface="Courier New" pitchFamily="49" charset="0"/>
              </a:rPr>
              <a:t>ilai   </a:t>
            </a:r>
            <a:r>
              <a:rPr lang="en-US" sz="2200" dirty="0" smtClean="0">
                <a:cs typeface="Courier New" pitchFamily="49" charset="0"/>
              </a:rPr>
              <a:t> 	       </a:t>
            </a:r>
            <a:r>
              <a:rPr lang="id-ID" sz="2200" dirty="0" smtClean="0">
                <a:cs typeface="Courier New" pitchFamily="49" charset="0"/>
              </a:rPr>
              <a:t>: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b="1" u="sng" dirty="0" smtClean="0">
                <a:cs typeface="Courier New" pitchFamily="49" charset="0"/>
              </a:rPr>
              <a:t>integer</a:t>
            </a:r>
            <a:r>
              <a:rPr lang="id-ID" sz="2200" dirty="0" smtClean="0"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	  </a:t>
            </a:r>
            <a:r>
              <a:rPr lang="en-US" sz="2200" dirty="0" smtClean="0">
                <a:cs typeface="Courier New" pitchFamily="49" charset="0"/>
              </a:rPr>
              <a:t>	I</a:t>
            </a:r>
            <a:r>
              <a:rPr lang="id-ID" sz="2200" dirty="0" smtClean="0">
                <a:cs typeface="Courier New" pitchFamily="49" charset="0"/>
              </a:rPr>
              <a:t>ndeks  </a:t>
            </a:r>
            <a:r>
              <a:rPr lang="en-US" sz="2200" dirty="0" smtClean="0">
                <a:cs typeface="Courier New" pitchFamily="49" charset="0"/>
              </a:rPr>
              <a:t>      </a:t>
            </a:r>
            <a:r>
              <a:rPr lang="id-ID" sz="2200" dirty="0" smtClean="0">
                <a:cs typeface="Courier New" pitchFamily="49" charset="0"/>
              </a:rPr>
              <a:t>: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b="1" u="sng" dirty="0" smtClean="0">
                <a:cs typeface="Courier New" pitchFamily="49" charset="0"/>
              </a:rPr>
              <a:t>char</a:t>
            </a:r>
            <a:r>
              <a:rPr lang="id-ID" sz="2200" dirty="0" smtClean="0">
                <a:cs typeface="Courier New" pitchFamily="49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</a:t>
            </a:r>
            <a:r>
              <a:rPr lang="en-US" sz="2200" dirty="0" smtClean="0">
                <a:cs typeface="Courier New" pitchFamily="49" charset="0"/>
              </a:rPr>
              <a:t>    </a:t>
            </a:r>
            <a:r>
              <a:rPr lang="id-ID" sz="2200" b="1" u="sng" dirty="0" smtClean="0">
                <a:cs typeface="Courier New" pitchFamily="49" charset="0"/>
              </a:rPr>
              <a:t>endrecord</a:t>
            </a:r>
          </a:p>
          <a:p>
            <a:pPr algn="just"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</a:t>
            </a:r>
            <a:r>
              <a:rPr lang="en-US" sz="2200" dirty="0" smtClean="0">
                <a:cs typeface="Courier New" pitchFamily="49" charset="0"/>
              </a:rPr>
              <a:t>  </a:t>
            </a:r>
            <a:r>
              <a:rPr lang="id-ID" sz="2200" dirty="0" smtClean="0">
                <a:cs typeface="Courier New" pitchFamily="49" charset="0"/>
              </a:rPr>
              <a:t> </a:t>
            </a:r>
            <a:r>
              <a:rPr lang="en-US" sz="2200" dirty="0" smtClean="0">
                <a:cs typeface="Courier New" pitchFamily="49" charset="0"/>
              </a:rPr>
              <a:t>  M</a:t>
            </a:r>
            <a:r>
              <a:rPr lang="id-ID" sz="2200" dirty="0" smtClean="0">
                <a:cs typeface="Courier New" pitchFamily="49" charset="0"/>
              </a:rPr>
              <a:t>ahasiswa</a:t>
            </a:r>
            <a:r>
              <a:rPr lang="en-US" sz="2200" dirty="0" smtClean="0">
                <a:cs typeface="Courier New" pitchFamily="49" charset="0"/>
              </a:rPr>
              <a:t>  </a:t>
            </a:r>
            <a:r>
              <a:rPr lang="id-ID" sz="2200" dirty="0" smtClean="0">
                <a:cs typeface="Courier New" pitchFamily="49" charset="0"/>
              </a:rPr>
              <a:t>=</a:t>
            </a:r>
            <a:r>
              <a:rPr lang="en-US" sz="2200" dirty="0" smtClean="0">
                <a:cs typeface="Courier New" pitchFamily="49" charset="0"/>
              </a:rPr>
              <a:t>  </a:t>
            </a:r>
            <a:r>
              <a:rPr lang="id-ID" sz="2200" b="1" u="sng" dirty="0" smtClean="0">
                <a:cs typeface="Courier New" pitchFamily="49" charset="0"/>
              </a:rPr>
              <a:t>array</a:t>
            </a:r>
            <a:r>
              <a:rPr lang="id-ID" sz="2200" dirty="0" smtClean="0">
                <a:cs typeface="Courier New" pitchFamily="49" charset="0"/>
              </a:rPr>
              <a:t>[1..maks_array]</a:t>
            </a:r>
            <a:r>
              <a:rPr lang="en-US" sz="2200" dirty="0" smtClean="0">
                <a:cs typeface="Courier New" pitchFamily="49" charset="0"/>
              </a:rPr>
              <a:t> of </a:t>
            </a:r>
            <a:r>
              <a:rPr lang="en-US" sz="2200" dirty="0" err="1" smtClean="0">
                <a:cs typeface="Courier New" pitchFamily="49" charset="0"/>
              </a:rPr>
              <a:t>Dt_Mhs</a:t>
            </a:r>
            <a:endParaRPr lang="id-ID" sz="2200" u="sng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id-ID" sz="2200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200" dirty="0" smtClean="0">
                <a:cs typeface="Courier New" pitchFamily="49" charset="0"/>
              </a:rPr>
              <a:t>   </a:t>
            </a:r>
            <a:r>
              <a:rPr lang="en-US" sz="2200" dirty="0" smtClean="0">
                <a:cs typeface="Courier New" pitchFamily="49" charset="0"/>
              </a:rPr>
              <a:t>    M</a:t>
            </a:r>
            <a:r>
              <a:rPr lang="id-ID" sz="2200" dirty="0" smtClean="0">
                <a:cs typeface="Courier New" pitchFamily="49" charset="0"/>
              </a:rPr>
              <a:t>hs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id-ID" sz="2200" dirty="0" smtClean="0">
                <a:cs typeface="Courier New" pitchFamily="49" charset="0"/>
              </a:rPr>
              <a:t>:</a:t>
            </a:r>
            <a:r>
              <a:rPr lang="en-US" sz="2200" dirty="0" smtClean="0">
                <a:cs typeface="Courier New" pitchFamily="49" charset="0"/>
              </a:rPr>
              <a:t> M</a:t>
            </a:r>
            <a:r>
              <a:rPr lang="id-ID" sz="2200" dirty="0" smtClean="0">
                <a:cs typeface="Courier New" pitchFamily="49" charset="0"/>
              </a:rPr>
              <a:t>ahasiswa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2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200" dirty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2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200" dirty="0" smtClean="0">
              <a:sym typeface="Wingdings" pitchFamily="2" charset="2"/>
            </a:endParaRPr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60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001000" cy="685800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Kasus</a:t>
            </a:r>
            <a:endParaRPr lang="id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7315200" cy="5181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kern="1200" dirty="0" err="1" smtClean="0"/>
              <a:t>Buatlah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algoritma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untuk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mengolah</a:t>
            </a:r>
            <a:r>
              <a:rPr lang="en-US" sz="2800" kern="1200" dirty="0" smtClean="0"/>
              <a:t> </a:t>
            </a:r>
            <a:r>
              <a:rPr lang="en-US" sz="2800" kern="1200" dirty="0" smtClean="0"/>
              <a:t>data </a:t>
            </a:r>
            <a:r>
              <a:rPr lang="en-US" sz="2800" kern="1200" dirty="0" err="1" smtClean="0"/>
              <a:t>mahasiswa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sebanyak</a:t>
            </a:r>
            <a:r>
              <a:rPr lang="en-US" sz="2800" kern="1200" dirty="0" smtClean="0"/>
              <a:t> 50 </a:t>
            </a:r>
            <a:r>
              <a:rPr lang="en-US" sz="2800" kern="1200" dirty="0" err="1" smtClean="0"/>
              <a:t>mhs</a:t>
            </a:r>
            <a:r>
              <a:rPr lang="en-US" sz="2800" kern="1200" dirty="0" smtClean="0"/>
              <a:t> yang </a:t>
            </a:r>
            <a:r>
              <a:rPr lang="en-US" sz="2800" kern="1200" dirty="0" err="1" smtClean="0"/>
              <a:t>terdiri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dari</a:t>
            </a:r>
            <a:r>
              <a:rPr lang="en-US" sz="2800" kern="1200" dirty="0" smtClean="0"/>
              <a:t> NIM, </a:t>
            </a:r>
            <a:r>
              <a:rPr lang="en-US" sz="2800" kern="1200" dirty="0" err="1" smtClean="0"/>
              <a:t>Nama</a:t>
            </a:r>
            <a:r>
              <a:rPr lang="en-US" sz="2800" kern="1200" dirty="0" smtClean="0"/>
              <a:t>, </a:t>
            </a:r>
            <a:r>
              <a:rPr lang="en-US" sz="2800" kern="1200" dirty="0" err="1" smtClean="0"/>
              <a:t>dan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Nilai</a:t>
            </a:r>
            <a:r>
              <a:rPr lang="en-US" sz="2800" kern="1200" dirty="0" smtClean="0"/>
              <a:t>.</a:t>
            </a:r>
            <a:endParaRPr lang="id-ID" sz="2800" u="sng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914400"/>
            <a:ext cx="7772400" cy="5410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id-ID" sz="2100" b="1" u="sng" dirty="0" smtClean="0">
                <a:cs typeface="Courier New" pitchFamily="49" charset="0"/>
              </a:rPr>
              <a:t>Kamus</a:t>
            </a:r>
            <a:r>
              <a:rPr lang="en-US" sz="2100" b="1" dirty="0" smtClean="0">
                <a:cs typeface="Courier New" pitchFamily="49" charset="0"/>
              </a:rPr>
              <a:t> </a:t>
            </a:r>
            <a:r>
              <a:rPr lang="id-ID" sz="2100" b="1" dirty="0" smtClean="0">
                <a:cs typeface="Courier New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id-ID" sz="2100" b="1" dirty="0" smtClean="0">
                <a:cs typeface="Courier New" pitchFamily="49" charset="0"/>
              </a:rPr>
              <a:t>   </a:t>
            </a:r>
            <a:r>
              <a:rPr lang="id-ID" sz="2100" b="1" u="sng" dirty="0" smtClean="0">
                <a:cs typeface="Courier New" pitchFamily="49" charset="0"/>
              </a:rPr>
              <a:t>Const</a:t>
            </a:r>
            <a:endParaRPr lang="id-ID" sz="2100" b="1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100" dirty="0" smtClean="0">
                <a:cs typeface="Courier New" pitchFamily="49" charset="0"/>
              </a:rPr>
              <a:t>      maks_</a:t>
            </a:r>
            <a:r>
              <a:rPr lang="en-US" sz="2100" dirty="0" err="1" smtClean="0">
                <a:cs typeface="Courier New" pitchFamily="49" charset="0"/>
              </a:rPr>
              <a:t>mhs</a:t>
            </a:r>
            <a:r>
              <a:rPr lang="id-ID" sz="2100" dirty="0" smtClean="0">
                <a:cs typeface="Courier New" pitchFamily="49" charset="0"/>
              </a:rPr>
              <a:t> = 5</a:t>
            </a:r>
            <a:r>
              <a:rPr lang="en-US" sz="2100" dirty="0" smtClean="0">
                <a:cs typeface="Courier New" pitchFamily="49" charset="0"/>
              </a:rPr>
              <a:t>0</a:t>
            </a:r>
            <a:endParaRPr lang="id-ID" sz="2100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2100" dirty="0" smtClean="0">
                <a:cs typeface="Courier New" pitchFamily="49" charset="0"/>
              </a:rPr>
              <a:t>   </a:t>
            </a:r>
            <a:r>
              <a:rPr lang="id-ID" sz="2100" b="1" u="sng" dirty="0" smtClean="0">
                <a:cs typeface="Courier New" pitchFamily="49" charset="0"/>
              </a:rPr>
              <a:t>Type</a:t>
            </a:r>
            <a:endParaRPr lang="en-US" sz="2100" b="1" u="sng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</a:rPr>
              <a:t>	 Larik1 </a:t>
            </a:r>
            <a:r>
              <a:rPr lang="id-ID" sz="2100" dirty="0" smtClean="0">
                <a:cs typeface="Courier New" pitchFamily="49" charset="0"/>
              </a:rPr>
              <a:t>=</a:t>
            </a:r>
            <a:r>
              <a:rPr lang="en-US" sz="2100" dirty="0" smtClean="0">
                <a:cs typeface="Courier New" pitchFamily="49" charset="0"/>
              </a:rPr>
              <a:t> </a:t>
            </a:r>
            <a:r>
              <a:rPr lang="id-ID" sz="2100" b="1" u="sng" dirty="0" smtClean="0">
                <a:cs typeface="Courier New" pitchFamily="49" charset="0"/>
              </a:rPr>
              <a:t>array</a:t>
            </a:r>
            <a:r>
              <a:rPr lang="en-US" sz="2100" dirty="0" smtClean="0">
                <a:cs typeface="Courier New" pitchFamily="49" charset="0"/>
              </a:rPr>
              <a:t> </a:t>
            </a:r>
            <a:r>
              <a:rPr lang="id-ID" sz="2100" dirty="0" smtClean="0">
                <a:cs typeface="Courier New" pitchFamily="49" charset="0"/>
              </a:rPr>
              <a:t>[1..maks_array] of </a:t>
            </a:r>
            <a:r>
              <a:rPr lang="id-ID" sz="2100" b="1" u="sng" dirty="0" smtClean="0">
                <a:cs typeface="Courier New" pitchFamily="49" charset="0"/>
              </a:rPr>
              <a:t>string</a:t>
            </a:r>
            <a:endParaRPr lang="en-US" sz="2100" b="1" u="sng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</a:rPr>
              <a:t>	 Larik2 = </a:t>
            </a:r>
            <a:r>
              <a:rPr lang="en-US" sz="2100" b="1" u="sng" dirty="0" smtClean="0">
                <a:cs typeface="Courier New" pitchFamily="49" charset="0"/>
              </a:rPr>
              <a:t>array</a:t>
            </a:r>
            <a:r>
              <a:rPr lang="en-US" sz="2100" dirty="0" smtClean="0">
                <a:cs typeface="Courier New" pitchFamily="49" charset="0"/>
              </a:rPr>
              <a:t> [1..maks_mhs] of</a:t>
            </a:r>
            <a:r>
              <a:rPr lang="en-US" sz="2100" b="1" u="sng" dirty="0" smtClean="0">
                <a:cs typeface="Courier New" pitchFamily="49" charset="0"/>
              </a:rPr>
              <a:t> integer</a:t>
            </a:r>
          </a:p>
          <a:p>
            <a:pPr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</a:rPr>
              <a:t>	</a:t>
            </a:r>
            <a:r>
              <a:rPr lang="id-ID" sz="2100" dirty="0" smtClean="0">
                <a:cs typeface="Courier New" pitchFamily="49" charset="0"/>
              </a:rPr>
              <a:t>  </a:t>
            </a:r>
            <a:endParaRPr lang="en-US" sz="2100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</a:rPr>
              <a:t>  </a:t>
            </a:r>
            <a:r>
              <a:rPr lang="id-ID" sz="2100" dirty="0" smtClean="0">
                <a:cs typeface="Courier New" pitchFamily="49" charset="0"/>
              </a:rPr>
              <a:t> </a:t>
            </a:r>
            <a:r>
              <a:rPr lang="en-US" sz="2100" dirty="0" smtClean="0">
                <a:cs typeface="Courier New" pitchFamily="49" charset="0"/>
              </a:rPr>
              <a:t>NIM,N</a:t>
            </a:r>
            <a:r>
              <a:rPr lang="id-ID" sz="2100" dirty="0" smtClean="0">
                <a:cs typeface="Courier New" pitchFamily="49" charset="0"/>
              </a:rPr>
              <a:t>ama</a:t>
            </a:r>
            <a:r>
              <a:rPr lang="en-US" sz="2100" dirty="0" smtClean="0">
                <a:cs typeface="Courier New" pitchFamily="49" charset="0"/>
              </a:rPr>
              <a:t> 	</a:t>
            </a:r>
            <a:r>
              <a:rPr lang="id-ID" sz="2100" dirty="0" smtClean="0">
                <a:cs typeface="Courier New" pitchFamily="49" charset="0"/>
              </a:rPr>
              <a:t>:</a:t>
            </a:r>
            <a:r>
              <a:rPr lang="en-US" sz="2100" dirty="0" smtClean="0">
                <a:cs typeface="Courier New" pitchFamily="49" charset="0"/>
              </a:rPr>
              <a:t> Larik1</a:t>
            </a:r>
          </a:p>
          <a:p>
            <a:pPr>
              <a:spcBef>
                <a:spcPts val="0"/>
              </a:spcBef>
              <a:buNone/>
            </a:pPr>
            <a:r>
              <a:rPr lang="en-US" sz="2100" dirty="0" smtClean="0">
                <a:cs typeface="Courier New" pitchFamily="49" charset="0"/>
                <a:sym typeface="Wingdings" pitchFamily="2" charset="2"/>
              </a:rPr>
              <a:t>   </a:t>
            </a:r>
            <a:r>
              <a:rPr lang="en-US" sz="2100" dirty="0" err="1" smtClean="0">
                <a:cs typeface="Courier New" pitchFamily="49" charset="0"/>
                <a:sym typeface="Wingdings" pitchFamily="2" charset="2"/>
              </a:rPr>
              <a:t>Nilai</a:t>
            </a:r>
            <a:r>
              <a:rPr lang="en-US" sz="2100" dirty="0" smtClean="0">
                <a:cs typeface="Courier New" pitchFamily="49" charset="0"/>
                <a:sym typeface="Wingdings" pitchFamily="2" charset="2"/>
              </a:rPr>
              <a:t>		: Larik2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100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sz="2100" dirty="0" smtClean="0">
              <a:sym typeface="Wingdings" pitchFamily="2" charset="2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685800"/>
          </a:xfrm>
        </p:spPr>
        <p:txBody>
          <a:bodyPr/>
          <a:lstStyle/>
          <a:p>
            <a:r>
              <a:rPr lang="id-ID" sz="3200" b="1" dirty="0" smtClean="0"/>
              <a:t>Deklarasi 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Menggunakan</a:t>
            </a:r>
            <a:r>
              <a:rPr lang="en-US" sz="3200" b="1" dirty="0" smtClean="0"/>
              <a:t> Array </a:t>
            </a:r>
            <a:endParaRPr lang="id-ID" sz="3200" b="1" dirty="0"/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0"/>
            <a:ext cx="990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5817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PPP_SFUSI_PRT_3AM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PPP_SFUSI_PRT_3AM</Template>
  <TotalTime>3323</TotalTime>
  <Words>371</Words>
  <Application>Microsoft Office PowerPoint</Application>
  <PresentationFormat>On-screen Show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Arabic Typesetting</vt:lpstr>
      <vt:lpstr>Arial</vt:lpstr>
      <vt:lpstr>Blackadder ITC</vt:lpstr>
      <vt:lpstr>Calibri</vt:lpstr>
      <vt:lpstr>Courier New</vt:lpstr>
      <vt:lpstr>Times New Roman</vt:lpstr>
      <vt:lpstr>Wingdings</vt:lpstr>
      <vt:lpstr>PPP_SFUSI_PRT_3AM</vt:lpstr>
      <vt:lpstr>Algoritma dan Pemrograman  RECORD dan ARRAY OF RECORD</vt:lpstr>
      <vt:lpstr>Pengertian Record</vt:lpstr>
      <vt:lpstr>Deklarasi Record</vt:lpstr>
      <vt:lpstr>Contoh Deklarasi Record</vt:lpstr>
      <vt:lpstr>Pengertian Array Of Record</vt:lpstr>
      <vt:lpstr>DEKLARASI ARRAY OF RECORD</vt:lpstr>
      <vt:lpstr>DEKLARASI ARRAY OF RECORD</vt:lpstr>
      <vt:lpstr> Contoh Kasus</vt:lpstr>
      <vt:lpstr>Deklarasi  Menggunakan Array </vt:lpstr>
      <vt:lpstr>Contoh Array</vt:lpstr>
      <vt:lpstr>Deklarasi  Menggunakan Record </vt:lpstr>
      <vt:lpstr>Contoh Record</vt:lpstr>
      <vt:lpstr>Deklarasi  Menggunakan Array of Record </vt:lpstr>
      <vt:lpstr>Contoh Array of Record</vt:lpstr>
      <vt:lpstr> Latihan Soal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MB</dc:creator>
  <cp:lastModifiedBy>Tati Harihayati</cp:lastModifiedBy>
  <cp:revision>370</cp:revision>
  <dcterms:created xsi:type="dcterms:W3CDTF">2010-08-31T04:22:45Z</dcterms:created>
  <dcterms:modified xsi:type="dcterms:W3CDTF">2013-11-24T15:43:12Z</dcterms:modified>
</cp:coreProperties>
</file>