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8" r:id="rId2"/>
    <p:sldId id="322" r:id="rId3"/>
    <p:sldId id="290" r:id="rId4"/>
    <p:sldId id="344" r:id="rId5"/>
    <p:sldId id="270" r:id="rId6"/>
    <p:sldId id="352" r:id="rId7"/>
    <p:sldId id="323" r:id="rId8"/>
    <p:sldId id="347" r:id="rId9"/>
    <p:sldId id="348" r:id="rId10"/>
    <p:sldId id="349" r:id="rId11"/>
    <p:sldId id="350" r:id="rId12"/>
    <p:sldId id="351" r:id="rId13"/>
    <p:sldId id="353" r:id="rId14"/>
    <p:sldId id="354" r:id="rId15"/>
    <p:sldId id="355" r:id="rId16"/>
    <p:sldId id="356" r:id="rId17"/>
    <p:sldId id="357" r:id="rId18"/>
    <p:sldId id="358" r:id="rId19"/>
    <p:sldId id="336" r:id="rId20"/>
    <p:sldId id="345" r:id="rId21"/>
    <p:sldId id="337" r:id="rId22"/>
    <p:sldId id="359" r:id="rId23"/>
    <p:sldId id="360" r:id="rId24"/>
    <p:sldId id="362" r:id="rId25"/>
    <p:sldId id="361" r:id="rId26"/>
    <p:sldId id="363" r:id="rId27"/>
    <p:sldId id="343" r:id="rId28"/>
    <p:sldId id="364" r:id="rId29"/>
    <p:sldId id="346" r:id="rId30"/>
    <p:sldId id="365" r:id="rId31"/>
    <p:sldId id="366" r:id="rId32"/>
    <p:sldId id="367" r:id="rId33"/>
    <p:sldId id="265" r:id="rId34"/>
    <p:sldId id="369" r:id="rId35"/>
    <p:sldId id="37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62A"/>
    <a:srgbClr val="FFFFAB"/>
    <a:srgbClr val="FFFF99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3.xml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68269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3200" b="1" dirty="0" smtClean="0">
                <a:latin typeface="Kozuka Gothic Pro H" pitchFamily="34" charset="-128"/>
                <a:ea typeface="Kozuka Gothic Pro H" pitchFamily="34" charset="-128"/>
              </a:rPr>
              <a:t>ANALISIS ALGORITMA</a:t>
            </a:r>
            <a:endParaRPr lang="en-US" sz="32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3922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56613"/>
            <a:ext cx="1219200" cy="1235456"/>
          </a:xfrm>
          <a:prstGeom prst="rect">
            <a:avLst/>
          </a:prstGeom>
          <a:noFill/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600200" y="3733800"/>
            <a:ext cx="5715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BRUTE – FORCE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86200" y="48400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4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667000" y="6172200"/>
            <a:ext cx="3733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Ken Kinanti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Purnamasari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Bubble Sort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  <p:sp>
        <p:nvSpPr>
          <p:cNvPr id="13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Maiandra GD" pitchFamily="34" charset="0"/>
              </a:rPr>
              <a:t>Diberikan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i="1" dirty="0" smtClean="0">
                <a:latin typeface="Maiandra GD" pitchFamily="34" charset="0"/>
              </a:rPr>
              <a:t>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buah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bilangan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bulat</a:t>
            </a:r>
            <a:r>
              <a:rPr lang="en-US" sz="2000" dirty="0" smtClean="0">
                <a:latin typeface="Maiandra GD" pitchFamily="34" charset="0"/>
              </a:rPr>
              <a:t> yang </a:t>
            </a:r>
            <a:r>
              <a:rPr lang="en-US" sz="2000" dirty="0" err="1" smtClean="0">
                <a:latin typeface="Maiandra GD" pitchFamily="34" charset="0"/>
              </a:rPr>
              <a:t>dinyatakan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sebagai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i="1" dirty="0" smtClean="0">
                <a:latin typeface="Maiandra GD" pitchFamily="34" charset="0"/>
              </a:rPr>
              <a:t>a</a:t>
            </a:r>
            <a:r>
              <a:rPr lang="en-US" sz="2000" baseline="-25000" dirty="0" smtClean="0">
                <a:latin typeface="Maiandra GD" pitchFamily="34" charset="0"/>
              </a:rPr>
              <a:t>0</a:t>
            </a:r>
            <a:r>
              <a:rPr lang="en-US" sz="2000" dirty="0" smtClean="0">
                <a:latin typeface="Maiandra GD" pitchFamily="34" charset="0"/>
              </a:rPr>
              <a:t>, </a:t>
            </a:r>
            <a:r>
              <a:rPr lang="en-US" sz="2000" i="1" dirty="0" smtClean="0">
                <a:latin typeface="Maiandra GD" pitchFamily="34" charset="0"/>
              </a:rPr>
              <a:t>a</a:t>
            </a:r>
            <a:r>
              <a:rPr lang="en-US" sz="2000" i="1" baseline="-25000" dirty="0" smtClean="0">
                <a:latin typeface="Maiandra GD" pitchFamily="34" charset="0"/>
              </a:rPr>
              <a:t>1</a:t>
            </a:r>
            <a:r>
              <a:rPr lang="en-US" sz="2000" dirty="0" smtClean="0">
                <a:latin typeface="Maiandra GD" pitchFamily="34" charset="0"/>
              </a:rPr>
              <a:t>, </a:t>
            </a:r>
            <a:r>
              <a:rPr lang="en-US" sz="2000" dirty="0" smtClean="0">
                <a:latin typeface="Maiandra GD" pitchFamily="34" charset="0"/>
              </a:rPr>
              <a:t>…, </a:t>
            </a:r>
            <a:r>
              <a:rPr lang="en-US" sz="2000" i="1" dirty="0" smtClean="0">
                <a:latin typeface="Maiandra GD" pitchFamily="34" charset="0"/>
              </a:rPr>
              <a:t>a</a:t>
            </a:r>
            <a:r>
              <a:rPr lang="en-US" sz="2000" i="1" baseline="-25000" dirty="0" smtClean="0">
                <a:latin typeface="Maiandra GD" pitchFamily="34" charset="0"/>
              </a:rPr>
              <a:t>n-1 </a:t>
            </a:r>
            <a:r>
              <a:rPr lang="en-US" sz="2000" dirty="0" smtClean="0">
                <a:latin typeface="Maiandra GD" pitchFamily="34" charset="0"/>
              </a:rPr>
              <a:t>. </a:t>
            </a:r>
            <a:r>
              <a:rPr lang="en-US" sz="2000" dirty="0" err="1" smtClean="0">
                <a:latin typeface="Maiandra GD" pitchFamily="34" charset="0"/>
              </a:rPr>
              <a:t>Urutkan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bilangan-bilangan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tersebut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secara</a:t>
            </a:r>
            <a:r>
              <a:rPr lang="en-US" sz="2000" dirty="0" smtClean="0">
                <a:latin typeface="Maiandra GD" pitchFamily="34" charset="0"/>
              </a:rPr>
              <a:t> ascending.</a:t>
            </a:r>
            <a:endParaRPr lang="en-US" sz="20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653858"/>
            <a:ext cx="5562600" cy="412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BubbleSort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(A[0 .. n-1])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Urutkan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array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diberikan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Bubble Sort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Input 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Sebuah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array A[0 .. n-1]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terurut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Output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Sebuah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array A[0 .. n-1]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terurut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ascending }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0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n - 2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j  0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n –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1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-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A[j+1] &lt; A[j]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	//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tukar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A[j]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A[j+1]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	temp  A[j]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	A[j]  A[j+1]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	A[j+1]  temp			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endfor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endfor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Bubble Sort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4800600"/>
            <a:ext cx="8686800" cy="18288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Kompleksitas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: 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O(n</a:t>
            </a:r>
            <a:r>
              <a:rPr lang="en-US" sz="2400" b="1" baseline="30000" dirty="0" smtClean="0">
                <a:solidFill>
                  <a:srgbClr val="000000"/>
                </a:solidFill>
                <a:latin typeface="Maiandra GD" pitchFamily="34" charset="0"/>
              </a:rPr>
              <a:t>2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Bubble Sort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  <p:sp>
        <p:nvSpPr>
          <p:cNvPr id="7" name="Right Arrow 6">
            <a:hlinkClick r:id="rId3" action="ppaction://hlinksldjump"/>
          </p:cNvPr>
          <p:cNvSpPr/>
          <p:nvPr/>
        </p:nvSpPr>
        <p:spPr>
          <a:xfrm>
            <a:off x="7924800" y="6096000"/>
            <a:ext cx="914400" cy="533400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199" y="1981200"/>
            <a:ext cx="5624945" cy="1066800"/>
          </a:xfrm>
          <a:prstGeom prst="rect">
            <a:avLst/>
          </a:prstGeom>
          <a:noFill/>
        </p:spPr>
      </p:pic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0" y="147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76806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97623" y="3352800"/>
            <a:ext cx="5969977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953000"/>
          </a:xfrm>
        </p:spPr>
        <p:txBody>
          <a:bodyPr>
            <a:normAutofit/>
          </a:bodyPr>
          <a:lstStyle/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Maiandra GD" pitchFamily="34" charset="0"/>
              </a:rPr>
              <a:t>Diberikan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i="1" dirty="0" smtClean="0">
                <a:latin typeface="Maiandra GD" pitchFamily="34" charset="0"/>
              </a:rPr>
              <a:t>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buah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bilangan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bulat</a:t>
            </a:r>
            <a:r>
              <a:rPr lang="en-US" sz="2000" dirty="0" smtClean="0">
                <a:latin typeface="Maiandra GD" pitchFamily="34" charset="0"/>
              </a:rPr>
              <a:t> yang </a:t>
            </a:r>
            <a:r>
              <a:rPr lang="en-US" sz="2000" dirty="0" err="1" smtClean="0">
                <a:latin typeface="Maiandra GD" pitchFamily="34" charset="0"/>
              </a:rPr>
              <a:t>dinyatakan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sebagai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i="1" dirty="0" smtClean="0">
                <a:latin typeface="Maiandra GD" pitchFamily="34" charset="0"/>
              </a:rPr>
              <a:t>a</a:t>
            </a:r>
            <a:r>
              <a:rPr lang="en-US" sz="2000" baseline="-25000" dirty="0" smtClean="0">
                <a:latin typeface="Maiandra GD" pitchFamily="34" charset="0"/>
              </a:rPr>
              <a:t>1</a:t>
            </a:r>
            <a:r>
              <a:rPr lang="en-US" sz="2000" dirty="0" smtClean="0">
                <a:latin typeface="Maiandra GD" pitchFamily="34" charset="0"/>
              </a:rPr>
              <a:t>, </a:t>
            </a:r>
            <a:r>
              <a:rPr lang="en-US" sz="2000" i="1" dirty="0" smtClean="0">
                <a:latin typeface="Maiandra GD" pitchFamily="34" charset="0"/>
              </a:rPr>
              <a:t>a</a:t>
            </a:r>
            <a:r>
              <a:rPr lang="en-US" sz="2000" baseline="-25000" dirty="0" smtClean="0">
                <a:latin typeface="Maiandra GD" pitchFamily="34" charset="0"/>
              </a:rPr>
              <a:t>2</a:t>
            </a:r>
            <a:r>
              <a:rPr lang="en-US" sz="2000" dirty="0" smtClean="0">
                <a:latin typeface="Maiandra GD" pitchFamily="34" charset="0"/>
              </a:rPr>
              <a:t>, …, </a:t>
            </a:r>
            <a:r>
              <a:rPr lang="en-US" sz="2000" i="1" dirty="0" smtClean="0">
                <a:latin typeface="Maiandra GD" pitchFamily="34" charset="0"/>
              </a:rPr>
              <a:t>a</a:t>
            </a:r>
            <a:r>
              <a:rPr lang="en-US" sz="2000" i="1" baseline="-25000" dirty="0" smtClean="0">
                <a:latin typeface="Maiandra GD" pitchFamily="34" charset="0"/>
              </a:rPr>
              <a:t>n </a:t>
            </a:r>
            <a:r>
              <a:rPr lang="en-US" sz="2000" dirty="0" smtClean="0">
                <a:latin typeface="Maiandra GD" pitchFamily="34" charset="0"/>
              </a:rPr>
              <a:t>. </a:t>
            </a:r>
            <a:r>
              <a:rPr lang="en-US" sz="2000" dirty="0" err="1" smtClean="0">
                <a:latin typeface="Maiandra GD" pitchFamily="34" charset="0"/>
              </a:rPr>
              <a:t>Akan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dicari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nilai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i="1" dirty="0" smtClean="0">
                <a:latin typeface="Maiandra GD" pitchFamily="34" charset="0"/>
              </a:rPr>
              <a:t>x</a:t>
            </a:r>
            <a:r>
              <a:rPr lang="en-US" sz="2000" dirty="0" smtClean="0">
                <a:latin typeface="Maiandra GD" pitchFamily="34" charset="0"/>
              </a:rPr>
              <a:t>  </a:t>
            </a:r>
            <a:r>
              <a:rPr lang="en-US" sz="2000" dirty="0" err="1" smtClean="0">
                <a:latin typeface="Maiandra GD" pitchFamily="34" charset="0"/>
              </a:rPr>
              <a:t>di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dalam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himpunan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bilangan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bulat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tersebut</a:t>
            </a:r>
            <a:r>
              <a:rPr lang="en-US" sz="2000" dirty="0" smtClean="0">
                <a:latin typeface="Maiandra GD" pitchFamily="34" charset="0"/>
              </a:rPr>
              <a:t>. </a:t>
            </a:r>
          </a:p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latin typeface="Maiandra GD" pitchFamily="34" charset="0"/>
              </a:rPr>
              <a:t>- </a:t>
            </a:r>
            <a:r>
              <a:rPr lang="en-US" sz="2000" dirty="0" err="1" smtClean="0">
                <a:latin typeface="Maiandra GD" pitchFamily="34" charset="0"/>
              </a:rPr>
              <a:t>Jika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i="1" dirty="0" smtClean="0">
                <a:latin typeface="Maiandra GD" pitchFamily="34" charset="0"/>
              </a:rPr>
              <a:t>x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ditemukan</a:t>
            </a:r>
            <a:r>
              <a:rPr lang="en-US" sz="2000" dirty="0" smtClean="0">
                <a:latin typeface="Maiandra GD" pitchFamily="34" charset="0"/>
              </a:rPr>
              <a:t>, </a:t>
            </a:r>
            <a:r>
              <a:rPr lang="en-US" sz="2000" dirty="0" err="1" smtClean="0">
                <a:latin typeface="Maiandra GD" pitchFamily="34" charset="0"/>
              </a:rPr>
              <a:t>maka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indeks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elemen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bernilai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i="1" dirty="0" smtClean="0">
                <a:latin typeface="Maiandra GD" pitchFamily="34" charset="0"/>
              </a:rPr>
              <a:t>x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ditampilkan</a:t>
            </a:r>
            <a:r>
              <a:rPr lang="en-US" sz="2000" dirty="0" smtClean="0">
                <a:latin typeface="Maiandra GD" pitchFamily="34" charset="0"/>
              </a:rPr>
              <a:t> </a:t>
            </a:r>
          </a:p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latin typeface="Maiandra GD" pitchFamily="34" charset="0"/>
              </a:rPr>
              <a:t>- </a:t>
            </a:r>
            <a:r>
              <a:rPr lang="en-US" sz="2000" dirty="0" err="1" smtClean="0">
                <a:latin typeface="Maiandra GD" pitchFamily="34" charset="0"/>
              </a:rPr>
              <a:t>Jika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i="1" dirty="0" smtClean="0">
                <a:latin typeface="Maiandra GD" pitchFamily="34" charset="0"/>
              </a:rPr>
              <a:t>x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tidak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ditemukan</a:t>
            </a:r>
            <a:r>
              <a:rPr lang="en-US" sz="2000" dirty="0" smtClean="0">
                <a:latin typeface="Maiandra GD" pitchFamily="34" charset="0"/>
              </a:rPr>
              <a:t>, </a:t>
            </a:r>
            <a:r>
              <a:rPr lang="en-US" sz="2000" dirty="0" err="1" smtClean="0">
                <a:latin typeface="Maiandra GD" pitchFamily="34" charset="0"/>
              </a:rPr>
              <a:t>maka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nilai</a:t>
            </a:r>
            <a:r>
              <a:rPr lang="en-US" sz="2000" dirty="0" smtClean="0">
                <a:latin typeface="Maiandra GD" pitchFamily="34" charset="0"/>
              </a:rPr>
              <a:t> -1 </a:t>
            </a:r>
            <a:r>
              <a:rPr lang="en-US" sz="2000" dirty="0" err="1" smtClean="0">
                <a:latin typeface="Maiandra GD" pitchFamily="34" charset="0"/>
              </a:rPr>
              <a:t>ditampilkan</a:t>
            </a:r>
            <a:r>
              <a:rPr lang="en-US" sz="2000" dirty="0" smtClean="0">
                <a:latin typeface="Maiandra GD" pitchFamily="34" charset="0"/>
              </a:rPr>
              <a:t>. </a:t>
            </a:r>
            <a:endParaRPr lang="en-US" sz="20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Sequential Search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Sequential Search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3</a:t>
            </a:r>
          </a:p>
        </p:txBody>
      </p:sp>
      <p:sp>
        <p:nvSpPr>
          <p:cNvPr id="9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SequentialSearch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(A[0 .. n-1], x)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dicari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(x)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dimasukkan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sebagai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sentinel array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Input 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Sebuah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array A[0 .. n-1]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dicari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(x)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Output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Indeks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pertama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A[0 .. n-1]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mengandung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	  	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bernilai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sama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x.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-1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jika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ditemukan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A[n]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x</a:t>
            </a: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 0</a:t>
            </a: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≠ x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i 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+ 1</a:t>
            </a:r>
          </a:p>
          <a:p>
            <a:pPr>
              <a:buNone/>
            </a:pP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endwhile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&lt; n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-1 						</a:t>
            </a:r>
          </a:p>
          <a:p>
            <a:pPr>
              <a:buNone/>
            </a:pP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Sequential Search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3</a:t>
            </a:r>
          </a:p>
        </p:txBody>
      </p:sp>
      <p:sp>
        <p:nvSpPr>
          <p:cNvPr id="7" name="Right Arrow 6">
            <a:hlinkClick r:id="rId3" action="ppaction://hlinksldjump"/>
          </p:cNvPr>
          <p:cNvSpPr/>
          <p:nvPr/>
        </p:nvSpPr>
        <p:spPr>
          <a:xfrm>
            <a:off x="7924800" y="6096000"/>
            <a:ext cx="914400" cy="533400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Tx/>
              <a:buChar char="-"/>
            </a:pPr>
            <a:r>
              <a:rPr lang="en-US" sz="2400" b="1" dirty="0" smtClean="0">
                <a:latin typeface="Maiandra GD" pitchFamily="34" charset="0"/>
                <a:ea typeface="Kozuka Gothic Pro H" pitchFamily="34" charset="-128"/>
              </a:rPr>
              <a:t>Worst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	: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jika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(a</a:t>
            </a:r>
            <a:r>
              <a:rPr lang="en-US" sz="2200" baseline="-25000" dirty="0" smtClean="0">
                <a:latin typeface="Maiandra GD" pitchFamily="34" charset="0"/>
                <a:ea typeface="Kozuka Gothic Pro H" pitchFamily="34" charset="-128"/>
              </a:rPr>
              <a:t>1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= x)</a:t>
            </a:r>
          </a:p>
          <a:p>
            <a:pPr algn="just"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		 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Kompleksitas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= </a:t>
            </a:r>
            <a:r>
              <a:rPr lang="en-US" sz="2400" b="1" dirty="0" smtClean="0">
                <a:latin typeface="Maiandra GD" pitchFamily="34" charset="0"/>
                <a:ea typeface="Kozuka Gothic Pro H" pitchFamily="34" charset="-128"/>
              </a:rPr>
              <a:t>O(n)</a:t>
            </a:r>
          </a:p>
          <a:p>
            <a:pPr algn="just">
              <a:buNone/>
            </a:pPr>
            <a:endParaRPr lang="en-US" sz="2400" b="1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buFontTx/>
              <a:buChar char="-"/>
            </a:pPr>
            <a:r>
              <a:rPr lang="en-US" sz="2400" b="1" dirty="0" smtClean="0">
                <a:latin typeface="Maiandra GD" pitchFamily="34" charset="0"/>
                <a:ea typeface="Kozuka Gothic Pro H" pitchFamily="34" charset="-128"/>
              </a:rPr>
              <a:t>Best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		: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jika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(a</a:t>
            </a:r>
            <a:r>
              <a:rPr lang="en-US" sz="2200" baseline="-25000" dirty="0" smtClean="0">
                <a:latin typeface="Maiandra GD" pitchFamily="34" charset="0"/>
                <a:ea typeface="Kozuka Gothic Pro H" pitchFamily="34" charset="-128"/>
              </a:rPr>
              <a:t>n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= x) 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atau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 (x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tidak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ditemukan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)</a:t>
            </a:r>
          </a:p>
          <a:p>
            <a:pPr algn="just"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		 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Kompleksitas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= </a:t>
            </a:r>
            <a:r>
              <a:rPr lang="en-US" sz="2400" b="1" dirty="0" smtClean="0">
                <a:latin typeface="Maiandra GD" pitchFamily="34" charset="0"/>
                <a:ea typeface="Kozuka Gothic Pro H" pitchFamily="34" charset="-128"/>
              </a:rPr>
              <a:t>O(1)</a:t>
            </a: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buFontTx/>
              <a:buChar char="-"/>
            </a:pPr>
            <a:r>
              <a:rPr lang="en-US" sz="2400" b="1" dirty="0" smtClean="0">
                <a:latin typeface="Maiandra GD" pitchFamily="34" charset="0"/>
                <a:ea typeface="Kozuka Gothic Pro H" pitchFamily="34" charset="-128"/>
              </a:rPr>
              <a:t>Average	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: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jika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x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ditemukan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pada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posisi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j,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maka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</a:t>
            </a:r>
          </a:p>
          <a:p>
            <a:pPr algn="just">
              <a:buNone/>
            </a:pP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			 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perbandingan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dieksekusi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sebanyak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j kali.</a:t>
            </a:r>
          </a:p>
          <a:p>
            <a:pPr algn="just"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</a:t>
            </a:r>
          </a:p>
          <a:p>
            <a:pPr algn="just"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</a:t>
            </a: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		 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Kompleksitas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= </a:t>
            </a:r>
            <a:r>
              <a:rPr lang="en-US" sz="2400" b="1" dirty="0" smtClean="0">
                <a:latin typeface="Maiandra GD" pitchFamily="34" charset="0"/>
                <a:ea typeface="Kozuka Gothic Pro H" pitchFamily="34" charset="-128"/>
              </a:rPr>
              <a:t>O(n)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419600"/>
            <a:ext cx="6553200" cy="875001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5029200" y="1676400"/>
            <a:ext cx="2133600" cy="381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5029200" y="2895600"/>
            <a:ext cx="2057400" cy="4572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990600" y="4419600"/>
            <a:ext cx="6781800" cy="10668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2971801"/>
            <a:ext cx="1600200" cy="405114"/>
          </a:xfrm>
          <a:prstGeom prst="rect">
            <a:avLst/>
          </a:prstGeom>
          <a:noFill/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1676400"/>
            <a:ext cx="1600200" cy="400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953000"/>
          </a:xfrm>
        </p:spPr>
        <p:txBody>
          <a:bodyPr>
            <a:normAutofit/>
          </a:bodyPr>
          <a:lstStyle/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Maiandra GD" pitchFamily="34" charset="0"/>
              </a:rPr>
              <a:t>Dua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buah</a:t>
            </a:r>
            <a:r>
              <a:rPr lang="en-US" sz="2000" dirty="0" smtClean="0">
                <a:latin typeface="Maiandra GD" pitchFamily="34" charset="0"/>
              </a:rPr>
              <a:t> array </a:t>
            </a:r>
            <a:r>
              <a:rPr lang="en-US" sz="2000" dirty="0" err="1" smtClean="0">
                <a:latin typeface="Maiandra GD" pitchFamily="34" charset="0"/>
              </a:rPr>
              <a:t>dibandingkan</a:t>
            </a:r>
            <a:r>
              <a:rPr lang="en-US" sz="2000" dirty="0" smtClean="0">
                <a:latin typeface="Maiandra GD" pitchFamily="34" charset="0"/>
              </a:rPr>
              <a:t>. </a:t>
            </a:r>
            <a:endParaRPr lang="en-US" sz="2000" dirty="0" smtClean="0">
              <a:latin typeface="Maiandra GD" pitchFamily="34" charset="0"/>
            </a:endParaRP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latin typeface="Maiandra GD" pitchFamily="34" charset="0"/>
              </a:rPr>
              <a:t>Array </a:t>
            </a:r>
            <a:r>
              <a:rPr lang="en-US" sz="2000" dirty="0" err="1" smtClean="0">
                <a:latin typeface="Maiandra GD" pitchFamily="34" charset="0"/>
              </a:rPr>
              <a:t>pertama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smtClean="0">
                <a:latin typeface="Maiandra GD" pitchFamily="34" charset="0"/>
              </a:rPr>
              <a:t>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A[0 .. n-1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000" dirty="0" smtClean="0">
                <a:latin typeface="Maiandra GD" pitchFamily="34" charset="0"/>
              </a:rPr>
              <a:t>) </a:t>
            </a:r>
            <a:r>
              <a:rPr lang="en-US" sz="2000" dirty="0" err="1" smtClean="0">
                <a:latin typeface="Maiandra GD" pitchFamily="34" charset="0"/>
              </a:rPr>
              <a:t>mengandung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teks</a:t>
            </a:r>
            <a:r>
              <a:rPr lang="en-US" sz="2000" dirty="0" smtClean="0">
                <a:latin typeface="Maiandra GD" pitchFamily="34" charset="0"/>
              </a:rPr>
              <a:t>.</a:t>
            </a:r>
            <a:r>
              <a:rPr lang="en-US" sz="2000" dirty="0" smtClean="0">
                <a:latin typeface="Maiandra GD" pitchFamily="34" charset="0"/>
              </a:rPr>
              <a:t> 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latin typeface="Maiandra GD" pitchFamily="34" charset="0"/>
              </a:rPr>
              <a:t>Array </a:t>
            </a:r>
            <a:r>
              <a:rPr lang="en-US" sz="2000" dirty="0" err="1" smtClean="0">
                <a:latin typeface="Maiandra GD" pitchFamily="34" charset="0"/>
              </a:rPr>
              <a:t>kedua</a:t>
            </a:r>
            <a:r>
              <a:rPr lang="en-US" sz="2000" dirty="0" smtClean="0">
                <a:latin typeface="Maiandra GD" pitchFamily="34" charset="0"/>
              </a:rPr>
              <a:t>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B[0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.. m-1]</a:t>
            </a:r>
            <a:r>
              <a:rPr lang="en-US" sz="2000" dirty="0" smtClean="0">
                <a:latin typeface="Maiandra GD" pitchFamily="34" charset="0"/>
              </a:rPr>
              <a:t>) </a:t>
            </a:r>
            <a:r>
              <a:rPr lang="en-US" sz="2000" dirty="0" err="1" smtClean="0">
                <a:latin typeface="Maiandra GD" pitchFamily="34" charset="0"/>
              </a:rPr>
              <a:t>mengandung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pola</a:t>
            </a:r>
            <a:r>
              <a:rPr lang="en-US" sz="2000" dirty="0" smtClean="0">
                <a:latin typeface="Maiandra GD" pitchFamily="34" charset="0"/>
              </a:rPr>
              <a:t>.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Akan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dicari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bagian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teks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sesuai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pola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-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Jika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ditemukan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maka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indeks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teks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mengawali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pola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ditampilkan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-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Jika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tidak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ditemukan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maka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nilai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-1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ditampilkan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String Matching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4</a:t>
            </a:r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599" y="4105275"/>
            <a:ext cx="6206587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String Matching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4</a:t>
            </a:r>
          </a:p>
        </p:txBody>
      </p:sp>
      <p:sp>
        <p:nvSpPr>
          <p:cNvPr id="9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StringMatch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(A[0 .. n-1], B[0 .. m-1])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Implementasi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StringMatch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BruteForce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Input  : Array A[0 .. n-1]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berisi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karakter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sebagai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teks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		   Array B[0 .. n-1]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berisi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karakter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sebagai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pola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Output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Indeks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pertama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A[0 .. n-1]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mengawali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string yang 	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cocok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pola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-1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jika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ditemukan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 }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0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n – m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j  0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j &lt; m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B[j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 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i+j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j  j + 1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endwhile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j = m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-1 						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endfor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Kompleksitas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: 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Worst : O(nm)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Average : O(n)</a:t>
            </a:r>
          </a:p>
          <a:p>
            <a:pPr marL="628650" lvl="1" indent="-457200">
              <a:lnSpc>
                <a:spcPct val="11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String Matching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lainnya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lebih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efisien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: </a:t>
            </a:r>
          </a:p>
          <a:p>
            <a:pPr marL="628650" lvl="1" indent="-457200"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Horspool’s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Algorithm</a:t>
            </a:r>
          </a:p>
          <a:p>
            <a:pPr marL="628650" lvl="1" indent="-457200"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Boyer-Moore’s Algorithm </a:t>
            </a:r>
          </a:p>
          <a:p>
            <a:pPr marL="628650" lvl="1" indent="-457200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Penjelasan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di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sub-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bab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7.2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String Matching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0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EXHAUSTIVE - SEARCH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Strategi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Algoritma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Langsung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(Direct Solution)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Maiandra GD" pitchFamily="34" charset="0"/>
              </a:rPr>
              <a:t>Brute-Force  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, Greedy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Berbasis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Ruang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Status (State-space Base)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Backtracking, Branch &amp; Bound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Atas-Bawah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(Top-Down Solution)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Divide &amp; Conquer	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Bawah-Atas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(Down-Top Solution)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Dynamic Programming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447800" y="2286000"/>
            <a:ext cx="1447800" cy="457200"/>
          </a:xfrm>
          <a:prstGeom prst="rect">
            <a:avLst/>
          </a:prstGeom>
          <a:solidFill>
            <a:srgbClr val="F6862A">
              <a:alpha val="2862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Definisi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Exhaustive-Search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merupakan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pendekatan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Brute-Force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masalah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kombinatorial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Cloud Callout 8"/>
          <p:cNvSpPr/>
          <p:nvPr/>
        </p:nvSpPr>
        <p:spPr>
          <a:xfrm rot="10600174">
            <a:off x="4627416" y="3954593"/>
            <a:ext cx="4049486" cy="2025491"/>
          </a:xfrm>
          <a:prstGeom prst="cloudCallout">
            <a:avLst>
              <a:gd name="adj1" fmla="val 16711"/>
              <a:gd name="adj2" fmla="val 98301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 rot="21024317">
            <a:off x="5167387" y="4405838"/>
            <a:ext cx="3239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Maiandra GD" pitchFamily="34" charset="0"/>
              </a:rPr>
              <a:t>TSP , Knapsack , Assignment Problem , DFS , BFS</a:t>
            </a:r>
            <a:endParaRPr lang="id-ID" sz="2400" dirty="0">
              <a:latin typeface="Maiandra G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Langkah-Langkah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029200"/>
          </a:xfrm>
        </p:spPr>
        <p:txBody>
          <a:bodyPr>
            <a:normAutofit/>
          </a:bodyPr>
          <a:lstStyle/>
          <a:p>
            <a:pPr lvl="0"/>
            <a:r>
              <a:rPr lang="en-US" sz="2400" dirty="0" err="1" smtClean="0">
                <a:latin typeface="Maiandra GD" pitchFamily="34" charset="0"/>
              </a:rPr>
              <a:t>Enumerasi</a:t>
            </a:r>
            <a:r>
              <a:rPr lang="en-US" sz="2400" dirty="0" smtClean="0">
                <a:latin typeface="Maiandra GD" pitchFamily="34" charset="0"/>
              </a:rPr>
              <a:t> (</a:t>
            </a:r>
            <a:r>
              <a:rPr lang="en-US" sz="2400" i="1" dirty="0" smtClean="0">
                <a:latin typeface="Maiandra GD" pitchFamily="34" charset="0"/>
              </a:rPr>
              <a:t>list</a:t>
            </a:r>
            <a:r>
              <a:rPr lang="en-US" sz="2400" dirty="0" smtClean="0">
                <a:latin typeface="Maiandra GD" pitchFamily="34" charset="0"/>
              </a:rPr>
              <a:t>) </a:t>
            </a:r>
            <a:r>
              <a:rPr lang="en-US" sz="2400" dirty="0" err="1" smtClean="0">
                <a:latin typeface="Maiandra GD" pitchFamily="34" charset="0"/>
              </a:rPr>
              <a:t>setiap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solusi</a:t>
            </a:r>
            <a:r>
              <a:rPr lang="en-US" sz="2400" dirty="0" smtClean="0">
                <a:latin typeface="Maiandra GD" pitchFamily="34" charset="0"/>
              </a:rPr>
              <a:t> yang </a:t>
            </a:r>
            <a:r>
              <a:rPr lang="en-US" sz="2400" dirty="0" err="1" smtClean="0">
                <a:latin typeface="Maiandra GD" pitchFamily="34" charset="0"/>
              </a:rPr>
              <a:t>mungkin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dengan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cara</a:t>
            </a:r>
            <a:r>
              <a:rPr lang="en-US" sz="2400" dirty="0" smtClean="0">
                <a:latin typeface="Maiandra GD" pitchFamily="34" charset="0"/>
              </a:rPr>
              <a:t> yang </a:t>
            </a:r>
            <a:r>
              <a:rPr lang="en-US" sz="2400" dirty="0" err="1" smtClean="0">
                <a:latin typeface="Maiandra GD" pitchFamily="34" charset="0"/>
              </a:rPr>
              <a:t>sistematis</a:t>
            </a:r>
            <a:r>
              <a:rPr lang="en-US" sz="2400" dirty="0" smtClean="0">
                <a:latin typeface="Maiandra GD" pitchFamily="34" charset="0"/>
              </a:rPr>
              <a:t>.</a:t>
            </a:r>
          </a:p>
          <a:p>
            <a:pPr lvl="0"/>
            <a:endParaRPr lang="id-ID" sz="2400" dirty="0" smtClean="0">
              <a:latin typeface="Maiandra GD" pitchFamily="34" charset="0"/>
            </a:endParaRPr>
          </a:p>
          <a:p>
            <a:pPr lvl="0"/>
            <a:r>
              <a:rPr lang="en-US" sz="2400" dirty="0" err="1" smtClean="0">
                <a:latin typeface="Maiandra GD" pitchFamily="34" charset="0"/>
              </a:rPr>
              <a:t>Evaluasi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setiap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kemungkinan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solusi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satu</a:t>
            </a:r>
            <a:r>
              <a:rPr lang="en-US" sz="2400" dirty="0" smtClean="0">
                <a:latin typeface="Maiandra GD" pitchFamily="34" charset="0"/>
              </a:rPr>
              <a:t> per </a:t>
            </a:r>
            <a:r>
              <a:rPr lang="en-US" sz="2400" dirty="0" err="1" smtClean="0">
                <a:latin typeface="Maiandra GD" pitchFamily="34" charset="0"/>
              </a:rPr>
              <a:t>satu</a:t>
            </a:r>
            <a:r>
              <a:rPr lang="en-US" sz="2400" dirty="0" smtClean="0">
                <a:latin typeface="Maiandra GD" pitchFamily="34" charset="0"/>
              </a:rPr>
              <a:t>, </a:t>
            </a:r>
            <a:r>
              <a:rPr lang="en-US" sz="2400" dirty="0" err="1" smtClean="0">
                <a:latin typeface="Maiandra GD" pitchFamily="34" charset="0"/>
              </a:rPr>
              <a:t>mungkin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saja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beberapa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kemungkinan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solusi</a:t>
            </a:r>
            <a:r>
              <a:rPr lang="en-US" sz="2400" dirty="0" smtClean="0">
                <a:latin typeface="Maiandra GD" pitchFamily="34" charset="0"/>
              </a:rPr>
              <a:t> yang </a:t>
            </a:r>
            <a:r>
              <a:rPr lang="en-US" sz="2400" dirty="0" err="1" smtClean="0">
                <a:latin typeface="Maiandra GD" pitchFamily="34" charset="0"/>
              </a:rPr>
              <a:t>tidak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layak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dikeluarkan</a:t>
            </a:r>
            <a:r>
              <a:rPr lang="en-US" sz="2400" dirty="0" smtClean="0">
                <a:latin typeface="Maiandra GD" pitchFamily="34" charset="0"/>
              </a:rPr>
              <a:t>, </a:t>
            </a:r>
            <a:r>
              <a:rPr lang="en-US" sz="2400" dirty="0" err="1" smtClean="0">
                <a:latin typeface="Maiandra GD" pitchFamily="34" charset="0"/>
              </a:rPr>
              <a:t>dan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simpan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solusi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terbaik</a:t>
            </a:r>
            <a:r>
              <a:rPr lang="en-US" sz="2400" dirty="0" smtClean="0">
                <a:latin typeface="Maiandra GD" pitchFamily="34" charset="0"/>
              </a:rPr>
              <a:t> yang </a:t>
            </a:r>
            <a:r>
              <a:rPr lang="en-US" sz="2400" dirty="0" err="1" smtClean="0">
                <a:latin typeface="Maiandra GD" pitchFamily="34" charset="0"/>
              </a:rPr>
              <a:t>ditemukan</a:t>
            </a:r>
            <a:r>
              <a:rPr lang="en-US" sz="2400" dirty="0" smtClean="0">
                <a:latin typeface="Maiandra GD" pitchFamily="34" charset="0"/>
              </a:rPr>
              <a:t> (</a:t>
            </a:r>
            <a:r>
              <a:rPr lang="en-US" sz="2400" i="1" dirty="0" smtClean="0">
                <a:latin typeface="Maiandra GD" pitchFamily="34" charset="0"/>
              </a:rPr>
              <a:t>the best </a:t>
            </a:r>
            <a:r>
              <a:rPr lang="en-US" sz="2400" i="1" dirty="0" err="1" smtClean="0">
                <a:latin typeface="Maiandra GD" pitchFamily="34" charset="0"/>
              </a:rPr>
              <a:t>solusi</a:t>
            </a:r>
            <a:r>
              <a:rPr lang="en-US" sz="2400" i="1" dirty="0" smtClean="0">
                <a:latin typeface="Maiandra GD" pitchFamily="34" charset="0"/>
              </a:rPr>
              <a:t> found so far</a:t>
            </a:r>
            <a:r>
              <a:rPr lang="en-US" sz="2400" dirty="0" smtClean="0">
                <a:latin typeface="Maiandra GD" pitchFamily="34" charset="0"/>
              </a:rPr>
              <a:t>).</a:t>
            </a:r>
          </a:p>
          <a:p>
            <a:pPr lvl="0"/>
            <a:endParaRPr lang="id-ID" sz="2400" dirty="0" smtClean="0">
              <a:latin typeface="Maiandra GD" pitchFamily="34" charset="0"/>
            </a:endParaRPr>
          </a:p>
          <a:p>
            <a:pPr lvl="0"/>
            <a:r>
              <a:rPr lang="en-US" sz="2400" dirty="0" err="1" smtClean="0">
                <a:latin typeface="Maiandra GD" pitchFamily="34" charset="0"/>
              </a:rPr>
              <a:t>Bila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pencarian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berakhir</a:t>
            </a:r>
            <a:r>
              <a:rPr lang="en-US" sz="2400" dirty="0" smtClean="0">
                <a:latin typeface="Maiandra GD" pitchFamily="34" charset="0"/>
              </a:rPr>
              <a:t>, </a:t>
            </a:r>
            <a:r>
              <a:rPr lang="en-US" sz="2400" dirty="0" err="1" smtClean="0">
                <a:latin typeface="Maiandra GD" pitchFamily="34" charset="0"/>
              </a:rPr>
              <a:t>umumkan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solusi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terbaik</a:t>
            </a:r>
            <a:r>
              <a:rPr lang="en-US" sz="2400" dirty="0" smtClean="0">
                <a:latin typeface="Maiandra GD" pitchFamily="34" charset="0"/>
              </a:rPr>
              <a:t> (</a:t>
            </a:r>
            <a:r>
              <a:rPr lang="en-US" sz="2400" i="1" dirty="0" smtClean="0">
                <a:latin typeface="Maiandra GD" pitchFamily="34" charset="0"/>
              </a:rPr>
              <a:t>the winner</a:t>
            </a:r>
            <a:r>
              <a:rPr lang="en-US" sz="2400" dirty="0" smtClean="0">
                <a:latin typeface="Maiandra GD" pitchFamily="34" charset="0"/>
              </a:rPr>
              <a:t>).</a:t>
            </a:r>
            <a:endParaRPr lang="id-ID" sz="2400" dirty="0" smtClean="0"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953000"/>
          </a:xfrm>
        </p:spPr>
        <p:txBody>
          <a:bodyPr>
            <a:normAutofit/>
          </a:bodyPr>
          <a:lstStyle/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Cambria" pitchFamily="18" charset="0"/>
              </a:rPr>
              <a:t>Diberikan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i="1" dirty="0" smtClean="0">
                <a:latin typeface="Cambria" pitchFamily="18" charset="0"/>
              </a:rPr>
              <a:t>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buah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kota</a:t>
            </a:r>
            <a:r>
              <a:rPr lang="en-US" sz="2000" dirty="0" smtClean="0">
                <a:latin typeface="Cambria" pitchFamily="18" charset="0"/>
              </a:rPr>
              <a:t>. 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Cambria" pitchFamily="18" charset="0"/>
              </a:rPr>
              <a:t>Diketahui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jarak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antara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setiap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kota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satu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sama</a:t>
            </a:r>
            <a:r>
              <a:rPr lang="en-US" sz="2000" dirty="0" smtClean="0">
                <a:latin typeface="Cambria" pitchFamily="18" charset="0"/>
              </a:rPr>
              <a:t> lain. 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Cambria" pitchFamily="18" charset="0"/>
              </a:rPr>
              <a:t>Temukan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perjalanan</a:t>
            </a:r>
            <a:r>
              <a:rPr lang="en-US" sz="2000" dirty="0" smtClean="0">
                <a:latin typeface="Cambria" pitchFamily="18" charset="0"/>
              </a:rPr>
              <a:t> (</a:t>
            </a:r>
            <a:r>
              <a:rPr lang="en-US" sz="2000" i="1" dirty="0" smtClean="0">
                <a:latin typeface="Cambria" pitchFamily="18" charset="0"/>
              </a:rPr>
              <a:t>tour</a:t>
            </a:r>
            <a:r>
              <a:rPr lang="en-US" sz="2000" dirty="0" smtClean="0">
                <a:latin typeface="Cambria" pitchFamily="18" charset="0"/>
              </a:rPr>
              <a:t>) </a:t>
            </a:r>
            <a:r>
              <a:rPr lang="en-US" sz="2000" dirty="0" err="1" smtClean="0">
                <a:latin typeface="Cambria" pitchFamily="18" charset="0"/>
              </a:rPr>
              <a:t>terpendek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melalui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setiap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kota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lainnya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hanya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sekali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kembali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lagi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kota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asal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keberangkatan</a:t>
            </a:r>
            <a:r>
              <a:rPr lang="en-US" sz="2000" dirty="0" smtClean="0">
                <a:latin typeface="Cambria" pitchFamily="18" charset="0"/>
              </a:rPr>
              <a:t>.</a:t>
            </a:r>
            <a:endParaRPr lang="en-US" sz="20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54864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TSP (Travelling Salesman Problem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5</a:t>
            </a:r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2133600" y="3276600"/>
          <a:ext cx="4648200" cy="3097263"/>
        </p:xfrm>
        <a:graphic>
          <a:graphicData uri="http://schemas.openxmlformats.org/presentationml/2006/ole">
            <p:oleObj spid="_x0000_s56322" r:id="rId4" imgW="1807920" imgH="12049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9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Enumerasikan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semua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sirkuit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Hamilton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graf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lengkap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buah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simpul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lvl="0"/>
            <a:endParaRPr lang="id-ID" sz="1800" dirty="0" smtClean="0"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Hitung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evaluasi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bobot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setiap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sirkuit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Hamilton yang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ditemukan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pada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langkah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1.</a:t>
            </a:r>
          </a:p>
          <a:p>
            <a:pPr lvl="0">
              <a:buNone/>
            </a:pPr>
            <a:endParaRPr lang="id-ID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Pilih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sirkuit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Hamilton yang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mempunyai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bobot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terkecil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sz="18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1000" y="838200"/>
            <a:ext cx="5486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TSP (Travelling Salesman Problem</a:t>
            </a:r>
            <a:endParaRPr lang="id-ID" sz="2400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1000" y="838200"/>
            <a:ext cx="5486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TSP (Travelling Salesman Problem</a:t>
            </a:r>
            <a:endParaRPr lang="id-ID" sz="2400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5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581400" y="1752600"/>
          <a:ext cx="5181600" cy="301752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504440"/>
                <a:gridCol w="267716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/>
                        <a:t>Rute</a:t>
                      </a:r>
                      <a:r>
                        <a:rPr lang="en-US" sz="1800" b="1" dirty="0"/>
                        <a:t> </a:t>
                      </a:r>
                      <a:r>
                        <a:rPr lang="en-US" sz="1800" b="1" dirty="0" err="1"/>
                        <a:t>perjalanan</a:t>
                      </a:r>
                      <a:r>
                        <a:rPr lang="en-US" sz="1800" b="1" dirty="0"/>
                        <a:t> </a:t>
                      </a:r>
                      <a:endParaRPr lang="id-ID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/>
                        <a:t>Bobot</a:t>
                      </a:r>
                      <a:endParaRPr lang="id-ID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a</a:t>
                      </a:r>
                      <a:endParaRPr lang="id-ID" sz="2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a</a:t>
                      </a:r>
                      <a:endParaRPr lang="id-ID" sz="2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a</a:t>
                      </a:r>
                      <a:endParaRPr lang="id-ID" sz="2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a</a:t>
                      </a:r>
                      <a:endParaRPr lang="id-ID" sz="2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a</a:t>
                      </a:r>
                      <a:endParaRPr lang="id-ID" sz="2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 smtClean="0"/>
                        <a:t>a</a:t>
                      </a:r>
                      <a:endParaRPr lang="id-ID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12 </a:t>
                      </a:r>
                      <a:r>
                        <a:rPr lang="en-US" sz="2000" dirty="0" smtClean="0"/>
                        <a:t>+ </a:t>
                      </a:r>
                      <a:r>
                        <a:rPr lang="en-US" sz="2000" dirty="0" smtClean="0"/>
                        <a:t>  8 +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15+ 10 </a:t>
                      </a:r>
                      <a:r>
                        <a:rPr lang="en-US" sz="2000" dirty="0" smtClean="0"/>
                        <a:t>	= </a:t>
                      </a:r>
                      <a:r>
                        <a:rPr lang="en-US" sz="2000" dirty="0"/>
                        <a:t>45</a:t>
                      </a:r>
                      <a:endParaRPr lang="id-ID" sz="2000" dirty="0"/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12 +   </a:t>
                      </a:r>
                      <a:r>
                        <a:rPr lang="en-US" sz="2000" dirty="0" smtClean="0"/>
                        <a:t>9 + 15+   5 </a:t>
                      </a:r>
                      <a:r>
                        <a:rPr lang="en-US" sz="2000" dirty="0" smtClean="0"/>
                        <a:t>	= </a:t>
                      </a:r>
                      <a:r>
                        <a:rPr lang="en-US" sz="2000" dirty="0"/>
                        <a:t>41</a:t>
                      </a:r>
                      <a:endParaRPr lang="id-ID" sz="2000" dirty="0"/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/>
                        <a:t>   5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/>
                        <a:t>+   </a:t>
                      </a:r>
                      <a:r>
                        <a:rPr lang="en-US" sz="2000" dirty="0" smtClean="0"/>
                        <a:t>8 +  9+ 10 </a:t>
                      </a:r>
                      <a:r>
                        <a:rPr lang="en-US" sz="2000" dirty="0" smtClean="0"/>
                        <a:t>	= </a:t>
                      </a:r>
                      <a:r>
                        <a:rPr lang="en-US" sz="2000" b="1" dirty="0"/>
                        <a:t>32</a:t>
                      </a:r>
                      <a:endParaRPr lang="id-ID" sz="2000" b="1" dirty="0"/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/>
                        <a:t>   5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/>
                        <a:t>+  </a:t>
                      </a:r>
                      <a:r>
                        <a:rPr lang="en-US" sz="2000" dirty="0" smtClean="0"/>
                        <a:t>15+ 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9+ 12 </a:t>
                      </a:r>
                      <a:r>
                        <a:rPr lang="en-US" sz="2000" dirty="0" smtClean="0"/>
                        <a:t>	= </a:t>
                      </a:r>
                      <a:r>
                        <a:rPr lang="en-US" sz="2000" dirty="0"/>
                        <a:t>41</a:t>
                      </a:r>
                      <a:endParaRPr lang="id-ID" sz="2000" dirty="0"/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10 +   </a:t>
                      </a:r>
                      <a:r>
                        <a:rPr lang="en-US" sz="2000" dirty="0" smtClean="0"/>
                        <a:t>  9+  8+   5 </a:t>
                      </a:r>
                      <a:r>
                        <a:rPr lang="en-US" sz="2000" dirty="0" smtClean="0"/>
                        <a:t>	= </a:t>
                      </a:r>
                      <a:r>
                        <a:rPr lang="en-US" sz="2000" b="1" dirty="0"/>
                        <a:t>32</a:t>
                      </a:r>
                      <a:endParaRPr lang="id-ID" sz="2000" b="1" dirty="0"/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10 + </a:t>
                      </a:r>
                      <a:r>
                        <a:rPr lang="en-US" sz="2000" dirty="0" smtClean="0"/>
                        <a:t>   15+  8+ 12 </a:t>
                      </a:r>
                      <a:r>
                        <a:rPr lang="en-US" sz="2000" dirty="0" smtClean="0"/>
                        <a:t>	= </a:t>
                      </a:r>
                      <a:r>
                        <a:rPr lang="en-US" sz="2000" dirty="0"/>
                        <a:t>45</a:t>
                      </a:r>
                      <a:endParaRPr lang="id-ID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8369" name="Object 1"/>
          <p:cNvGraphicFramePr>
            <a:graphicFrameLocks noChangeAspect="1"/>
          </p:cNvGraphicFramePr>
          <p:nvPr/>
        </p:nvGraphicFramePr>
        <p:xfrm>
          <a:off x="457200" y="1447800"/>
          <a:ext cx="3047180" cy="2030413"/>
        </p:xfrm>
        <a:graphic>
          <a:graphicData uri="http://schemas.openxmlformats.org/presentationml/2006/ole">
            <p:oleObj spid="_x0000_s58369" r:id="rId4" imgW="1807920" imgH="1204920" progId="">
              <p:embed/>
            </p:oleObj>
          </a:graphicData>
        </a:graphic>
      </p:graphicFrame>
      <p:sp>
        <p:nvSpPr>
          <p:cNvPr id="11" name="Content Placeholder 14"/>
          <p:cNvSpPr>
            <a:spLocks noGrp="1"/>
          </p:cNvSpPr>
          <p:nvPr>
            <p:ph idx="1"/>
          </p:nvPr>
        </p:nvSpPr>
        <p:spPr>
          <a:xfrm>
            <a:off x="228600" y="5181600"/>
            <a:ext cx="8229600" cy="1447800"/>
          </a:xfrm>
        </p:spPr>
        <p:txBody>
          <a:bodyPr>
            <a:normAutofit/>
          </a:bodyPr>
          <a:lstStyle/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Cambria" pitchFamily="18" charset="0"/>
              </a:rPr>
              <a:t>Untuk</a:t>
            </a:r>
            <a:r>
              <a:rPr lang="en-US" sz="2000" dirty="0" smtClean="0">
                <a:latin typeface="Cambria" pitchFamily="18" charset="0"/>
              </a:rPr>
              <a:t> n </a:t>
            </a:r>
            <a:r>
              <a:rPr lang="en-US" sz="2000" dirty="0" err="1" smtClean="0">
                <a:latin typeface="Cambria" pitchFamily="18" charset="0"/>
              </a:rPr>
              <a:t>buah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titik</a:t>
            </a:r>
            <a:r>
              <a:rPr lang="en-US" sz="2000" dirty="0" smtClean="0">
                <a:latin typeface="Cambria" pitchFamily="18" charset="0"/>
              </a:rPr>
              <a:t>, </a:t>
            </a:r>
            <a:r>
              <a:rPr lang="en-US" sz="2000" dirty="0" err="1" smtClean="0">
                <a:latin typeface="Cambria" pitchFamily="18" charset="0"/>
              </a:rPr>
              <a:t>dihasilkan</a:t>
            </a:r>
            <a:r>
              <a:rPr lang="en-US" sz="2000" dirty="0" smtClean="0">
                <a:latin typeface="Cambria" pitchFamily="18" charset="0"/>
              </a:rPr>
              <a:t> (n-1)! </a:t>
            </a:r>
            <a:r>
              <a:rPr lang="en-US" sz="2000" dirty="0" err="1" smtClean="0">
                <a:latin typeface="Cambria" pitchFamily="18" charset="0"/>
              </a:rPr>
              <a:t>kemungkinan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langkah</a:t>
            </a:r>
            <a:r>
              <a:rPr lang="en-US" sz="2000" dirty="0" smtClean="0">
                <a:latin typeface="Cambria" pitchFamily="18" charset="0"/>
              </a:rPr>
              <a:t>.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Cambria" pitchFamily="18" charset="0"/>
              </a:rPr>
              <a:t>Maka</a:t>
            </a:r>
            <a:r>
              <a:rPr lang="en-US" sz="2000" dirty="0" smtClean="0">
                <a:latin typeface="Cambria" pitchFamily="18" charset="0"/>
              </a:rPr>
              <a:t>, </a:t>
            </a:r>
            <a:r>
              <a:rPr lang="en-US" sz="2000" dirty="0" err="1" smtClean="0">
                <a:latin typeface="Cambria" pitchFamily="18" charset="0"/>
              </a:rPr>
              <a:t>jika</a:t>
            </a:r>
            <a:r>
              <a:rPr lang="en-US" sz="2000" dirty="0" smtClean="0">
                <a:latin typeface="Cambria" pitchFamily="18" charset="0"/>
              </a:rPr>
              <a:t> n = 4, </a:t>
            </a:r>
            <a:r>
              <a:rPr lang="en-US" sz="2000" dirty="0" err="1" smtClean="0">
                <a:latin typeface="Cambria" pitchFamily="18" charset="0"/>
              </a:rPr>
              <a:t>kemungkinan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langkah</a:t>
            </a:r>
            <a:r>
              <a:rPr lang="en-US" sz="2000" dirty="0" smtClean="0">
                <a:latin typeface="Cambria" pitchFamily="18" charset="0"/>
              </a:rPr>
              <a:t> = (4-1)! = 3! = 6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>
            <a:normAutofit/>
          </a:bodyPr>
          <a:lstStyle/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latin typeface="Cambria" pitchFamily="18" charset="0"/>
              </a:rPr>
              <a:t>Untuk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setiap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kemungkinan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langkah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butuh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b="1" dirty="0" smtClean="0">
                <a:latin typeface="Cambria" pitchFamily="18" charset="0"/>
              </a:rPr>
              <a:t>(n) kali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eksekusi</a:t>
            </a:r>
            <a:r>
              <a:rPr lang="en-US" sz="2400" dirty="0" smtClean="0">
                <a:latin typeface="Cambria" pitchFamily="18" charset="0"/>
              </a:rPr>
              <a:t>.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latin typeface="Cambria" pitchFamily="18" charset="0"/>
              </a:rPr>
              <a:t>Untuk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keseluruhan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langkah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dibutuhkan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b="1" dirty="0" smtClean="0">
                <a:latin typeface="Cambria" pitchFamily="18" charset="0"/>
              </a:rPr>
              <a:t>(n.(n-1)!) kali </a:t>
            </a:r>
            <a:r>
              <a:rPr lang="en-US" sz="2400" dirty="0" err="1" smtClean="0">
                <a:latin typeface="Cambria" pitchFamily="18" charset="0"/>
              </a:rPr>
              <a:t>eksekusi</a:t>
            </a:r>
            <a:r>
              <a:rPr lang="en-US" sz="2400" dirty="0" smtClean="0">
                <a:latin typeface="Cambria" pitchFamily="18" charset="0"/>
              </a:rPr>
              <a:t>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Kompleksitas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: 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O(</a:t>
            </a: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n.n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!)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7" name="Right Arrow 6">
            <a:hlinkClick r:id="rId3" action="ppaction://hlinksldjump"/>
          </p:cNvPr>
          <p:cNvSpPr/>
          <p:nvPr/>
        </p:nvSpPr>
        <p:spPr>
          <a:xfrm>
            <a:off x="7924800" y="6096000"/>
            <a:ext cx="914400" cy="533400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ounded Rectangle 9"/>
          <p:cNvSpPr/>
          <p:nvPr/>
        </p:nvSpPr>
        <p:spPr>
          <a:xfrm>
            <a:off x="381000" y="838200"/>
            <a:ext cx="5486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TSP (Travelling Salesman Problem</a:t>
            </a:r>
            <a:endParaRPr lang="id-ID" sz="2400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5257800"/>
            <a:ext cx="4038600" cy="13716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Kompleksitas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menjadi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: 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O(n.(n-1)!) /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7" name="Right Arrow 6">
            <a:hlinkClick r:id="rId3" action="ppaction://hlinksldjump"/>
          </p:cNvPr>
          <p:cNvSpPr/>
          <p:nvPr/>
        </p:nvSpPr>
        <p:spPr>
          <a:xfrm>
            <a:off x="7924800" y="6096000"/>
            <a:ext cx="914400" cy="533400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ounded Rectangle 9"/>
          <p:cNvSpPr/>
          <p:nvPr/>
        </p:nvSpPr>
        <p:spPr>
          <a:xfrm>
            <a:off x="381000" y="838200"/>
            <a:ext cx="5486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TSP (Travelling Salesman Problem</a:t>
            </a:r>
            <a:endParaRPr lang="id-ID" sz="2400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5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1600200"/>
          <a:ext cx="2504440" cy="301752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457200"/>
                <a:gridCol w="204724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+mj-lt"/>
                          <a:ea typeface="Times New Roman"/>
                        </a:rPr>
                        <a:t>No</a:t>
                      </a:r>
                      <a:endParaRPr lang="id-ID" sz="1800" b="1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/>
                        <a:t>Rute</a:t>
                      </a:r>
                      <a:r>
                        <a:rPr lang="en-US" sz="1800" b="1" dirty="0"/>
                        <a:t> </a:t>
                      </a:r>
                      <a:r>
                        <a:rPr lang="en-US" sz="1800" b="1" dirty="0" err="1"/>
                        <a:t>perjalanan</a:t>
                      </a:r>
                      <a:r>
                        <a:rPr lang="en-US" sz="1800" b="1" dirty="0"/>
                        <a:t> </a:t>
                      </a:r>
                      <a:endParaRPr lang="id-ID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2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3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4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a</a:t>
                      </a:r>
                      <a:endParaRPr lang="id-ID" sz="2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a</a:t>
                      </a:r>
                      <a:endParaRPr lang="id-ID" sz="2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a</a:t>
                      </a:r>
                      <a:endParaRPr lang="id-ID" sz="2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a</a:t>
                      </a:r>
                      <a:endParaRPr lang="id-ID" sz="2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a</a:t>
                      </a:r>
                      <a:endParaRPr lang="id-ID" sz="2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 smtClean="0"/>
                        <a:t>a</a:t>
                      </a:r>
                      <a:endParaRPr lang="id-ID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71403" y="3200400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 &amp; 6</a:t>
            </a:r>
            <a:endParaRPr lang="id-ID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781800" y="3200400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 &amp; 4</a:t>
            </a:r>
            <a:endParaRPr lang="id-ID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14394" y="5486400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 &amp; 5</a:t>
            </a:r>
            <a:endParaRPr lang="id-ID" b="1" dirty="0"/>
          </a:p>
        </p:txBody>
      </p:sp>
      <p:pic>
        <p:nvPicPr>
          <p:cNvPr id="91139" name="Picture 3"/>
          <p:cNvPicPr>
            <a:picLocks noChangeAspect="1" noChangeArrowheads="1"/>
          </p:cNvPicPr>
          <p:nvPr/>
        </p:nvPicPr>
        <p:blipFill>
          <a:blip r:embed="rId4"/>
          <a:srcRect t="11083" b="5616"/>
          <a:stretch>
            <a:fillRect/>
          </a:stretch>
        </p:blipFill>
        <p:spPr bwMode="auto">
          <a:xfrm>
            <a:off x="4648200" y="3886200"/>
            <a:ext cx="25622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140" name="Picture 4"/>
          <p:cNvPicPr>
            <a:picLocks noChangeAspect="1" noChangeArrowheads="1"/>
          </p:cNvPicPr>
          <p:nvPr/>
        </p:nvPicPr>
        <p:blipFill>
          <a:blip r:embed="rId5"/>
          <a:srcRect t="7921" b="4950"/>
          <a:stretch>
            <a:fillRect/>
          </a:stretch>
        </p:blipFill>
        <p:spPr bwMode="auto">
          <a:xfrm>
            <a:off x="3276600" y="1447800"/>
            <a:ext cx="26384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141" name="Picture 5"/>
          <p:cNvPicPr>
            <a:picLocks noChangeAspect="1" noChangeArrowheads="1"/>
          </p:cNvPicPr>
          <p:nvPr/>
        </p:nvPicPr>
        <p:blipFill>
          <a:blip r:embed="rId6"/>
          <a:srcRect t="8857" b="4340"/>
          <a:stretch>
            <a:fillRect/>
          </a:stretch>
        </p:blipFill>
        <p:spPr bwMode="auto">
          <a:xfrm>
            <a:off x="5943600" y="1524000"/>
            <a:ext cx="227396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7400"/>
            <a:ext cx="7620000" cy="182880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EXHAUSTIVE – SEARCH</a:t>
            </a:r>
            <a:br>
              <a:rPr lang="en-US" sz="60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dengan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Heuristik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Etimologi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75438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Kata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Heuristik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diturunkan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dari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bahasa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Yunani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“eureka”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 “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menemukan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”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  <a:sym typeface="Wingdings" pitchFamily="2" charset="2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Heuristik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dianggap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sebagai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b="1" i="1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art &amp; science of discovery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seni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ilmu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dalam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menemukan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sesuatu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).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Definisi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Heuristik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merupakan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teknik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mengeliminasi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beberapa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kemungkinan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tanpa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mengeksplorasinya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secara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keseluruhan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Teknik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ini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juga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dapat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membantu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menentukan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mana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</a:p>
          <a:p>
            <a:pPr marL="628650" lvl="1" indent="-457200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pertama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kali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dievaluasi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loud Callout 7"/>
          <p:cNvSpPr/>
          <p:nvPr/>
        </p:nvSpPr>
        <p:spPr>
          <a:xfrm rot="10600174">
            <a:off x="5784228" y="4044698"/>
            <a:ext cx="2892269" cy="2045216"/>
          </a:xfrm>
          <a:prstGeom prst="cloudCallout">
            <a:avLst>
              <a:gd name="adj1" fmla="val 16711"/>
              <a:gd name="adj2" fmla="val 98301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 rot="21024317">
            <a:off x="5654618" y="4834209"/>
            <a:ext cx="3239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Maiandra GD" pitchFamily="34" charset="0"/>
              </a:rPr>
              <a:t>Anagram</a:t>
            </a:r>
            <a:endParaRPr lang="id-ID" sz="2400" dirty="0">
              <a:latin typeface="Maiandra GD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00"/>
            <a:ext cx="76200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Arabic Typesetting" pitchFamily="66" charset="-78"/>
                <a:cs typeface="Arabic Typesetting" pitchFamily="66" charset="-78"/>
              </a:rPr>
              <a:t>BRUTE - FORCE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Karakteristik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Autofit/>
          </a:bodyPr>
          <a:lstStyle/>
          <a:p>
            <a:pPr lvl="0" algn="just"/>
            <a:r>
              <a:rPr lang="en-US" sz="1800" b="1" dirty="0" err="1" smtClean="0">
                <a:latin typeface="Maiandra GD" pitchFamily="34" charset="0"/>
              </a:rPr>
              <a:t>Heuristik</a:t>
            </a:r>
            <a:r>
              <a:rPr lang="en-US" sz="1800" b="1" dirty="0" smtClean="0">
                <a:latin typeface="Maiandra GD" pitchFamily="34" charset="0"/>
              </a:rPr>
              <a:t> </a:t>
            </a:r>
            <a:r>
              <a:rPr lang="en-US" sz="1800" b="1" dirty="0" err="1" smtClean="0">
                <a:latin typeface="Maiandra GD" pitchFamily="34" charset="0"/>
              </a:rPr>
              <a:t>bukanlah</a:t>
            </a:r>
            <a:r>
              <a:rPr lang="en-US" sz="1800" b="1" dirty="0" smtClean="0">
                <a:latin typeface="Maiandra GD" pitchFamily="34" charset="0"/>
              </a:rPr>
              <a:t> </a:t>
            </a:r>
            <a:r>
              <a:rPr lang="en-US" sz="1800" b="1" dirty="0" err="1" smtClean="0">
                <a:latin typeface="Maiandra GD" pitchFamily="34" charset="0"/>
              </a:rPr>
              <a:t>algoritma</a:t>
            </a:r>
            <a:r>
              <a:rPr lang="en-US" sz="1800" b="1" dirty="0" smtClean="0">
                <a:latin typeface="Maiandra GD" pitchFamily="34" charset="0"/>
              </a:rPr>
              <a:t>. </a:t>
            </a:r>
          </a:p>
          <a:p>
            <a:pPr lvl="0" algn="just">
              <a:buNone/>
            </a:pPr>
            <a:r>
              <a:rPr lang="en-US" sz="1800" dirty="0" smtClean="0">
                <a:latin typeface="Maiandra GD" pitchFamily="34" charset="0"/>
              </a:rPr>
              <a:t>	</a:t>
            </a:r>
            <a:r>
              <a:rPr lang="en-US" sz="1800" dirty="0" err="1" smtClean="0">
                <a:latin typeface="Maiandra GD" pitchFamily="34" charset="0"/>
              </a:rPr>
              <a:t>Heuristik</a:t>
            </a:r>
            <a:r>
              <a:rPr lang="en-US" sz="1800" dirty="0" smtClean="0">
                <a:latin typeface="Maiandra GD" pitchFamily="34" charset="0"/>
              </a:rPr>
              <a:t> </a:t>
            </a:r>
            <a:r>
              <a:rPr lang="en-US" sz="1800" dirty="0" err="1" smtClean="0">
                <a:latin typeface="Maiandra GD" pitchFamily="34" charset="0"/>
              </a:rPr>
              <a:t>berlaku</a:t>
            </a:r>
            <a:r>
              <a:rPr lang="en-US" sz="1800" dirty="0" smtClean="0">
                <a:latin typeface="Maiandra GD" pitchFamily="34" charset="0"/>
              </a:rPr>
              <a:t> </a:t>
            </a:r>
            <a:r>
              <a:rPr lang="en-US" sz="1800" dirty="0" err="1" smtClean="0">
                <a:latin typeface="Maiandra GD" pitchFamily="34" charset="0"/>
              </a:rPr>
              <a:t>sebagai</a:t>
            </a:r>
            <a:r>
              <a:rPr lang="en-US" sz="1800" dirty="0" smtClean="0">
                <a:latin typeface="Maiandra GD" pitchFamily="34" charset="0"/>
              </a:rPr>
              <a:t> </a:t>
            </a:r>
            <a:r>
              <a:rPr lang="en-US" sz="1800" dirty="0" err="1" smtClean="0">
                <a:latin typeface="Maiandra GD" pitchFamily="34" charset="0"/>
              </a:rPr>
              <a:t>panduan</a:t>
            </a:r>
            <a:r>
              <a:rPr lang="en-US" sz="1800" dirty="0" smtClean="0">
                <a:latin typeface="Maiandra GD" pitchFamily="34" charset="0"/>
              </a:rPr>
              <a:t>, </a:t>
            </a:r>
            <a:r>
              <a:rPr lang="en-US" sz="1800" dirty="0" err="1" smtClean="0">
                <a:latin typeface="Maiandra GD" pitchFamily="34" charset="0"/>
              </a:rPr>
              <a:t>bukan</a:t>
            </a:r>
            <a:r>
              <a:rPr lang="en-US" sz="1800" dirty="0" smtClean="0">
                <a:latin typeface="Maiandra GD" pitchFamily="34" charset="0"/>
              </a:rPr>
              <a:t> </a:t>
            </a:r>
            <a:r>
              <a:rPr lang="en-US" sz="1800" dirty="0" err="1" smtClean="0">
                <a:latin typeface="Maiandra GD" pitchFamily="34" charset="0"/>
              </a:rPr>
              <a:t>langkah</a:t>
            </a:r>
            <a:r>
              <a:rPr lang="en-US" sz="1800" dirty="0" smtClean="0">
                <a:latin typeface="Maiandra GD" pitchFamily="34" charset="0"/>
              </a:rPr>
              <a:t> </a:t>
            </a:r>
            <a:r>
              <a:rPr lang="en-US" sz="1800" dirty="0" err="1" smtClean="0">
                <a:latin typeface="Maiandra GD" pitchFamily="34" charset="0"/>
              </a:rPr>
              <a:t>penyelesaian</a:t>
            </a:r>
            <a:r>
              <a:rPr lang="en-US" sz="1800" dirty="0" smtClean="0">
                <a:latin typeface="Maiandra GD" pitchFamily="34" charset="0"/>
              </a:rPr>
              <a:t> </a:t>
            </a:r>
            <a:r>
              <a:rPr lang="en-US" sz="1800" dirty="0" err="1" smtClean="0">
                <a:latin typeface="Maiandra GD" pitchFamily="34" charset="0"/>
              </a:rPr>
              <a:t>masalah</a:t>
            </a:r>
            <a:endParaRPr lang="id-ID" sz="1100" dirty="0" smtClean="0">
              <a:latin typeface="Maiandra GD" pitchFamily="34" charset="0"/>
            </a:endParaRPr>
          </a:p>
          <a:p>
            <a:pPr algn="just">
              <a:buNone/>
            </a:pPr>
            <a:r>
              <a:rPr lang="en-US" sz="1800" dirty="0" smtClean="0">
                <a:latin typeface="Maiandra GD" pitchFamily="34" charset="0"/>
              </a:rPr>
              <a:t> </a:t>
            </a:r>
            <a:r>
              <a:rPr lang="id-ID" sz="1800" dirty="0" smtClean="0">
                <a:latin typeface="Maiandra GD" pitchFamily="34" charset="0"/>
              </a:rPr>
              <a:t> </a:t>
            </a:r>
            <a:endParaRPr lang="id-ID" sz="1100" dirty="0" smtClean="0">
              <a:latin typeface="Maiandra GD" pitchFamily="34" charset="0"/>
            </a:endParaRPr>
          </a:p>
          <a:p>
            <a:pPr lvl="0" algn="just"/>
            <a:r>
              <a:rPr lang="id-ID" sz="1800" b="1" dirty="0" smtClean="0">
                <a:latin typeface="Maiandra GD" pitchFamily="34" charset="0"/>
              </a:rPr>
              <a:t>Heuristik </a:t>
            </a:r>
            <a:r>
              <a:rPr lang="en-US" sz="1800" b="1" dirty="0" err="1" smtClean="0">
                <a:latin typeface="Maiandra GD" pitchFamily="34" charset="0"/>
              </a:rPr>
              <a:t>sebaiknya</a:t>
            </a:r>
            <a:r>
              <a:rPr lang="id-ID" sz="1800" b="1" dirty="0" smtClean="0">
                <a:latin typeface="Maiandra GD" pitchFamily="34" charset="0"/>
              </a:rPr>
              <a:t> dapat secara dramatis mengurangi waktu</a:t>
            </a:r>
            <a:r>
              <a:rPr lang="en-US" sz="1800" b="1" dirty="0" smtClean="0">
                <a:latin typeface="Maiandra GD" pitchFamily="34" charset="0"/>
              </a:rPr>
              <a:t> </a:t>
            </a:r>
            <a:r>
              <a:rPr lang="en-US" sz="1800" b="1" dirty="0" err="1" smtClean="0">
                <a:latin typeface="Maiandra GD" pitchFamily="34" charset="0"/>
              </a:rPr>
              <a:t>eksekusi</a:t>
            </a:r>
            <a:r>
              <a:rPr lang="en-US" sz="1800" b="1" dirty="0" smtClean="0">
                <a:latin typeface="Maiandra GD" pitchFamily="34" charset="0"/>
              </a:rPr>
              <a:t>.</a:t>
            </a:r>
            <a:r>
              <a:rPr lang="id-ID" sz="1800" b="1" dirty="0" smtClean="0">
                <a:latin typeface="Maiandra GD" pitchFamily="34" charset="0"/>
              </a:rPr>
              <a:t> </a:t>
            </a:r>
            <a:endParaRPr lang="en-US" sz="1800" b="1" dirty="0" smtClean="0">
              <a:latin typeface="Maiandra GD" pitchFamily="34" charset="0"/>
            </a:endParaRPr>
          </a:p>
          <a:p>
            <a:pPr lvl="0" algn="just">
              <a:buNone/>
            </a:pPr>
            <a:r>
              <a:rPr lang="en-US" sz="1800" dirty="0" smtClean="0">
                <a:latin typeface="Maiandra GD" pitchFamily="34" charset="0"/>
              </a:rPr>
              <a:t>	D</a:t>
            </a:r>
            <a:r>
              <a:rPr lang="id-ID" sz="1800" dirty="0" smtClean="0">
                <a:latin typeface="Maiandra GD" pitchFamily="34" charset="0"/>
              </a:rPr>
              <a:t>engan </a:t>
            </a:r>
            <a:r>
              <a:rPr lang="en-US" sz="1800" dirty="0" err="1" smtClean="0">
                <a:latin typeface="Maiandra GD" pitchFamily="34" charset="0"/>
              </a:rPr>
              <a:t>mengeliminasi</a:t>
            </a:r>
            <a:r>
              <a:rPr lang="id-ID" sz="1800" dirty="0" smtClean="0">
                <a:latin typeface="Maiandra GD" pitchFamily="34" charset="0"/>
              </a:rPr>
              <a:t> kemungkinan solusi yang tidak perlu. </a:t>
            </a:r>
            <a:endParaRPr lang="id-ID" sz="1100" dirty="0" smtClean="0">
              <a:latin typeface="Maiandra GD" pitchFamily="34" charset="0"/>
            </a:endParaRPr>
          </a:p>
          <a:p>
            <a:pPr algn="just">
              <a:buNone/>
            </a:pPr>
            <a:r>
              <a:rPr lang="id-ID" sz="1800" dirty="0" smtClean="0">
                <a:latin typeface="Maiandra GD" pitchFamily="34" charset="0"/>
              </a:rPr>
              <a:t> </a:t>
            </a:r>
            <a:endParaRPr lang="id-ID" sz="1100" b="1" dirty="0" smtClean="0">
              <a:latin typeface="Maiandra GD" pitchFamily="34" charset="0"/>
            </a:endParaRPr>
          </a:p>
          <a:p>
            <a:pPr lvl="0" algn="just"/>
            <a:r>
              <a:rPr lang="en-US" sz="1800" b="1" dirty="0" smtClean="0">
                <a:latin typeface="Maiandra GD" pitchFamily="34" charset="0"/>
              </a:rPr>
              <a:t>H</a:t>
            </a:r>
            <a:r>
              <a:rPr lang="id-ID" sz="1800" b="1" dirty="0" smtClean="0">
                <a:latin typeface="Maiandra GD" pitchFamily="34" charset="0"/>
              </a:rPr>
              <a:t>euristik mengabaikan apakah solusi yang dihasilkan dapat dibuktikan (secara matematis) benar</a:t>
            </a:r>
            <a:r>
              <a:rPr lang="en-US" sz="1800" b="1" dirty="0" smtClean="0">
                <a:latin typeface="Maiandra GD" pitchFamily="34" charset="0"/>
              </a:rPr>
              <a:t>.</a:t>
            </a:r>
            <a:r>
              <a:rPr lang="id-ID" sz="1800" b="1" dirty="0" smtClean="0">
                <a:latin typeface="Maiandra GD" pitchFamily="34" charset="0"/>
              </a:rPr>
              <a:t> </a:t>
            </a:r>
            <a:endParaRPr lang="en-US" sz="1800" b="1" dirty="0" smtClean="0">
              <a:latin typeface="Maiandra GD" pitchFamily="34" charset="0"/>
            </a:endParaRPr>
          </a:p>
          <a:p>
            <a:pPr lvl="0" algn="just">
              <a:buNone/>
            </a:pPr>
            <a:r>
              <a:rPr lang="en-US" sz="1800" dirty="0" smtClean="0">
                <a:latin typeface="Maiandra GD" pitchFamily="34" charset="0"/>
              </a:rPr>
              <a:t>	</a:t>
            </a:r>
            <a:r>
              <a:rPr lang="en-US" sz="1800" dirty="0" err="1" smtClean="0">
                <a:latin typeface="Maiandra GD" pitchFamily="34" charset="0"/>
              </a:rPr>
              <a:t>Walaupun</a:t>
            </a:r>
            <a:r>
              <a:rPr lang="id-ID" sz="1800" dirty="0" smtClean="0">
                <a:latin typeface="Maiandra GD" pitchFamily="34" charset="0"/>
              </a:rPr>
              <a:t> biasanya </a:t>
            </a:r>
            <a:r>
              <a:rPr lang="en-US" sz="1800" dirty="0" smtClean="0">
                <a:latin typeface="Maiandra GD" pitchFamily="34" charset="0"/>
              </a:rPr>
              <a:t> </a:t>
            </a:r>
            <a:r>
              <a:rPr lang="en-US" sz="1800" dirty="0" err="1" smtClean="0">
                <a:latin typeface="Maiandra GD" pitchFamily="34" charset="0"/>
              </a:rPr>
              <a:t>pasti</a:t>
            </a:r>
            <a:r>
              <a:rPr lang="en-US" sz="1800" dirty="0" smtClean="0">
                <a:latin typeface="Maiandra GD" pitchFamily="34" charset="0"/>
              </a:rPr>
              <a:t> </a:t>
            </a:r>
            <a:r>
              <a:rPr lang="id-ID" sz="1800" dirty="0" smtClean="0">
                <a:latin typeface="Maiandra GD" pitchFamily="34" charset="0"/>
              </a:rPr>
              <a:t>menghasilkan solusi yang bagus. </a:t>
            </a:r>
            <a:endParaRPr lang="id-ID" sz="1100" dirty="0" smtClean="0">
              <a:latin typeface="Maiandra GD" pitchFamily="34" charset="0"/>
            </a:endParaRPr>
          </a:p>
          <a:p>
            <a:pPr algn="just"/>
            <a:endParaRPr lang="id-ID" sz="1100" dirty="0" smtClean="0">
              <a:latin typeface="Maiandra GD" pitchFamily="34" charset="0"/>
            </a:endParaRPr>
          </a:p>
          <a:p>
            <a:pPr lvl="0" algn="just"/>
            <a:r>
              <a:rPr lang="id-ID" sz="1800" b="1" dirty="0" smtClean="0">
                <a:latin typeface="Maiandra GD" pitchFamily="34" charset="0"/>
              </a:rPr>
              <a:t>Heuristik tidak menjamin selalu dapat memecahkan masalah</a:t>
            </a:r>
            <a:r>
              <a:rPr lang="en-US" sz="1800" b="1" dirty="0" smtClean="0">
                <a:latin typeface="Maiandra GD" pitchFamily="34" charset="0"/>
              </a:rPr>
              <a:t>.</a:t>
            </a:r>
            <a:r>
              <a:rPr lang="id-ID" sz="1800" b="1" dirty="0" smtClean="0">
                <a:latin typeface="Maiandra GD" pitchFamily="34" charset="0"/>
              </a:rPr>
              <a:t> </a:t>
            </a:r>
            <a:endParaRPr lang="en-US" sz="1800" b="1" dirty="0" smtClean="0">
              <a:latin typeface="Maiandra GD" pitchFamily="34" charset="0"/>
            </a:endParaRPr>
          </a:p>
          <a:p>
            <a:pPr lvl="0" algn="just">
              <a:buNone/>
            </a:pPr>
            <a:r>
              <a:rPr lang="en-US" sz="1800" dirty="0" smtClean="0">
                <a:latin typeface="Maiandra GD" pitchFamily="34" charset="0"/>
              </a:rPr>
              <a:t>	</a:t>
            </a:r>
            <a:r>
              <a:rPr lang="en-US" sz="1800" dirty="0" err="1" smtClean="0">
                <a:latin typeface="Maiandra GD" pitchFamily="34" charset="0"/>
              </a:rPr>
              <a:t>Walaupun</a:t>
            </a:r>
            <a:r>
              <a:rPr lang="en-US" sz="1800" dirty="0" smtClean="0">
                <a:latin typeface="Maiandra GD" pitchFamily="34" charset="0"/>
              </a:rPr>
              <a:t> </a:t>
            </a:r>
            <a:r>
              <a:rPr lang="id-ID" sz="1800" dirty="0" smtClean="0">
                <a:latin typeface="Maiandra GD" pitchFamily="34" charset="0"/>
              </a:rPr>
              <a:t>seringkali memecahkan masalah dengan cukup dan lebih cepat daripada pencarian solusi secara lengkap.  </a:t>
            </a:r>
            <a:endParaRPr lang="id-ID" sz="1100" dirty="0"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Anagram</a:t>
            </a:r>
            <a:endParaRPr lang="id-ID" sz="2400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5</a:t>
            </a:r>
          </a:p>
        </p:txBody>
      </p:sp>
      <p:sp>
        <p:nvSpPr>
          <p:cNvPr id="16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Maiandra GD" pitchFamily="34" charset="0"/>
              </a:rPr>
              <a:t>Penukaran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huruf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dalam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suatu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kata</a:t>
            </a:r>
            <a:r>
              <a:rPr lang="en-US" sz="2000" dirty="0" smtClean="0">
                <a:latin typeface="Maiandra GD" pitchFamily="34" charset="0"/>
              </a:rPr>
              <a:t>/</a:t>
            </a:r>
            <a:r>
              <a:rPr lang="en-US" sz="2000" dirty="0" err="1" smtClean="0">
                <a:latin typeface="Maiandra GD" pitchFamily="34" charset="0"/>
              </a:rPr>
              <a:t>kalimat</a:t>
            </a:r>
            <a:r>
              <a:rPr lang="en-US" sz="2000" dirty="0" smtClean="0">
                <a:latin typeface="Maiandra GD" pitchFamily="34" charset="0"/>
              </a:rPr>
              <a:t>, </a:t>
            </a:r>
            <a:r>
              <a:rPr lang="en-US" sz="2000" dirty="0" err="1" smtClean="0">
                <a:latin typeface="Maiandra GD" pitchFamily="34" charset="0"/>
              </a:rPr>
              <a:t>sehingga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membentuk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kata</a:t>
            </a:r>
            <a:r>
              <a:rPr lang="en-US" sz="2000" dirty="0" smtClean="0">
                <a:latin typeface="Maiandra GD" pitchFamily="34" charset="0"/>
              </a:rPr>
              <a:t>/</a:t>
            </a:r>
            <a:r>
              <a:rPr lang="en-US" sz="2000" dirty="0" err="1" smtClean="0">
                <a:latin typeface="Maiandra GD" pitchFamily="34" charset="0"/>
              </a:rPr>
              <a:t>kalimat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baru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dengan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makna</a:t>
            </a:r>
            <a:r>
              <a:rPr lang="en-US" sz="2000" dirty="0" smtClean="0">
                <a:latin typeface="Maiandra GD" pitchFamily="34" charset="0"/>
              </a:rPr>
              <a:t> yang </a:t>
            </a:r>
            <a:r>
              <a:rPr lang="en-US" sz="2000" dirty="0" err="1" smtClean="0">
                <a:latin typeface="Maiandra GD" pitchFamily="34" charset="0"/>
              </a:rPr>
              <a:t>berbeda</a:t>
            </a:r>
            <a:r>
              <a:rPr lang="en-US" sz="2000" dirty="0" smtClean="0">
                <a:latin typeface="Maiandra GD" pitchFamily="34" charset="0"/>
              </a:rPr>
              <a:t>.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latin typeface="Maiandra GD" pitchFamily="34" charset="0"/>
            </a:endParaRPr>
          </a:p>
          <a:p>
            <a:pPr marL="176213" lvl="1" indent="-4763" algn="ctr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Maiandra GD" pitchFamily="34" charset="0"/>
              </a:rPr>
              <a:t>lived 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 devil </a:t>
            </a:r>
          </a:p>
          <a:p>
            <a:pPr marL="176213" lvl="1" indent="-4763" algn="ctr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tea  eat</a:t>
            </a:r>
          </a:p>
          <a:p>
            <a:pPr marL="176213" lvl="1" indent="-4763" algn="ctr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charm  march</a:t>
            </a:r>
          </a:p>
          <a:p>
            <a:pPr marL="176213" lvl="1" indent="-4763" algn="ctr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953000"/>
          </a:xfrm>
        </p:spPr>
        <p:txBody>
          <a:bodyPr>
            <a:normAutofit/>
          </a:bodyPr>
          <a:lstStyle/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err="1" smtClean="0">
                <a:latin typeface="Maiandra GD" pitchFamily="34" charset="0"/>
                <a:sym typeface="Wingdings" pitchFamily="2" charset="2"/>
              </a:rPr>
              <a:t>Heuristik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: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berdasarkan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karakteristik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bahasa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</a:t>
            </a:r>
          </a:p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Di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bahasa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Inggris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,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biasanya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c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dan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h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diletakkan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berdampingan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.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Maka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,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solusi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yang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tidak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memiliki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c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dan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h yang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berdampingan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akan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dieliminasi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.</a:t>
            </a:r>
            <a:r>
              <a:rPr lang="en-US" sz="1600" dirty="0" smtClean="0"/>
              <a:t> 	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Anagram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Ada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Pertanyaan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???</a:t>
            </a:r>
            <a:endParaRPr lang="en-US" sz="36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TUGAS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828800"/>
            <a:ext cx="7391400" cy="45720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b="1" u="sng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Tugas</a:t>
            </a:r>
            <a:r>
              <a:rPr lang="en-US" sz="2800" b="1" u="sng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b="1" u="sng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Perorangan</a:t>
            </a:r>
            <a:endParaRPr lang="en-US" sz="2800" b="1" u="sng" dirty="0" smtClean="0">
              <a:latin typeface="Andalus" pitchFamily="18" charset="-78"/>
              <a:ea typeface="Kozuka Gothic Pro H" pitchFamily="34" charset="-128"/>
              <a:cs typeface="Andalus" pitchFamily="18" charset="-78"/>
            </a:endParaRPr>
          </a:p>
          <a:p>
            <a:pPr marL="514350" indent="-514350">
              <a:buNone/>
            </a:pP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Kerjakan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b="1" dirty="0" smtClean="0">
                <a:latin typeface="Maiandra GD" pitchFamily="34" charset="0"/>
                <a:ea typeface="Kozuka Gothic Pro H" pitchFamily="34" charset="-128"/>
                <a:cs typeface="Andalus" pitchFamily="18" charset="-78"/>
              </a:rPr>
              <a:t>EXERCISE  3.1 </a:t>
            </a:r>
          </a:p>
          <a:p>
            <a:pPr marL="514350" indent="-514350">
              <a:buNone/>
            </a:pP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(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halaman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102, 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Buku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Design &amp; Analysis Algorithms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karangan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Anany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Levitin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)</a:t>
            </a:r>
          </a:p>
          <a:p>
            <a:pPr marL="514350" indent="-514350">
              <a:buNone/>
            </a:pPr>
            <a:endParaRPr lang="en-US" sz="2800" dirty="0" smtClean="0">
              <a:latin typeface="Andalus" pitchFamily="18" charset="-78"/>
              <a:ea typeface="Kozuka Gothic Pro H" pitchFamily="34" charset="-128"/>
              <a:cs typeface="Andalus" pitchFamily="18" charset="-7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NIM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ganjil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  <a:sym typeface="Wingdings" pitchFamily="2" charset="2"/>
              </a:rPr>
              <a:t>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Nomor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Ganjil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(1, 3, 5, 7, 9,11,13)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NIM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genap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  <a:sym typeface="Wingdings" pitchFamily="2" charset="2"/>
              </a:rPr>
              <a:t>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Nomor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Genap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(2, 4, 6, 8, 10, 12, 14)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TUGAS BESAR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524000"/>
            <a:ext cx="7696200" cy="48768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b="1" u="sng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Tugas</a:t>
            </a:r>
            <a:r>
              <a:rPr lang="en-US" sz="2800" b="1" u="sng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b="1" u="sng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kelompok</a:t>
            </a:r>
            <a:r>
              <a:rPr lang="en-US" sz="2800" b="1" u="sng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(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anggota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1 – 3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orang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) </a:t>
            </a:r>
          </a:p>
          <a:p>
            <a:pPr marL="514350" indent="-514350">
              <a:buNone/>
            </a:pPr>
            <a:endParaRPr lang="en-US" sz="2800" dirty="0" smtClean="0">
              <a:latin typeface="Andalus" pitchFamily="18" charset="-78"/>
              <a:ea typeface="Kozuka Gothic Pro H" pitchFamily="34" charset="-128"/>
              <a:cs typeface="Andalus" pitchFamily="18" charset="-78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Task :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Buat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aplikasi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/game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sederhana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yang</a:t>
            </a:r>
          </a:p>
          <a:p>
            <a:pPr marL="514350" indent="-514350">
              <a:buNone/>
            </a:pP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		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menggunakan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strategi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algoritma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yang </a:t>
            </a:r>
          </a:p>
          <a:p>
            <a:pPr marL="514350" indent="-514350">
              <a:buNone/>
            </a:pP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		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dipelajari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.</a:t>
            </a:r>
          </a:p>
          <a:p>
            <a:pPr marL="514350" indent="-514350">
              <a:buNone/>
            </a:pPr>
            <a:endParaRPr lang="en-US" sz="2400" dirty="0" smtClean="0">
              <a:latin typeface="Andalus" pitchFamily="18" charset="-78"/>
              <a:ea typeface="Kozuka Gothic Pro H" pitchFamily="34" charset="-128"/>
              <a:cs typeface="Andalus" pitchFamily="18" charset="-78"/>
            </a:endParaRPr>
          </a:p>
          <a:p>
            <a:pPr marL="514350" indent="-514350">
              <a:buNone/>
            </a:pP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Deadline : </a:t>
            </a:r>
          </a:p>
          <a:p>
            <a:pPr marL="514350" indent="-514350">
              <a:buFontTx/>
              <a:buChar char="-"/>
            </a:pPr>
            <a:r>
              <a:rPr lang="en-US" sz="2400" b="1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Daftar</a:t>
            </a:r>
            <a:r>
              <a:rPr lang="en-US" sz="2400" b="1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Anggota</a:t>
            </a:r>
            <a:r>
              <a:rPr lang="en-US" sz="2400" b="1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Kelompok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dikumpulkan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minggu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ini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.</a:t>
            </a:r>
          </a:p>
          <a:p>
            <a:pPr marL="514350" indent="-514350">
              <a:buFontTx/>
              <a:buChar char="-"/>
            </a:pPr>
            <a:r>
              <a:rPr lang="en-US" sz="2400" b="1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Proposal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dikumpulkan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 2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minggu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lagi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.</a:t>
            </a:r>
          </a:p>
          <a:p>
            <a:pPr marL="514350" indent="-514350">
              <a:buFontTx/>
              <a:buChar char="-"/>
            </a:pPr>
            <a:r>
              <a:rPr lang="en-US" sz="2400" b="1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Aplikasi</a:t>
            </a:r>
            <a:r>
              <a:rPr lang="en-US" sz="2400" b="1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&amp; </a:t>
            </a:r>
            <a:r>
              <a:rPr lang="en-US" sz="2400" b="1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Laporan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dikumpulkan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di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minggu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pertama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Januari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2014 (</a:t>
            </a:r>
            <a:r>
              <a:rPr lang="en-US" sz="20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sesuai</a:t>
            </a:r>
            <a:r>
              <a:rPr lang="en-US" sz="20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0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jadwal</a:t>
            </a:r>
            <a:r>
              <a:rPr lang="en-US" sz="20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0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kuliah</a:t>
            </a:r>
            <a:r>
              <a:rPr lang="en-US" sz="20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masing2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Definisi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Brute-Force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merupakan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pendekatan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langsung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(straightforward)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menyelesaikan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masalah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loud Callout 7"/>
          <p:cNvSpPr/>
          <p:nvPr/>
        </p:nvSpPr>
        <p:spPr>
          <a:xfrm rot="10600174">
            <a:off x="4175527" y="3683359"/>
            <a:ext cx="4363441" cy="2592885"/>
          </a:xfrm>
          <a:prstGeom prst="cloudCallout">
            <a:avLst>
              <a:gd name="adj1" fmla="val 37205"/>
              <a:gd name="adj2" fmla="val 7352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 rot="21024317">
            <a:off x="5241183" y="4461846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Maiandra GD" pitchFamily="34" charset="0"/>
              </a:rPr>
              <a:t>Sequential-Search, Bubble-Sort, Selection-Sort</a:t>
            </a:r>
            <a:endParaRPr lang="id-ID" sz="2400" dirty="0">
              <a:latin typeface="Maiandra GD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3352800"/>
            <a:ext cx="3191899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Just Do it !!!</a:t>
            </a:r>
            <a:endParaRPr lang="id-ID" sz="2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Karakteristik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524000"/>
            <a:ext cx="8077200" cy="5029200"/>
          </a:xfrm>
        </p:spPr>
        <p:txBody>
          <a:bodyPr>
            <a:normAutofit fontScale="85000" lnSpcReduction="10000"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u="sng" smtClean="0">
                <a:solidFill>
                  <a:srgbClr val="000000"/>
                </a:solidFill>
                <a:latin typeface="Maiandra GD" pitchFamily="34" charset="0"/>
              </a:rPr>
              <a:t>Kekurangan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smtClean="0">
                <a:solidFill>
                  <a:srgbClr val="000000"/>
                </a:solidFill>
                <a:latin typeface="Maiandra GD" pitchFamily="34" charset="0"/>
              </a:rPr>
              <a:t>Tidak cerdas &amp; tidak efisien (naïve).</a:t>
            </a:r>
          </a:p>
          <a:p>
            <a:pPr marL="628650" lvl="1" indent="-457200">
              <a:lnSpc>
                <a:spcPct val="12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u="sng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u="sng" smtClean="0">
                <a:solidFill>
                  <a:srgbClr val="000000"/>
                </a:solidFill>
                <a:latin typeface="Maiandra GD" pitchFamily="34" charset="0"/>
              </a:rPr>
              <a:t>Kelebihan</a:t>
            </a:r>
            <a:endParaRPr lang="en-US" sz="2400" u="sng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Range </a:t>
            </a: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Luas</a:t>
            </a:r>
            <a:endParaRPr lang="en-US" sz="2400" b="1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>
                <a:solidFill>
                  <a:srgbClr val="000000"/>
                </a:solidFill>
                <a:latin typeface="Maiandra GD" pitchFamily="34" charset="0"/>
              </a:rPr>
              <a:t> Dapat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diterapkan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err="1" smtClean="0">
                <a:solidFill>
                  <a:srgbClr val="000000"/>
                </a:solidFill>
                <a:latin typeface="Maiandra GD" pitchFamily="34" charset="0"/>
              </a:rPr>
              <a:t>pada</a:t>
            </a:r>
            <a:r>
              <a:rPr lang="en-US" sz="2000" smtClean="0">
                <a:solidFill>
                  <a:srgbClr val="000000"/>
                </a:solidFill>
                <a:latin typeface="Maiandra GD" pitchFamily="34" charset="0"/>
              </a:rPr>
              <a:t> sebagian besar masalah</a:t>
            </a:r>
            <a:endParaRPr lang="en-US" sz="20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smtClean="0">
                <a:solidFill>
                  <a:srgbClr val="000000"/>
                </a:solidFill>
                <a:latin typeface="Maiandra GD" pitchFamily="34" charset="0"/>
              </a:rPr>
              <a:t>Mudah </a:t>
            </a: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diimplementasikan</a:t>
            </a:r>
            <a:endParaRPr lang="en-US" sz="2400" b="1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Tidak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ada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batasan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err="1" smtClean="0">
                <a:solidFill>
                  <a:srgbClr val="000000"/>
                </a:solidFill>
                <a:latin typeface="Maiandra GD" pitchFamily="34" charset="0"/>
              </a:rPr>
              <a:t>jumlah</a:t>
            </a:r>
            <a:r>
              <a:rPr lang="en-US" sz="2000" smtClean="0">
                <a:solidFill>
                  <a:srgbClr val="000000"/>
                </a:solidFill>
                <a:latin typeface="Maiandra GD" pitchFamily="34" charset="0"/>
              </a:rPr>
              <a:t> input</a:t>
            </a:r>
            <a:endParaRPr lang="en-US" sz="20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Lebih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relevan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untuk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b="1" smtClean="0">
                <a:solidFill>
                  <a:srgbClr val="000000"/>
                </a:solidFill>
                <a:latin typeface="Maiandra GD" pitchFamily="34" charset="0"/>
              </a:rPr>
              <a:t>input berukuran kecil</a:t>
            </a:r>
            <a:endParaRPr lang="en-US" sz="2400" b="1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Pembanding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bagi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400" smtClean="0">
                <a:solidFill>
                  <a:srgbClr val="000000"/>
                </a:solidFill>
                <a:latin typeface="Maiandra GD" pitchFamily="34" charset="0"/>
              </a:rPr>
              <a:t> lainnya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Contoh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Kasus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5240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hlinkClick r:id="rId3" action="ppaction://hlinksldjump"/>
              </a:rPr>
              <a:t>Selection Sort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hlinkClick r:id="rId4" action="ppaction://hlinksldjump"/>
              </a:rPr>
              <a:t>Bubble Sort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hlinkClick r:id="rId5" action="ppaction://hlinksldjump"/>
              </a:rPr>
              <a:t>Sequential Search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hlinkClick r:id="rId6" action="ppaction://hlinksldjump"/>
              </a:rPr>
              <a:t>String Matching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Selection Sort</a:t>
            </a:r>
            <a:endParaRPr lang="id-ID" sz="2400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</a:t>
            </a:r>
            <a:r>
              <a:rPr lang="en-US" b="1" dirty="0" smtClean="0">
                <a:latin typeface="Arabic Typesetting" pitchFamily="66" charset="-78"/>
                <a:cs typeface="Arabic Typesetting" pitchFamily="66" charset="-78"/>
              </a:rPr>
              <a:t>1</a:t>
            </a:r>
            <a:endParaRPr lang="en-US" sz="36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6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Maiandra GD" pitchFamily="34" charset="0"/>
              </a:rPr>
              <a:t>Diberikan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i="1" dirty="0" smtClean="0">
                <a:latin typeface="Maiandra GD" pitchFamily="34" charset="0"/>
              </a:rPr>
              <a:t>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buah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bilangan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bulat</a:t>
            </a:r>
            <a:r>
              <a:rPr lang="en-US" sz="2000" dirty="0" smtClean="0">
                <a:latin typeface="Maiandra GD" pitchFamily="34" charset="0"/>
              </a:rPr>
              <a:t> yang </a:t>
            </a:r>
            <a:r>
              <a:rPr lang="en-US" sz="2000" dirty="0" err="1" smtClean="0">
                <a:latin typeface="Maiandra GD" pitchFamily="34" charset="0"/>
              </a:rPr>
              <a:t>dinyatakan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sebagai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i="1" dirty="0" smtClean="0">
                <a:latin typeface="Maiandra GD" pitchFamily="34" charset="0"/>
              </a:rPr>
              <a:t>a</a:t>
            </a:r>
            <a:r>
              <a:rPr lang="en-US" sz="2000" baseline="-25000" dirty="0" smtClean="0">
                <a:latin typeface="Maiandra GD" pitchFamily="34" charset="0"/>
              </a:rPr>
              <a:t>0</a:t>
            </a:r>
            <a:r>
              <a:rPr lang="en-US" sz="2000" dirty="0" smtClean="0">
                <a:latin typeface="Maiandra GD" pitchFamily="34" charset="0"/>
              </a:rPr>
              <a:t>, </a:t>
            </a:r>
            <a:r>
              <a:rPr lang="en-US" sz="2000" i="1" dirty="0" smtClean="0">
                <a:latin typeface="Maiandra GD" pitchFamily="34" charset="0"/>
              </a:rPr>
              <a:t>a</a:t>
            </a:r>
            <a:r>
              <a:rPr lang="en-US" sz="2000" baseline="-25000" dirty="0" smtClean="0">
                <a:latin typeface="Maiandra GD" pitchFamily="34" charset="0"/>
              </a:rPr>
              <a:t>2</a:t>
            </a:r>
            <a:r>
              <a:rPr lang="en-US" sz="2000" dirty="0" smtClean="0">
                <a:latin typeface="Maiandra GD" pitchFamily="34" charset="0"/>
              </a:rPr>
              <a:t>, …, </a:t>
            </a:r>
            <a:r>
              <a:rPr lang="en-US" sz="2000" i="1" dirty="0" smtClean="0">
                <a:latin typeface="Maiandra GD" pitchFamily="34" charset="0"/>
              </a:rPr>
              <a:t>a</a:t>
            </a:r>
            <a:r>
              <a:rPr lang="en-US" sz="2000" i="1" baseline="-25000" dirty="0" smtClean="0">
                <a:latin typeface="Maiandra GD" pitchFamily="34" charset="0"/>
              </a:rPr>
              <a:t>n-1 </a:t>
            </a:r>
            <a:r>
              <a:rPr lang="en-US" sz="2000" dirty="0" smtClean="0">
                <a:latin typeface="Maiandra GD" pitchFamily="34" charset="0"/>
              </a:rPr>
              <a:t>. </a:t>
            </a:r>
            <a:r>
              <a:rPr lang="en-US" sz="2000" dirty="0" err="1" smtClean="0">
                <a:latin typeface="Maiandra GD" pitchFamily="34" charset="0"/>
              </a:rPr>
              <a:t>Urutkan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bilangan-bilangan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tersebut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secara</a:t>
            </a:r>
            <a:r>
              <a:rPr lang="en-US" sz="2000" dirty="0" smtClean="0">
                <a:latin typeface="Maiandra GD" pitchFamily="34" charset="0"/>
              </a:rPr>
              <a:t> ascending.</a:t>
            </a:r>
            <a:endParaRPr lang="en-US" sz="20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3048000"/>
            <a:ext cx="4953000" cy="297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SelectionSort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(A[0 .. n-1])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Urutkan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array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diberikan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Selection Sort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Input 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Sebuah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array A[0 .. n-1]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terurut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Output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Sebuah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array A[0 .. n-1]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terurut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ascending }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0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n-2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min 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j 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+ 1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n-1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A[j] &lt; A[min]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	min  j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endfor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//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tukar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A[min]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temp  A[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A[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  A[min]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A[min]  temp</a:t>
            </a:r>
          </a:p>
          <a:p>
            <a:pPr>
              <a:buNone/>
            </a:pP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endfor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Selection Sort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</a:t>
            </a:r>
            <a:r>
              <a:rPr lang="en-US" b="1" dirty="0" smtClean="0">
                <a:latin typeface="Arabic Typesetting" pitchFamily="66" charset="-78"/>
                <a:cs typeface="Arabic Typesetting" pitchFamily="66" charset="-78"/>
              </a:rPr>
              <a:t>1</a:t>
            </a:r>
            <a:endParaRPr lang="en-US" sz="36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4648200"/>
            <a:ext cx="8686800" cy="1981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Kompleksitas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: 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O(n</a:t>
            </a:r>
            <a:r>
              <a:rPr lang="en-US" sz="2400" b="1" baseline="30000" dirty="0" smtClean="0">
                <a:solidFill>
                  <a:srgbClr val="000000"/>
                </a:solidFill>
                <a:latin typeface="Maiandra GD" pitchFamily="34" charset="0"/>
              </a:rPr>
              <a:t>2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)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Selection Sort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</a:t>
            </a:r>
            <a:r>
              <a:rPr lang="en-US" b="1" dirty="0" smtClean="0">
                <a:latin typeface="Arabic Typesetting" pitchFamily="66" charset="-78"/>
                <a:cs typeface="Arabic Typesetting" pitchFamily="66" charset="-78"/>
              </a:rPr>
              <a:t>1</a:t>
            </a:r>
            <a:endParaRPr lang="en-US" sz="36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Right Arrow 6">
            <a:hlinkClick r:id="rId3" action="ppaction://hlinksldjump"/>
          </p:cNvPr>
          <p:cNvSpPr/>
          <p:nvPr/>
        </p:nvSpPr>
        <p:spPr>
          <a:xfrm>
            <a:off x="7924800" y="6096000"/>
            <a:ext cx="914400" cy="533400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828800"/>
            <a:ext cx="69342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3086100"/>
            <a:ext cx="51435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4824</TotalTime>
  <Words>1189</Words>
  <Application>Microsoft Office PowerPoint</Application>
  <PresentationFormat>On-screen Show (4:3)</PresentationFormat>
  <Paragraphs>347</Paragraphs>
  <Slides>35</Slides>
  <Notes>35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MATERI PERKULIAHAN ANALISIS ALGORITMA</vt:lpstr>
      <vt:lpstr>Strategi Algoritma</vt:lpstr>
      <vt:lpstr>BRUTE - FORCE</vt:lpstr>
      <vt:lpstr>Definisi</vt:lpstr>
      <vt:lpstr>Karakteristik</vt:lpstr>
      <vt:lpstr>Contoh Kasus</vt:lpstr>
      <vt:lpstr>CONTOH KASUS 1</vt:lpstr>
      <vt:lpstr>CONTOH KASUS 1</vt:lpstr>
      <vt:lpstr>CONTOH KASUS 1</vt:lpstr>
      <vt:lpstr>CONTOH KASUS 2</vt:lpstr>
      <vt:lpstr>CONTOH KASUS 2</vt:lpstr>
      <vt:lpstr>CONTOH KASUS 2</vt:lpstr>
      <vt:lpstr>CONTOH KASUS 3</vt:lpstr>
      <vt:lpstr>CONTOH KASUS 3</vt:lpstr>
      <vt:lpstr>CONTOH KASUS 3</vt:lpstr>
      <vt:lpstr>CONTOH KASUS 4</vt:lpstr>
      <vt:lpstr>CONTOH KASUS 4</vt:lpstr>
      <vt:lpstr>CONTOH KASUS 4</vt:lpstr>
      <vt:lpstr>EXHAUSTIVE - SEARCH</vt:lpstr>
      <vt:lpstr>Definisi</vt:lpstr>
      <vt:lpstr>Langkah-Langkah</vt:lpstr>
      <vt:lpstr>CONTOH KASUS 5</vt:lpstr>
      <vt:lpstr>CONTOH KASUS 5</vt:lpstr>
      <vt:lpstr>CONTOH KASUS 5</vt:lpstr>
      <vt:lpstr>CONTOH KASUS 5</vt:lpstr>
      <vt:lpstr>CONTOH KASUS 5</vt:lpstr>
      <vt:lpstr>EXHAUSTIVE – SEARCH dengan Heuristik</vt:lpstr>
      <vt:lpstr>Etimologi</vt:lpstr>
      <vt:lpstr>Definisi</vt:lpstr>
      <vt:lpstr>Karakteristik</vt:lpstr>
      <vt:lpstr>CONTOH KASUS 5</vt:lpstr>
      <vt:lpstr>CONTOH KASUS 5</vt:lpstr>
      <vt:lpstr>Slide 33</vt:lpstr>
      <vt:lpstr>TUGAS</vt:lpstr>
      <vt:lpstr>TUGAS BESAR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asus</cp:lastModifiedBy>
  <cp:revision>544</cp:revision>
  <dcterms:created xsi:type="dcterms:W3CDTF">2012-02-22T14:18:32Z</dcterms:created>
  <dcterms:modified xsi:type="dcterms:W3CDTF">2013-11-27T05:32:27Z</dcterms:modified>
</cp:coreProperties>
</file>