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1" r:id="rId3"/>
    <p:sldId id="341" r:id="rId4"/>
    <p:sldId id="352" r:id="rId5"/>
    <p:sldId id="351" r:id="rId6"/>
    <p:sldId id="353" r:id="rId7"/>
    <p:sldId id="354" r:id="rId8"/>
    <p:sldId id="350" r:id="rId9"/>
    <p:sldId id="348" r:id="rId10"/>
    <p:sldId id="30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7" d="100"/>
          <a:sy n="67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2FD89-BF27-49D8-ACBF-C71915FFB303}" type="datetimeFigureOut">
              <a:rPr lang="en-US" smtClean="0"/>
              <a:pPr/>
              <a:t>11/30/2013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519C4-E5EE-4F48-AC42-7CE6310D2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8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0454E-017B-4156-B910-59410E696346}" type="datetimeFigureOut">
              <a:rPr lang="en-US" smtClean="0"/>
              <a:pPr/>
              <a:t>11/30/2013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E871B-CD5B-4945-A120-D18CC7657C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0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715000"/>
            <a:ext cx="77724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400800"/>
            <a:ext cx="6400800" cy="304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62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76600" y="152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152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6D52A9F2-CB02-4D47-8ADD-AD39432D05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C2E3F-A593-4BA2-87C5-E233D77B9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152400"/>
            <a:ext cx="20955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1341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1AAA-028E-4F06-95F7-0D01DA8444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7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39B50-CA3E-478B-AA9F-BF9EEF526E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D856-B257-401C-859A-B5F62908C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7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9906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90A1F-8A4E-49D5-9B59-2145A4929D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7A4A8-6074-4B18-891C-CD81EAEC3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6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C7681-6A0A-4E41-90C1-7612B3059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2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2E14F-70A7-4D9C-B761-B3B06546DB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854BD-901F-4D59-A677-DB8895B72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AF7BE-4EFF-4CF7-980D-D8848C2B07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990600"/>
            <a:ext cx="7772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88A9555C-65B4-4C9D-8492-8738567C3F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1243608"/>
          </a:xfrm>
        </p:spPr>
        <p:txBody>
          <a:bodyPr/>
          <a:lstStyle/>
          <a:p>
            <a:r>
              <a:rPr lang="en-US" sz="3600" b="1" dirty="0" err="1" smtClean="0"/>
              <a:t>Algoritma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id-ID" sz="3600" b="1" dirty="0" smtClean="0"/>
              <a:t>Pemrograman</a:t>
            </a: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400" b="1" dirty="0" err="1" smtClean="0"/>
              <a:t>Subrutin</a:t>
            </a:r>
            <a:r>
              <a:rPr lang="en-US" sz="3400" b="1" dirty="0" smtClean="0"/>
              <a:t> </a:t>
            </a:r>
            <a:endParaRPr lang="id-ID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486400"/>
            <a:ext cx="6400800" cy="720080"/>
          </a:xfrm>
        </p:spPr>
        <p:txBody>
          <a:bodyPr/>
          <a:lstStyle/>
          <a:p>
            <a:r>
              <a:rPr lang="en-US" dirty="0" smtClean="0"/>
              <a:t>Tim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endParaRPr lang="en-US" dirty="0" smtClean="0"/>
          </a:p>
          <a:p>
            <a:r>
              <a:rPr lang="id-ID" smtClean="0"/>
              <a:t>Universitas </a:t>
            </a:r>
            <a:r>
              <a:rPr lang="id-ID" dirty="0" smtClean="0"/>
              <a:t>Komputer Indonesia</a:t>
            </a:r>
            <a:endParaRPr lang="id-ID" dirty="0"/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7542550" y="14990"/>
            <a:ext cx="156897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68912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SELESAI</a:t>
            </a:r>
          </a:p>
          <a:p>
            <a:pPr algn="ctr">
              <a:buNone/>
            </a:pPr>
            <a:r>
              <a:rPr lang="en-US" sz="5400" dirty="0" smtClean="0">
                <a:solidFill>
                  <a:srgbClr val="00B050"/>
                </a:solidFill>
                <a:latin typeface="Blackadder ITC" pitchFamily="82" charset="0"/>
                <a:cs typeface="Arabic Typesetting" pitchFamily="66" charset="-78"/>
              </a:rPr>
              <a:t>Alhamdulillah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3" name="Picture 2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44970"/>
            <a:ext cx="975610" cy="8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001000" cy="685800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Jenis</a:t>
            </a:r>
            <a:r>
              <a:rPr lang="en-US" b="1" dirty="0" smtClean="0"/>
              <a:t> </a:t>
            </a:r>
            <a:r>
              <a:rPr lang="en-US" b="1" dirty="0" err="1" smtClean="0"/>
              <a:t>Subrutin</a:t>
            </a:r>
            <a:endParaRPr lang="id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AutoNum type="arabicPeriod"/>
            </a:pPr>
            <a:r>
              <a:rPr lang="en-US" sz="4000" kern="1200" dirty="0" err="1" smtClean="0"/>
              <a:t>Prosedur</a:t>
            </a:r>
            <a:endParaRPr lang="en-US" sz="4000" kern="1200" dirty="0" smtClean="0"/>
          </a:p>
          <a:p>
            <a:pPr marL="742950" indent="-742950">
              <a:buAutoNum type="arabicPeriod"/>
            </a:pPr>
            <a:r>
              <a:rPr lang="en-US" sz="4000" kern="1200" dirty="0" err="1" smtClean="0"/>
              <a:t>Fungsi</a:t>
            </a:r>
            <a:endParaRPr lang="en-US" sz="4000" kern="1200" dirty="0" smtClean="0"/>
          </a:p>
        </p:txBody>
      </p:sp>
      <p:pic>
        <p:nvPicPr>
          <p:cNvPr id="5" name="Picture 4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44970"/>
            <a:ext cx="975610" cy="8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001000" cy="685800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Prosedur</a:t>
            </a:r>
            <a:endParaRPr lang="id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43000" y="990600"/>
            <a:ext cx="8077200" cy="5181600"/>
          </a:xfrm>
        </p:spPr>
        <p:txBody>
          <a:bodyPr/>
          <a:lstStyle/>
          <a:p>
            <a:pPr marL="742950" indent="-742950">
              <a:buNone/>
            </a:pPr>
            <a:r>
              <a:rPr lang="en-US" sz="3600" b="1" kern="1200" dirty="0" err="1" smtClean="0"/>
              <a:t>Bentuk</a:t>
            </a:r>
            <a:r>
              <a:rPr lang="en-US" sz="3600" b="1" kern="1200" dirty="0" smtClean="0"/>
              <a:t> </a:t>
            </a:r>
            <a:r>
              <a:rPr lang="en-US" sz="3600" b="1" kern="1200" dirty="0" err="1" smtClean="0"/>
              <a:t>Umum</a:t>
            </a:r>
            <a:r>
              <a:rPr lang="en-US" sz="4000" kern="1200" dirty="0" smtClean="0"/>
              <a:t>:</a:t>
            </a:r>
          </a:p>
          <a:p>
            <a:pPr marL="742950" indent="-742950">
              <a:buNone/>
            </a:pPr>
            <a:r>
              <a:rPr lang="en-US" sz="2800" b="1" u="sng" kern="1200" dirty="0" smtClean="0"/>
              <a:t>Procedure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nama_prosedur</a:t>
            </a:r>
            <a:r>
              <a:rPr lang="en-US" sz="2800" kern="1200" dirty="0" smtClean="0"/>
              <a:t>(&lt;</a:t>
            </a:r>
            <a:r>
              <a:rPr lang="en-US" sz="2800" b="1" kern="1200" dirty="0" err="1" smtClean="0"/>
              <a:t>daftar</a:t>
            </a:r>
            <a:r>
              <a:rPr lang="en-US" sz="2800" b="1" kern="1200" dirty="0" smtClean="0"/>
              <a:t> parameter</a:t>
            </a:r>
            <a:r>
              <a:rPr lang="en-US" sz="2800" kern="1200" dirty="0" smtClean="0"/>
              <a:t>&gt;)</a:t>
            </a:r>
          </a:p>
          <a:p>
            <a:pPr marL="742950" indent="-742950">
              <a:buNone/>
            </a:pPr>
            <a:r>
              <a:rPr lang="en-US" sz="2800" kern="1200" dirty="0" smtClean="0"/>
              <a:t>{I.S. : …………………………………………...}</a:t>
            </a:r>
          </a:p>
          <a:p>
            <a:pPr marL="742950" indent="-742950">
              <a:buNone/>
            </a:pPr>
            <a:r>
              <a:rPr lang="en-US" sz="2800" kern="1200" dirty="0" smtClean="0"/>
              <a:t>{F.S. : ………………………………………..…}</a:t>
            </a:r>
          </a:p>
          <a:p>
            <a:pPr marL="742950" indent="-742950">
              <a:buNone/>
            </a:pPr>
            <a:r>
              <a:rPr lang="en-US" sz="2800" b="1" u="sng" kern="1200" dirty="0" err="1" smtClean="0"/>
              <a:t>Kamus</a:t>
            </a:r>
            <a:r>
              <a:rPr lang="en-US" sz="2800" b="1" u="sng" kern="1200" dirty="0" smtClean="0"/>
              <a:t>: </a:t>
            </a:r>
            <a:r>
              <a:rPr lang="en-US" sz="2800" kern="1200" dirty="0" smtClean="0"/>
              <a:t>   </a:t>
            </a:r>
            <a:r>
              <a:rPr lang="en-US" sz="2800" kern="1200" dirty="0" smtClean="0">
                <a:solidFill>
                  <a:srgbClr val="FF0000"/>
                </a:solidFill>
              </a:rPr>
              <a:t>{</a:t>
            </a:r>
            <a:r>
              <a:rPr lang="en-US" sz="2800" kern="1200" dirty="0" err="1" smtClean="0">
                <a:solidFill>
                  <a:srgbClr val="FF0000"/>
                </a:solidFill>
              </a:rPr>
              <a:t>kamus</a:t>
            </a:r>
            <a:r>
              <a:rPr lang="en-US" sz="2800" kern="1200" dirty="0" smtClean="0">
                <a:solidFill>
                  <a:srgbClr val="FF0000"/>
                </a:solidFill>
              </a:rPr>
              <a:t> </a:t>
            </a:r>
            <a:r>
              <a:rPr lang="en-US" sz="2800" kern="1200" dirty="0" err="1" smtClean="0">
                <a:solidFill>
                  <a:srgbClr val="FF0000"/>
                </a:solidFill>
              </a:rPr>
              <a:t>lokal</a:t>
            </a:r>
            <a:r>
              <a:rPr lang="en-US" sz="2800" kern="1200" dirty="0" smtClean="0">
                <a:solidFill>
                  <a:srgbClr val="FF0000"/>
                </a:solidFill>
              </a:rPr>
              <a:t>}</a:t>
            </a:r>
          </a:p>
          <a:p>
            <a:pPr marL="742950" indent="-742950">
              <a:buNone/>
            </a:pPr>
            <a:r>
              <a:rPr lang="en-US" sz="2800" kern="1200" dirty="0" smtClean="0"/>
              <a:t>    {</a:t>
            </a:r>
            <a:r>
              <a:rPr lang="en-US" sz="2800" kern="1200" dirty="0" err="1" smtClean="0"/>
              <a:t>deklarasi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variabel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dan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tipedatanya</a:t>
            </a:r>
            <a:r>
              <a:rPr lang="en-US" sz="2800" kern="1200" dirty="0" smtClean="0"/>
              <a:t>}</a:t>
            </a:r>
          </a:p>
          <a:p>
            <a:pPr marL="742950" indent="-742950">
              <a:buNone/>
            </a:pPr>
            <a:r>
              <a:rPr lang="en-US" sz="2800" b="1" u="sng" kern="1200" dirty="0" err="1" smtClean="0"/>
              <a:t>Algoritma</a:t>
            </a:r>
            <a:r>
              <a:rPr lang="en-US" sz="2800" b="1" u="sng" kern="1200" dirty="0" smtClean="0"/>
              <a:t>:</a:t>
            </a:r>
          </a:p>
          <a:p>
            <a:pPr marL="742950" indent="-742950">
              <a:buNone/>
            </a:pPr>
            <a:r>
              <a:rPr lang="en-US" sz="2800" kern="1200" dirty="0" smtClean="0"/>
              <a:t>    {</a:t>
            </a:r>
            <a:r>
              <a:rPr lang="en-US" sz="2800" kern="1200" dirty="0" err="1" smtClean="0"/>
              <a:t>aksi-aksi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yg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terjadi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pada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prosedur</a:t>
            </a:r>
            <a:r>
              <a:rPr lang="en-US" sz="2800" kern="1200" dirty="0" smtClean="0"/>
              <a:t> </a:t>
            </a:r>
            <a:r>
              <a:rPr lang="en-US" sz="2800" kern="1200" dirty="0" err="1" smtClean="0"/>
              <a:t>ini</a:t>
            </a:r>
            <a:r>
              <a:rPr lang="en-US" sz="2800" kern="1200" dirty="0" smtClean="0"/>
              <a:t>}</a:t>
            </a:r>
          </a:p>
          <a:p>
            <a:pPr marL="742950" indent="-742950">
              <a:buNone/>
            </a:pPr>
            <a:r>
              <a:rPr lang="en-US" sz="2800" b="1" u="sng" kern="1200" dirty="0" err="1" smtClean="0"/>
              <a:t>EndProcedure</a:t>
            </a:r>
            <a:endParaRPr lang="en-US" sz="2800" b="1" u="sng" kern="1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851160" y="103682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  <a:hlinkClick r:id="rId2" action="ppaction://hlinksldjump"/>
              </a:rPr>
              <a:t>Parameter Formal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Left Brace 7"/>
          <p:cNvSpPr/>
          <p:nvPr/>
        </p:nvSpPr>
        <p:spPr>
          <a:xfrm rot="16200000" flipH="1">
            <a:off x="7048500" y="266701"/>
            <a:ext cx="380999" cy="2743198"/>
          </a:xfrm>
          <a:prstGeom prst="leftBrace">
            <a:avLst>
              <a:gd name="adj1" fmla="val 8333"/>
              <a:gd name="adj2" fmla="val 5092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logo IF-bw PS 260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53400" y="44970"/>
            <a:ext cx="975610" cy="8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5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5867400" y="3276600"/>
            <a:ext cx="2819400" cy="2362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6192" y="152400"/>
            <a:ext cx="8229600" cy="563563"/>
          </a:xfrm>
        </p:spPr>
        <p:txBody>
          <a:bodyPr/>
          <a:lstStyle/>
          <a:p>
            <a:r>
              <a:rPr lang="en-US" sz="3600" dirty="0" smtClean="0">
                <a:latin typeface="+mn-lt"/>
                <a:cs typeface="Andalus" pitchFamily="18" charset="-78"/>
              </a:rPr>
              <a:t>Parameter Formal</a:t>
            </a:r>
            <a:endParaRPr lang="en-US" sz="3600" dirty="0">
              <a:latin typeface="+mn-lt"/>
              <a:cs typeface="Andalus" pitchFamily="18" charset="-78"/>
            </a:endParaRPr>
          </a:p>
        </p:txBody>
      </p:sp>
      <p:sp>
        <p:nvSpPr>
          <p:cNvPr id="70665" name="Freeform 9"/>
          <p:cNvSpPr>
            <a:spLocks/>
          </p:cNvSpPr>
          <p:nvPr/>
        </p:nvSpPr>
        <p:spPr bwMode="gray">
          <a:xfrm flipH="1">
            <a:off x="5181600" y="2998788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1600200" y="3276600"/>
            <a:ext cx="2819400" cy="2362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905000" y="3411141"/>
            <a:ext cx="23431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By value </a:t>
            </a:r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(Input)</a:t>
            </a:r>
          </a:p>
          <a:p>
            <a:pPr eaLnBrk="0" hangingPunct="0"/>
            <a:r>
              <a:rPr lang="en-US" sz="1800" dirty="0" smtClean="0">
                <a:latin typeface="+mn-lt"/>
              </a:rPr>
              <a:t>{</a:t>
            </a:r>
            <a:r>
              <a:rPr lang="en-US" sz="1800" dirty="0" err="1" smtClean="0">
                <a:latin typeface="+mn-lt"/>
              </a:rPr>
              <a:t>sebagai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masukan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utk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subrutin</a:t>
            </a:r>
            <a:r>
              <a:rPr lang="en-US" sz="1800" dirty="0" smtClean="0">
                <a:latin typeface="+mn-lt"/>
              </a:rPr>
              <a:t>}</a:t>
            </a:r>
            <a:endParaRPr lang="en-US" sz="1800" dirty="0">
              <a:solidFill>
                <a:srgbClr val="000099"/>
              </a:solidFill>
              <a:latin typeface="+mn-lt"/>
              <a:cs typeface="Andalus" pitchFamily="18" charset="-78"/>
            </a:endParaRPr>
          </a:p>
        </p:txBody>
      </p:sp>
      <p:sp>
        <p:nvSpPr>
          <p:cNvPr id="70663" name="Freeform 7"/>
          <p:cNvSpPr>
            <a:spLocks/>
          </p:cNvSpPr>
          <p:nvPr/>
        </p:nvSpPr>
        <p:spPr bwMode="gray">
          <a:xfrm>
            <a:off x="4278312" y="2998788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4" name="AutoShape 8"/>
          <p:cNvSpPr>
            <a:spLocks noChangeAspect="1" noChangeArrowheads="1" noTextEdit="1"/>
          </p:cNvSpPr>
          <p:nvPr/>
        </p:nvSpPr>
        <p:spPr bwMode="gray">
          <a:xfrm flipH="1">
            <a:off x="5478463" y="2995613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810000" y="1371600"/>
            <a:ext cx="2998788" cy="1601788"/>
            <a:chOff x="1997" y="1314"/>
            <a:chExt cx="1889" cy="1009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0668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69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670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0671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0672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0673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4495800" y="1512633"/>
            <a:ext cx="169309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000099"/>
                </a:solidFill>
                <a:latin typeface="+mn-lt"/>
              </a:rPr>
              <a:t>Parameter</a:t>
            </a:r>
          </a:p>
          <a:p>
            <a:pPr algn="ctr" eaLnBrk="0" hangingPunct="0"/>
            <a:r>
              <a:rPr lang="en-US" b="1" dirty="0" smtClean="0">
                <a:solidFill>
                  <a:srgbClr val="000099"/>
                </a:solidFill>
                <a:latin typeface="+mn-lt"/>
              </a:rPr>
              <a:t>Formal</a:t>
            </a:r>
            <a:endParaRPr lang="en-US" sz="1400" dirty="0">
              <a:solidFill>
                <a:srgbClr val="000099"/>
              </a:solidFill>
              <a:latin typeface="+mn-lt"/>
            </a:endParaRPr>
          </a:p>
        </p:txBody>
      </p:sp>
      <p:pic>
        <p:nvPicPr>
          <p:cNvPr id="21" name="Picture 20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496" y="142852"/>
            <a:ext cx="541976" cy="497090"/>
          </a:xfrm>
          <a:prstGeom prst="rect">
            <a:avLst/>
          </a:prstGeom>
        </p:spPr>
      </p:pic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6019800" y="3411141"/>
            <a:ext cx="26670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By reference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(Output, </a:t>
            </a:r>
            <a:r>
              <a:rPr lang="en-US" sz="1800" b="1" dirty="0" err="1" smtClean="0">
                <a:solidFill>
                  <a:srgbClr val="C00000"/>
                </a:solidFill>
                <a:latin typeface="+mn-lt"/>
              </a:rPr>
              <a:t>Input/Output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)</a:t>
            </a:r>
          </a:p>
          <a:p>
            <a:pPr eaLnBrk="0" hangingPunct="0"/>
            <a:r>
              <a:rPr lang="en-US" sz="1800" dirty="0" smtClean="0">
                <a:latin typeface="+mn-lt"/>
              </a:rPr>
              <a:t>{</a:t>
            </a:r>
            <a:r>
              <a:rPr lang="en-US" sz="1800" dirty="0" err="1" smtClean="0">
                <a:latin typeface="+mn-lt"/>
              </a:rPr>
              <a:t>sebagai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keluaran</a:t>
            </a:r>
            <a:r>
              <a:rPr lang="en-US" sz="1800" dirty="0" smtClean="0">
                <a:latin typeface="+mn-lt"/>
              </a:rPr>
              <a:t>, </a:t>
            </a:r>
            <a:r>
              <a:rPr lang="en-US" sz="1800" dirty="0" err="1" smtClean="0">
                <a:latin typeface="+mn-lt"/>
              </a:rPr>
              <a:t>atau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sebagai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masukkan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dan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kemudian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dikeluarkan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oleh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subrutin</a:t>
            </a:r>
            <a:r>
              <a:rPr lang="en-US" sz="1800" dirty="0" smtClean="0">
                <a:latin typeface="+mn-lt"/>
              </a:rPr>
              <a:t>}</a:t>
            </a:r>
            <a:endParaRPr lang="en-US" sz="1800" dirty="0">
              <a:solidFill>
                <a:srgbClr val="000099"/>
              </a:solidFill>
              <a:latin typeface="+mn-lt"/>
              <a:cs typeface="Andalus" pitchFamily="18" charset="-78"/>
            </a:endParaRPr>
          </a:p>
        </p:txBody>
      </p:sp>
      <p:pic>
        <p:nvPicPr>
          <p:cNvPr id="26" name="Picture 25" descr="logo IF-bw PS 260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53400" y="44970"/>
            <a:ext cx="975610" cy="86943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70658" grpId="0"/>
      <p:bldP spid="70665" grpId="0" animBg="1"/>
      <p:bldP spid="70661" grpId="0" animBg="1"/>
      <p:bldP spid="70662" grpId="0"/>
      <p:bldP spid="70663" grpId="0" animBg="1"/>
      <p:bldP spid="7067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3200" b="1" dirty="0" err="1" smtClean="0"/>
              <a:t>Contoh</a:t>
            </a:r>
            <a:r>
              <a:rPr lang="en-US" sz="3200" b="1" dirty="0" smtClean="0"/>
              <a:t> Parameter by Value</a:t>
            </a:r>
            <a:endParaRPr lang="id-ID" sz="3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219200" y="1066800"/>
            <a:ext cx="2209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Procedure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3048000" y="1066800"/>
            <a:ext cx="2971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Tampil_Faktorial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295400" y="37338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Algoritma</a:t>
            </a:r>
            <a:r>
              <a:rPr kumimoji="0" lang="en-US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5410200" y="1066800"/>
            <a:ext cx="373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</a:t>
            </a:r>
            <a:r>
              <a:rPr kumimoji="0" lang="en-US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dirty="0" err="1" smtClean="0">
                <a:latin typeface="+mn-lt"/>
              </a:rPr>
              <a:t>f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aktorial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latin typeface="+mn-lt"/>
              </a:rPr>
              <a:t>: </a:t>
            </a:r>
            <a:r>
              <a:rPr lang="en-US" b="1" u="sng" dirty="0" smtClean="0">
                <a:latin typeface="+mn-lt"/>
              </a:rPr>
              <a:t>real</a:t>
            </a:r>
            <a:r>
              <a:rPr lang="en-US" dirty="0" smtClean="0">
                <a:latin typeface="+mn-lt"/>
              </a:rPr>
              <a:t>)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1295400" y="2133600"/>
            <a:ext cx="662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{F.S.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menampilkan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faktorial</a:t>
            </a:r>
            <a:r>
              <a:rPr lang="en-US" dirty="0" smtClean="0">
                <a:latin typeface="+mn-lt"/>
              </a:rPr>
              <a:t>}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295400" y="1600200"/>
            <a:ext cx="7620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+mn-lt"/>
              </a:rPr>
              <a:t>{I.S. : </a:t>
            </a:r>
            <a:r>
              <a:rPr lang="en-US" dirty="0" err="1" smtClean="0">
                <a:latin typeface="+mn-lt"/>
              </a:rPr>
              <a:t>harga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faktorial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sudah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terdefinisi</a:t>
            </a:r>
            <a:r>
              <a:rPr lang="en-US" dirty="0" smtClean="0">
                <a:latin typeface="+mn-lt"/>
              </a:rPr>
              <a:t>}</a:t>
            </a:r>
            <a:endParaRPr kumimoji="0" lang="en-US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1295400" y="2667000"/>
            <a:ext cx="152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err="1" smtClean="0">
                <a:latin typeface="+mn-lt"/>
              </a:rPr>
              <a:t>Kamus</a:t>
            </a:r>
            <a:r>
              <a:rPr lang="en-US" b="1" u="sng" dirty="0" smtClean="0">
                <a:latin typeface="+mn-lt"/>
              </a:rPr>
              <a:t>:</a:t>
            </a:r>
            <a:endParaRPr kumimoji="0" lang="en-US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1219200" y="43434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+mn-lt"/>
                <a:sym typeface="Wingdings" pitchFamily="2" charset="2"/>
              </a:rPr>
              <a:t>		</a:t>
            </a:r>
            <a:r>
              <a:rPr kumimoji="0" lang="en-US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output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faktorial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)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 bwMode="auto">
          <a:xfrm>
            <a:off x="1219200" y="5029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EndProcedure</a:t>
            </a:r>
            <a:endParaRPr kumimoji="0" lang="en-US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0" y="31197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Parameter Formal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8" name="Straight Arrow Connector 17"/>
          <p:cNvCxnSpPr>
            <a:stCxn id="19" idx="1"/>
          </p:cNvCxnSpPr>
          <p:nvPr/>
        </p:nvCxnSpPr>
        <p:spPr>
          <a:xfrm rot="16200000" flipH="1">
            <a:off x="6375401" y="2413003"/>
            <a:ext cx="1447798" cy="1269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16200000">
            <a:off x="6858000" y="228602"/>
            <a:ext cx="304801" cy="2743198"/>
          </a:xfrm>
          <a:prstGeom prst="leftBrace">
            <a:avLst>
              <a:gd name="adj1" fmla="val 8333"/>
              <a:gd name="adj2" fmla="val 5092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4686300" y="2705100"/>
            <a:ext cx="2438400" cy="762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76800" y="3810000"/>
            <a:ext cx="320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+mn-lt"/>
              </a:rPr>
              <a:t>Parameter by value</a:t>
            </a:r>
            <a:endParaRPr lang="en-US" b="1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20" name="Picture 19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44970"/>
            <a:ext cx="975610" cy="8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7" grpId="0"/>
      <p:bldP spid="15" grpId="0"/>
      <p:bldP spid="19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3200" b="1" dirty="0" err="1" smtClean="0"/>
              <a:t>Contoh</a:t>
            </a:r>
            <a:r>
              <a:rPr lang="en-US" sz="3200" b="1" dirty="0" smtClean="0"/>
              <a:t> Parameter by Reference</a:t>
            </a:r>
            <a:endParaRPr lang="id-ID" sz="3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219200" y="1371600"/>
            <a:ext cx="2209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Procedure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3124200" y="1371600"/>
            <a:ext cx="121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Isi_N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295400" y="40386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Algoritma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4038600" y="1371600"/>
            <a:ext cx="5105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</a:t>
            </a:r>
            <a:r>
              <a:rPr kumimoji="0" lang="en-US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lang="en-US" sz="2800" dirty="0" smtClean="0">
                <a:latin typeface="+mn-lt"/>
              </a:rPr>
              <a:t>: </a:t>
            </a:r>
            <a:r>
              <a:rPr lang="en-US" sz="2800" b="1" u="sng" dirty="0" smtClean="0">
                <a:latin typeface="+mn-lt"/>
              </a:rPr>
              <a:t>integer</a:t>
            </a:r>
            <a:r>
              <a:rPr lang="en-US" sz="2800" dirty="0" smtClean="0">
                <a:latin typeface="+mn-lt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1295400" y="2438400"/>
            <a:ext cx="662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{F.S.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menghasilkan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harga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</a:t>
            </a:r>
            <a:r>
              <a:rPr lang="en-US" sz="2800" dirty="0" smtClean="0">
                <a:latin typeface="+mn-lt"/>
              </a:rPr>
              <a:t>}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295400" y="1905000"/>
            <a:ext cx="7620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+mn-lt"/>
              </a:rPr>
              <a:t>{I.S. : user </a:t>
            </a:r>
            <a:r>
              <a:rPr lang="en-US" sz="2800" dirty="0" err="1" smtClean="0">
                <a:latin typeface="+mn-lt"/>
              </a:rPr>
              <a:t>memasukkan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harga</a:t>
            </a:r>
            <a:r>
              <a:rPr lang="en-US" sz="2800" dirty="0" smtClean="0">
                <a:latin typeface="+mn-lt"/>
              </a:rPr>
              <a:t> N}</a:t>
            </a:r>
            <a:endParaRPr kumimoji="0" lang="en-US" sz="28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1295400" y="2971800"/>
            <a:ext cx="152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u="sng" dirty="0" err="1" smtClean="0">
                <a:latin typeface="+mn-lt"/>
              </a:rPr>
              <a:t>Kamus</a:t>
            </a:r>
            <a:r>
              <a:rPr lang="en-US" sz="2800" b="1" u="sng" dirty="0" smtClean="0">
                <a:latin typeface="+mn-lt"/>
              </a:rPr>
              <a:t>:</a:t>
            </a:r>
            <a:endParaRPr kumimoji="0" lang="en-US" sz="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1219200" y="4648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+mn-lt"/>
                <a:sym typeface="Wingdings" pitchFamily="2" charset="2"/>
              </a:rPr>
              <a:t>		</a:t>
            </a:r>
            <a:r>
              <a:rPr lang="en-US" sz="3200" b="1" u="sng" dirty="0" smtClean="0">
                <a:latin typeface="+mn-lt"/>
                <a:sym typeface="Wingdings" pitchFamily="2" charset="2"/>
              </a:rPr>
              <a:t>input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(N)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 bwMode="auto">
          <a:xfrm>
            <a:off x="1219200" y="53340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EndProcedure</a:t>
            </a:r>
            <a:endParaRPr kumimoji="0" lang="en-US" sz="280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76800" y="4114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+mn-lt"/>
              </a:rPr>
              <a:t>Parameter by Reference</a:t>
            </a:r>
            <a:endParaRPr lang="en-US" b="1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16200000" flipH="1">
            <a:off x="4191000" y="2590800"/>
            <a:ext cx="2438400" cy="914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03230" y="898160"/>
            <a:ext cx="2620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Parameter Formal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" name="Left Brace 19"/>
          <p:cNvSpPr/>
          <p:nvPr/>
        </p:nvSpPr>
        <p:spPr>
          <a:xfrm rot="16200000" flipH="1">
            <a:off x="5737867" y="-146529"/>
            <a:ext cx="259078" cy="3047999"/>
          </a:xfrm>
          <a:prstGeom prst="leftBrace">
            <a:avLst>
              <a:gd name="adj1" fmla="val 8333"/>
              <a:gd name="adj2" fmla="val 5092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44970"/>
            <a:ext cx="975610" cy="8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7" grpId="0"/>
      <p:bldP spid="15" grpId="0"/>
      <p:bldP spid="18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3200" b="1" dirty="0" err="1" smtClean="0"/>
              <a:t>Contoh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Prosedur</a:t>
            </a:r>
            <a:endParaRPr lang="id-ID" sz="32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1219200" y="914400"/>
            <a:ext cx="2209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Procedure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2590800" y="929390"/>
            <a:ext cx="114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Faktorial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219200" y="26670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Algoritma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3810000" y="9144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20650" marR="0" lvl="0" indent="-1206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</a:t>
            </a:r>
            <a:r>
              <a:rPr kumimoji="0" lang="en-US" sz="1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lang="en-US" sz="1800" dirty="0" smtClean="0">
                <a:latin typeface="+mn-lt"/>
              </a:rPr>
              <a:t>: </a:t>
            </a:r>
            <a:r>
              <a:rPr lang="en-US" sz="1800" b="1" u="sng" dirty="0" smtClean="0">
                <a:latin typeface="+mn-lt"/>
              </a:rPr>
              <a:t>integer</a:t>
            </a:r>
            <a:r>
              <a:rPr lang="en-US" sz="1800" dirty="0" smtClean="0">
                <a:latin typeface="+mn-lt"/>
              </a:rPr>
              <a:t>, </a:t>
            </a:r>
            <a:r>
              <a:rPr lang="en-US" sz="1800" b="1" u="sng" dirty="0" smtClean="0">
                <a:solidFill>
                  <a:srgbClr val="00B050"/>
                </a:solidFill>
                <a:latin typeface="+mn-lt"/>
              </a:rPr>
              <a:t>Output</a:t>
            </a:r>
            <a:r>
              <a:rPr lang="en-US" sz="1800" dirty="0" smtClean="0">
                <a:latin typeface="+mn-lt"/>
              </a:rPr>
              <a:t>  </a:t>
            </a:r>
            <a:r>
              <a:rPr lang="en-US" sz="1800" dirty="0" err="1" smtClean="0">
                <a:latin typeface="+mn-lt"/>
              </a:rPr>
              <a:t>Fak</a:t>
            </a:r>
            <a:r>
              <a:rPr lang="en-US" sz="1800" dirty="0" smtClean="0">
                <a:latin typeface="+mn-lt"/>
              </a:rPr>
              <a:t> : </a:t>
            </a:r>
            <a:r>
              <a:rPr lang="en-US" sz="1800" b="1" u="sng" dirty="0" smtClean="0">
                <a:latin typeface="+mn-lt"/>
              </a:rPr>
              <a:t>real</a:t>
            </a:r>
            <a:r>
              <a:rPr lang="en-US" sz="1800" dirty="0" smtClean="0">
                <a:latin typeface="+mn-lt"/>
              </a:rPr>
              <a:t>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1219200" y="1600200"/>
            <a:ext cx="662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{F.S.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menghasilkan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harga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Faktorial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</a:t>
            </a:r>
            <a:r>
              <a:rPr lang="en-US" sz="1800" dirty="0" smtClean="0">
                <a:latin typeface="+mn-lt"/>
              </a:rPr>
              <a:t>}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219200" y="1295400"/>
            <a:ext cx="762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</a:rPr>
              <a:t>{I.S. : </a:t>
            </a:r>
            <a:r>
              <a:rPr lang="en-US" sz="1800" dirty="0" err="1" smtClean="0">
                <a:latin typeface="+mn-lt"/>
              </a:rPr>
              <a:t>harga</a:t>
            </a:r>
            <a:r>
              <a:rPr lang="en-US" sz="1800" dirty="0" smtClean="0">
                <a:latin typeface="+mn-lt"/>
              </a:rPr>
              <a:t> N </a:t>
            </a:r>
            <a:r>
              <a:rPr lang="en-US" sz="1800" dirty="0" err="1" smtClean="0">
                <a:latin typeface="+mn-lt"/>
              </a:rPr>
              <a:t>sudah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dirty="0" err="1" smtClean="0">
                <a:latin typeface="+mn-lt"/>
              </a:rPr>
              <a:t>terdefinisi</a:t>
            </a:r>
            <a:r>
              <a:rPr lang="en-US" sz="1800" dirty="0" smtClean="0">
                <a:latin typeface="+mn-lt"/>
              </a:rPr>
              <a:t>}</a:t>
            </a:r>
            <a:endParaRPr kumimoji="0" lang="en-US" sz="18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1219200" y="1905000"/>
            <a:ext cx="152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u="sng" dirty="0" err="1" smtClean="0">
                <a:latin typeface="+mn-lt"/>
              </a:rPr>
              <a:t>Kamus</a:t>
            </a:r>
            <a:r>
              <a:rPr lang="en-US" sz="1800" b="1" u="sng" dirty="0" smtClean="0">
                <a:latin typeface="+mn-lt"/>
              </a:rPr>
              <a:t>:</a:t>
            </a:r>
            <a:endParaRPr kumimoji="0" lang="en-US" sz="1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1143000" y="3048000"/>
            <a:ext cx="55626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		</a:t>
            </a:r>
            <a:r>
              <a:rPr lang="en-US" sz="1800" b="1" u="sng" dirty="0" smtClean="0">
                <a:latin typeface="+mn-lt"/>
                <a:sym typeface="Wingdings" pitchFamily="2" charset="2"/>
              </a:rPr>
              <a:t>if</a:t>
            </a:r>
            <a:r>
              <a:rPr lang="en-US" sz="1800" dirty="0" smtClean="0">
                <a:latin typeface="+mn-lt"/>
                <a:sym typeface="Wingdings" pitchFamily="2" charset="2"/>
              </a:rPr>
              <a:t>   (N = 0) </a:t>
            </a:r>
            <a:r>
              <a:rPr lang="en-US" sz="1800" b="1" u="sng" dirty="0" smtClean="0">
                <a:latin typeface="+mn-lt"/>
                <a:sym typeface="Wingdings" pitchFamily="2" charset="2"/>
              </a:rPr>
              <a:t>or</a:t>
            </a:r>
            <a:r>
              <a:rPr lang="en-US" sz="1800" dirty="0" smtClean="0">
                <a:latin typeface="+mn-lt"/>
                <a:sym typeface="Wingdings" pitchFamily="2" charset="2"/>
              </a:rPr>
              <a:t> (N = 1)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		  </a:t>
            </a:r>
            <a:r>
              <a:rPr lang="en-US" sz="1800" b="1" u="sng" dirty="0" smtClean="0">
                <a:latin typeface="+mn-lt"/>
                <a:sym typeface="Wingdings" pitchFamily="2" charset="2"/>
              </a:rPr>
              <a:t>then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		      </a:t>
            </a:r>
            <a:r>
              <a:rPr lang="en-US" sz="1800" dirty="0" err="1" smtClean="0">
                <a:latin typeface="+mn-lt"/>
                <a:sym typeface="Wingdings" pitchFamily="2" charset="2"/>
              </a:rPr>
              <a:t>Fak</a:t>
            </a:r>
            <a:r>
              <a:rPr lang="en-US" sz="1800" dirty="0" smtClean="0">
                <a:latin typeface="+mn-lt"/>
                <a:sym typeface="Wingdings" pitchFamily="2" charset="2"/>
              </a:rPr>
              <a:t>    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		  </a:t>
            </a:r>
            <a:r>
              <a:rPr lang="en-US" sz="1800" b="1" u="sng" dirty="0" smtClean="0">
                <a:latin typeface="+mn-lt"/>
                <a:sym typeface="Wingdings" pitchFamily="2" charset="2"/>
              </a:rPr>
              <a:t>else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       	      </a:t>
            </a:r>
            <a:r>
              <a:rPr lang="en-US" sz="1800" dirty="0" err="1" smtClean="0">
                <a:latin typeface="+mn-lt"/>
                <a:sym typeface="Wingdings" pitchFamily="2" charset="2"/>
              </a:rPr>
              <a:t>Fak</a:t>
            </a:r>
            <a:r>
              <a:rPr lang="en-US" sz="1800" dirty="0" smtClean="0">
                <a:latin typeface="+mn-lt"/>
                <a:sym typeface="Wingdings" pitchFamily="2" charset="2"/>
              </a:rPr>
              <a:t>    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		      </a:t>
            </a:r>
            <a:r>
              <a:rPr lang="en-US" sz="1800" b="1" u="sng" dirty="0" smtClean="0">
                <a:latin typeface="+mn-lt"/>
                <a:sym typeface="Wingdings" pitchFamily="2" charset="2"/>
              </a:rPr>
              <a:t>for</a:t>
            </a:r>
            <a:r>
              <a:rPr lang="en-US" sz="1800" dirty="0" smtClean="0">
                <a:latin typeface="+mn-lt"/>
                <a:sym typeface="Wingdings" pitchFamily="2" charset="2"/>
              </a:rPr>
              <a:t>  </a:t>
            </a:r>
            <a:r>
              <a:rPr lang="en-US" sz="1800" dirty="0" err="1" smtClean="0">
                <a:latin typeface="+mn-lt"/>
                <a:sym typeface="Wingdings" pitchFamily="2" charset="2"/>
              </a:rPr>
              <a:t>i</a:t>
            </a:r>
            <a:r>
              <a:rPr lang="en-US" sz="1800" dirty="0" smtClean="0">
                <a:latin typeface="+mn-lt"/>
                <a:sym typeface="Wingdings" pitchFamily="2" charset="2"/>
              </a:rPr>
              <a:t>    2   </a:t>
            </a:r>
            <a:r>
              <a:rPr lang="en-US" sz="1800" b="1" u="sng" dirty="0" smtClean="0">
                <a:latin typeface="+mn-lt"/>
                <a:sym typeface="Wingdings" pitchFamily="2" charset="2"/>
              </a:rPr>
              <a:t>to</a:t>
            </a:r>
            <a:r>
              <a:rPr lang="en-US" sz="1800" dirty="0" smtClean="0">
                <a:latin typeface="+mn-lt"/>
                <a:sym typeface="Wingdings" pitchFamily="2" charset="2"/>
              </a:rPr>
              <a:t>   N   </a:t>
            </a:r>
            <a:r>
              <a:rPr lang="en-US" sz="1800" b="1" u="sng" dirty="0" smtClean="0">
                <a:latin typeface="+mn-lt"/>
                <a:sym typeface="Wingdings" pitchFamily="2" charset="2"/>
              </a:rPr>
              <a:t>do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			</a:t>
            </a:r>
            <a:r>
              <a:rPr lang="en-US" sz="1800" dirty="0" err="1" smtClean="0">
                <a:latin typeface="+mn-lt"/>
                <a:sym typeface="Wingdings" pitchFamily="2" charset="2"/>
              </a:rPr>
              <a:t>Fak</a:t>
            </a:r>
            <a:r>
              <a:rPr lang="en-US" sz="1800" dirty="0" smtClean="0">
                <a:latin typeface="+mn-lt"/>
                <a:sym typeface="Wingdings" pitchFamily="2" charset="2"/>
              </a:rPr>
              <a:t>   </a:t>
            </a:r>
            <a:r>
              <a:rPr lang="en-US" sz="1800" dirty="0" err="1" smtClean="0">
                <a:latin typeface="+mn-lt"/>
                <a:sym typeface="Wingdings" pitchFamily="2" charset="2"/>
              </a:rPr>
              <a:t>Fak</a:t>
            </a:r>
            <a:r>
              <a:rPr lang="en-US" sz="1800" dirty="0" smtClean="0">
                <a:latin typeface="+mn-lt"/>
                <a:sym typeface="Wingdings" pitchFamily="2" charset="2"/>
              </a:rPr>
              <a:t>  *  </a:t>
            </a:r>
            <a:r>
              <a:rPr lang="en-US" sz="1800" dirty="0" err="1" smtClean="0">
                <a:latin typeface="+mn-lt"/>
                <a:sym typeface="Wingdings" pitchFamily="2" charset="2"/>
              </a:rPr>
              <a:t>i</a:t>
            </a:r>
            <a:endParaRPr lang="en-US" sz="1800" dirty="0" smtClean="0">
              <a:latin typeface="+mn-lt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		      </a:t>
            </a:r>
            <a:r>
              <a:rPr lang="en-US" sz="1800" b="1" u="sng" dirty="0" err="1" smtClean="0">
                <a:latin typeface="+mn-lt"/>
                <a:sym typeface="Wingdings" pitchFamily="2" charset="2"/>
              </a:rPr>
              <a:t>endfor</a:t>
            </a:r>
            <a:endParaRPr lang="en-US" sz="1800" b="1" u="sng" dirty="0" smtClean="0">
              <a:latin typeface="+mn-lt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		</a:t>
            </a:r>
            <a:r>
              <a:rPr lang="en-US" sz="1800" b="1" u="sng" dirty="0" err="1" smtClean="0">
                <a:latin typeface="+mn-lt"/>
                <a:sym typeface="Wingdings" pitchFamily="2" charset="2"/>
              </a:rPr>
              <a:t>endif</a:t>
            </a:r>
            <a:r>
              <a:rPr lang="en-US" sz="1800" dirty="0" smtClean="0">
                <a:latin typeface="+mn-lt"/>
                <a:sym typeface="Wingdings" pitchFamily="2" charset="2"/>
              </a:rPr>
              <a:t>   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 bwMode="auto">
          <a:xfrm>
            <a:off x="1143000" y="59436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EndProcedure</a:t>
            </a:r>
            <a:endParaRPr kumimoji="0" lang="en-US" sz="1800" b="1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3"/>
          <p:cNvSpPr txBox="1">
            <a:spLocks/>
          </p:cNvSpPr>
          <p:nvPr/>
        </p:nvSpPr>
        <p:spPr bwMode="auto">
          <a:xfrm>
            <a:off x="1143000" y="22860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sym typeface="Wingdings" pitchFamily="2" charset="2"/>
              </a:rPr>
              <a:t>		</a:t>
            </a:r>
            <a:r>
              <a:rPr lang="en-US" sz="1800" dirty="0" err="1" smtClean="0">
                <a:latin typeface="+mn-lt"/>
                <a:sym typeface="Wingdings" pitchFamily="2" charset="2"/>
              </a:rPr>
              <a:t>i</a:t>
            </a:r>
            <a:r>
              <a:rPr lang="en-US" sz="1800" dirty="0" smtClean="0">
                <a:latin typeface="+mn-lt"/>
                <a:sym typeface="Wingdings" pitchFamily="2" charset="2"/>
              </a:rPr>
              <a:t>   :  </a:t>
            </a:r>
            <a:r>
              <a:rPr lang="en-US" sz="1800" b="1" u="sng" dirty="0" smtClean="0">
                <a:latin typeface="+mn-lt"/>
                <a:sym typeface="Wingdings" pitchFamily="2" charset="2"/>
              </a:rPr>
              <a:t>integer</a:t>
            </a:r>
            <a:r>
              <a:rPr lang="en-US" sz="1800" dirty="0" smtClean="0">
                <a:latin typeface="+mn-lt"/>
                <a:sym typeface="Wingdings" pitchFamily="2" charset="2"/>
              </a:rPr>
              <a:t>     {</a:t>
            </a:r>
            <a:r>
              <a:rPr lang="en-US" sz="1800" dirty="0" err="1" smtClean="0">
                <a:latin typeface="+mn-lt"/>
                <a:sym typeface="Wingdings" pitchFamily="2" charset="2"/>
              </a:rPr>
              <a:t>pencacah</a:t>
            </a:r>
            <a:r>
              <a:rPr lang="en-US" sz="1800" dirty="0" smtClean="0">
                <a:latin typeface="+mn-lt"/>
                <a:sym typeface="Wingdings" pitchFamily="2" charset="2"/>
              </a:rPr>
              <a:t>}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8" name="Straight Arrow Connector 17"/>
          <p:cNvCxnSpPr>
            <a:endCxn id="7" idx="2"/>
          </p:cNvCxnSpPr>
          <p:nvPr/>
        </p:nvCxnSpPr>
        <p:spPr>
          <a:xfrm rot="16200000" flipH="1">
            <a:off x="3657600" y="1828800"/>
            <a:ext cx="20574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6134100" y="1409700"/>
            <a:ext cx="990600" cy="6096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81800" y="21336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  <a:latin typeface="+mn-lt"/>
              </a:rPr>
              <a:t>Parameter by Reference</a:t>
            </a:r>
            <a:endParaRPr lang="en-US" sz="20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43400" y="3119735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Parameter by Value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3600" y="3125450"/>
            <a:ext cx="2895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+mn-lt"/>
              </a:rPr>
              <a:t>Parameter Formal</a:t>
            </a:r>
            <a:endParaRPr lang="en-US" sz="2000" b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23" name="Straight Arrow Connector 22"/>
          <p:cNvCxnSpPr>
            <a:stCxn id="24" idx="1"/>
          </p:cNvCxnSpPr>
          <p:nvPr/>
        </p:nvCxnSpPr>
        <p:spPr>
          <a:xfrm rot="16200000" flipH="1">
            <a:off x="5427840" y="1846441"/>
            <a:ext cx="1828803" cy="87911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ft Brace 23"/>
          <p:cNvSpPr/>
          <p:nvPr/>
        </p:nvSpPr>
        <p:spPr>
          <a:xfrm rot="16200000">
            <a:off x="5791201" y="-609602"/>
            <a:ext cx="152399" cy="3810002"/>
          </a:xfrm>
          <a:prstGeom prst="leftBrace">
            <a:avLst>
              <a:gd name="adj1" fmla="val 8333"/>
              <a:gd name="adj2" fmla="val 50926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44970"/>
            <a:ext cx="975610" cy="8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 advTm="4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7" grpId="0"/>
      <p:bldP spid="15" grpId="0"/>
      <p:bldP spid="21" grpId="0"/>
      <p:bldP spid="22" grpId="0"/>
      <p:bldP spid="19" grpId="0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b="1" dirty="0" err="1" smtClean="0"/>
              <a:t>Pemanggilan</a:t>
            </a:r>
            <a:r>
              <a:rPr lang="en-US" b="1" dirty="0" smtClean="0"/>
              <a:t> </a:t>
            </a:r>
            <a:r>
              <a:rPr lang="en-US" b="1" dirty="0" err="1" smtClean="0"/>
              <a:t>Prosedur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19200" y="990600"/>
            <a:ext cx="7848600" cy="5181600"/>
          </a:xfrm>
        </p:spPr>
        <p:txBody>
          <a:bodyPr/>
          <a:lstStyle/>
          <a:p>
            <a:pPr marL="514350" indent="-514350">
              <a:buNone/>
            </a:pPr>
            <a:r>
              <a:rPr lang="en-US" sz="3200" b="1" kern="1200" dirty="0" err="1" smtClean="0"/>
              <a:t>nama_prosedur</a:t>
            </a:r>
            <a:r>
              <a:rPr lang="en-US" sz="3200" b="1" kern="1200" dirty="0" smtClean="0"/>
              <a:t>(parameter </a:t>
            </a:r>
            <a:r>
              <a:rPr lang="en-US" sz="3200" b="1" kern="1200" dirty="0" err="1" smtClean="0"/>
              <a:t>aktual</a:t>
            </a:r>
            <a:r>
              <a:rPr lang="en-US" sz="3200" b="1" kern="1200" dirty="0" smtClean="0"/>
              <a:t>)</a:t>
            </a:r>
          </a:p>
          <a:p>
            <a:pPr marL="514350" indent="-514350">
              <a:buNone/>
            </a:pPr>
            <a:endParaRPr lang="en-US" sz="3200" kern="1200" dirty="0" smtClean="0"/>
          </a:p>
          <a:p>
            <a:pPr marL="514350" indent="-514350">
              <a:buNone/>
            </a:pPr>
            <a:r>
              <a:rPr lang="en-US" sz="3200" b="1" kern="1200" dirty="0" err="1" smtClean="0"/>
              <a:t>Contoh</a:t>
            </a:r>
            <a:r>
              <a:rPr lang="en-US" sz="3200" b="1" kern="1200" dirty="0" smtClean="0"/>
              <a:t> :</a:t>
            </a:r>
          </a:p>
          <a:p>
            <a:pPr marL="514350" indent="-514350">
              <a:buNone/>
            </a:pPr>
            <a:r>
              <a:rPr lang="en-US" sz="3200" kern="1200" dirty="0" smtClean="0"/>
              <a:t>   </a:t>
            </a:r>
            <a:r>
              <a:rPr lang="en-US" sz="3200" kern="1200" dirty="0" err="1" smtClean="0"/>
              <a:t>Tampil_Faktorial</a:t>
            </a:r>
            <a:r>
              <a:rPr lang="en-US" sz="3200" kern="1200" dirty="0" smtClean="0"/>
              <a:t>(</a:t>
            </a:r>
            <a:r>
              <a:rPr lang="en-US" sz="3200" kern="1200" dirty="0" err="1" smtClean="0"/>
              <a:t>Faktorial</a:t>
            </a:r>
            <a:r>
              <a:rPr lang="en-US" sz="3200" kern="1200" dirty="0" smtClean="0"/>
              <a:t>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2179820" y="3733800"/>
            <a:ext cx="1295400" cy="6858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 rot="16200000">
            <a:off x="3048000" y="1905001"/>
            <a:ext cx="228600" cy="2819400"/>
          </a:xfrm>
          <a:prstGeom prst="lef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16200000">
            <a:off x="5372100" y="2552701"/>
            <a:ext cx="304800" cy="16002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1"/>
          </p:cNvCxnSpPr>
          <p:nvPr/>
        </p:nvCxnSpPr>
        <p:spPr>
          <a:xfrm rot="16200000" flipH="1">
            <a:off x="5276851" y="3752850"/>
            <a:ext cx="1219199" cy="7239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95400" y="464373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+mn-lt"/>
              </a:rPr>
              <a:t>Nama</a:t>
            </a:r>
            <a:r>
              <a:rPr lang="en-US" b="1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+mn-lt"/>
              </a:rPr>
              <a:t>Prosedur</a:t>
            </a:r>
            <a:endParaRPr lang="en-US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46482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Parameter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Aktual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4" name="Picture 13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44970"/>
            <a:ext cx="975610" cy="8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7" grpId="0" animBg="1"/>
      <p:bldP spid="8" grpId="0" animBg="1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r>
              <a:rPr lang="en-US" sz="3200" b="1" dirty="0" err="1" smtClean="0"/>
              <a:t>Contoh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Memanggil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Prosedur</a:t>
            </a:r>
            <a:endParaRPr lang="id-ID" sz="32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1219200" y="1386590"/>
            <a:ext cx="3429000" cy="44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Menghitung_Faktorial</a:t>
            </a:r>
            <a:endParaRPr kumimoji="0" lang="en-US" sz="2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1219200" y="44196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Algoritma</a:t>
            </a:r>
            <a:r>
              <a:rPr kumimoji="0" lang="en-US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1219200" y="2057400"/>
            <a:ext cx="662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{F.S.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menampilkan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harga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Faktorial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</a:t>
            </a:r>
            <a:r>
              <a:rPr lang="en-US" sz="2200" dirty="0" smtClean="0">
                <a:latin typeface="+mn-lt"/>
              </a:rPr>
              <a:t>}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219200" y="1752600"/>
            <a:ext cx="762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+mn-lt"/>
              </a:rPr>
              <a:t>{I.S.  : user </a:t>
            </a:r>
            <a:r>
              <a:rPr lang="en-US" sz="2200" dirty="0" err="1" smtClean="0">
                <a:latin typeface="+mn-lt"/>
              </a:rPr>
              <a:t>memasukkan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harga</a:t>
            </a:r>
            <a:r>
              <a:rPr lang="en-US" sz="2200" dirty="0" smtClean="0">
                <a:latin typeface="+mn-lt"/>
              </a:rPr>
              <a:t> n}</a:t>
            </a:r>
            <a:endParaRPr kumimoji="0" lang="en-US" sz="22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1219200" y="2438400"/>
            <a:ext cx="152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="1" u="sng" dirty="0" err="1" smtClean="0">
                <a:latin typeface="+mn-lt"/>
              </a:rPr>
              <a:t>Kamus</a:t>
            </a:r>
            <a:r>
              <a:rPr lang="en-US" sz="2200" b="1" u="sng" dirty="0" smtClean="0">
                <a:latin typeface="+mn-lt"/>
              </a:rPr>
              <a:t>:</a:t>
            </a:r>
            <a:endParaRPr kumimoji="0" lang="en-US" sz="2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1219200" y="4953000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+mn-lt"/>
                <a:sym typeface="Wingdings" pitchFamily="2" charset="2"/>
              </a:rPr>
              <a:t>	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Isi_N</a:t>
            </a:r>
            <a:r>
              <a:rPr lang="en-US" sz="2200" dirty="0" smtClean="0">
                <a:latin typeface="+mn-lt"/>
                <a:sym typeface="Wingdings" pitchFamily="2" charset="2"/>
              </a:rPr>
              <a:t>(N)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3"/>
          <p:cNvSpPr txBox="1">
            <a:spLocks/>
          </p:cNvSpPr>
          <p:nvPr/>
        </p:nvSpPr>
        <p:spPr bwMode="auto">
          <a:xfrm>
            <a:off x="1143000" y="28194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+mn-lt"/>
                <a:sym typeface="Wingdings" pitchFamily="2" charset="2"/>
              </a:rPr>
              <a:t>	N      :  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integer</a:t>
            </a:r>
            <a:r>
              <a:rPr lang="en-US" sz="2200" dirty="0" smtClean="0">
                <a:latin typeface="+mn-lt"/>
                <a:sym typeface="Wingdings" pitchFamily="2" charset="2"/>
              </a:rPr>
              <a:t>     {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harga</a:t>
            </a:r>
            <a:r>
              <a:rPr lang="en-US" sz="2200" dirty="0" smtClean="0">
                <a:latin typeface="+mn-lt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yg</a:t>
            </a:r>
            <a:r>
              <a:rPr lang="en-US" sz="2200" dirty="0" smtClean="0">
                <a:latin typeface="+mn-lt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akan</a:t>
            </a:r>
            <a:r>
              <a:rPr lang="en-US" sz="2200" dirty="0" smtClean="0">
                <a:latin typeface="+mn-lt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difaktorialkan</a:t>
            </a:r>
            <a:r>
              <a:rPr lang="en-US" sz="2200" dirty="0" smtClean="0">
                <a:latin typeface="+mn-lt"/>
                <a:sym typeface="Wingdings" pitchFamily="2" charset="2"/>
              </a:rPr>
              <a:t>}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3"/>
          <p:cNvSpPr txBox="1">
            <a:spLocks/>
          </p:cNvSpPr>
          <p:nvPr/>
        </p:nvSpPr>
        <p:spPr bwMode="auto">
          <a:xfrm>
            <a:off x="1219200" y="5257800"/>
            <a:ext cx="5486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+mn-lt"/>
                <a:sym typeface="Wingdings" pitchFamily="2" charset="2"/>
              </a:rPr>
              <a:t>	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Faktorial</a:t>
            </a:r>
            <a:r>
              <a:rPr lang="en-US" sz="2200" dirty="0" smtClean="0">
                <a:latin typeface="+mn-lt"/>
                <a:sym typeface="Wingdings" pitchFamily="2" charset="2"/>
              </a:rPr>
              <a:t>(N, 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Fak</a:t>
            </a:r>
            <a:r>
              <a:rPr lang="en-US" sz="2200" dirty="0" smtClean="0">
                <a:latin typeface="+mn-lt"/>
                <a:sym typeface="Wingdings" pitchFamily="2" charset="2"/>
              </a:rPr>
              <a:t>)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 bwMode="auto">
          <a:xfrm>
            <a:off x="1204210" y="5562600"/>
            <a:ext cx="5486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+mn-lt"/>
                <a:sym typeface="Wingdings" pitchFamily="2" charset="2"/>
              </a:rPr>
              <a:t>	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Tampil_Faktorial</a:t>
            </a:r>
            <a:r>
              <a:rPr lang="en-US" sz="2200" dirty="0" smtClean="0">
                <a:latin typeface="+mn-lt"/>
                <a:sym typeface="Wingdings" pitchFamily="2" charset="2"/>
              </a:rPr>
              <a:t>(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Fak</a:t>
            </a:r>
            <a:r>
              <a:rPr lang="en-US" sz="2200" dirty="0" smtClean="0">
                <a:latin typeface="+mn-lt"/>
                <a:sym typeface="Wingdings" pitchFamily="2" charset="2"/>
              </a:rPr>
              <a:t>)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Content Placeholder 3"/>
          <p:cNvSpPr txBox="1">
            <a:spLocks/>
          </p:cNvSpPr>
          <p:nvPr/>
        </p:nvSpPr>
        <p:spPr bwMode="auto">
          <a:xfrm>
            <a:off x="1143000" y="31242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+mn-lt"/>
                <a:sym typeface="Wingdings" pitchFamily="2" charset="2"/>
              </a:rPr>
              <a:t>	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Fak</a:t>
            </a:r>
            <a:r>
              <a:rPr lang="en-US" sz="2200" dirty="0" smtClean="0">
                <a:latin typeface="+mn-lt"/>
                <a:sym typeface="Wingdings" pitchFamily="2" charset="2"/>
              </a:rPr>
              <a:t>   :  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real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3"/>
          <p:cNvSpPr txBox="1">
            <a:spLocks/>
          </p:cNvSpPr>
          <p:nvPr/>
        </p:nvSpPr>
        <p:spPr bwMode="auto">
          <a:xfrm>
            <a:off x="1143000" y="34290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+mn-lt"/>
                <a:sym typeface="Wingdings" pitchFamily="2" charset="2"/>
              </a:rPr>
              <a:t>	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Procedure</a:t>
            </a:r>
            <a:r>
              <a:rPr lang="en-US" sz="2200" dirty="0" smtClean="0">
                <a:latin typeface="+mn-lt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Isi_N</a:t>
            </a:r>
            <a:r>
              <a:rPr lang="en-US" sz="2200" dirty="0" smtClean="0">
                <a:latin typeface="+mn-lt"/>
                <a:sym typeface="Wingdings" pitchFamily="2" charset="2"/>
              </a:rPr>
              <a:t>(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Output </a:t>
            </a:r>
            <a:r>
              <a:rPr lang="en-US" sz="2200" dirty="0" smtClean="0">
                <a:latin typeface="+mn-lt"/>
                <a:sym typeface="Wingdings" pitchFamily="2" charset="2"/>
              </a:rPr>
              <a:t> N : 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integer</a:t>
            </a:r>
            <a:r>
              <a:rPr lang="en-US" sz="2200" dirty="0" smtClean="0">
                <a:latin typeface="+mn-lt"/>
                <a:sym typeface="Wingdings" pitchFamily="2" charset="2"/>
              </a:rPr>
              <a:t>)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Content Placeholder 3"/>
          <p:cNvSpPr txBox="1">
            <a:spLocks/>
          </p:cNvSpPr>
          <p:nvPr/>
        </p:nvSpPr>
        <p:spPr bwMode="auto">
          <a:xfrm>
            <a:off x="1143000" y="37338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+mn-lt"/>
                <a:sym typeface="Wingdings" pitchFamily="2" charset="2"/>
              </a:rPr>
              <a:t>	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Procedure</a:t>
            </a:r>
            <a:r>
              <a:rPr lang="en-US" sz="2200" dirty="0" smtClean="0">
                <a:latin typeface="+mn-lt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Faktorial</a:t>
            </a:r>
            <a:r>
              <a:rPr lang="en-US" sz="2200" dirty="0" smtClean="0">
                <a:latin typeface="+mn-lt"/>
                <a:sym typeface="Wingdings" pitchFamily="2" charset="2"/>
              </a:rPr>
              <a:t>(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Input </a:t>
            </a:r>
            <a:r>
              <a:rPr lang="en-US" sz="2200" dirty="0" smtClean="0">
                <a:latin typeface="+mn-lt"/>
                <a:sym typeface="Wingdings" pitchFamily="2" charset="2"/>
              </a:rPr>
              <a:t> N : 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integer</a:t>
            </a:r>
            <a:r>
              <a:rPr lang="en-US" sz="2200" dirty="0" smtClean="0">
                <a:latin typeface="+mn-lt"/>
                <a:sym typeface="Wingdings" pitchFamily="2" charset="2"/>
              </a:rPr>
              <a:t>, 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Output</a:t>
            </a:r>
            <a:r>
              <a:rPr lang="en-US" sz="2200" dirty="0" smtClean="0">
                <a:latin typeface="+mn-lt"/>
                <a:sym typeface="Wingdings" pitchFamily="2" charset="2"/>
              </a:rPr>
              <a:t>  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Fak</a:t>
            </a:r>
            <a:r>
              <a:rPr lang="en-US" sz="2200" dirty="0" smtClean="0">
                <a:latin typeface="+mn-lt"/>
                <a:sym typeface="Wingdings" pitchFamily="2" charset="2"/>
              </a:rPr>
              <a:t> : 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real</a:t>
            </a:r>
            <a:r>
              <a:rPr lang="en-US" sz="2200" dirty="0" smtClean="0">
                <a:latin typeface="+mn-lt"/>
                <a:sym typeface="Wingdings" pitchFamily="2" charset="2"/>
              </a:rPr>
              <a:t>)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Content Placeholder 3"/>
          <p:cNvSpPr txBox="1">
            <a:spLocks/>
          </p:cNvSpPr>
          <p:nvPr/>
        </p:nvSpPr>
        <p:spPr bwMode="auto">
          <a:xfrm>
            <a:off x="1143000" y="40386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latin typeface="+mn-lt"/>
                <a:sym typeface="Wingdings" pitchFamily="2" charset="2"/>
              </a:rPr>
              <a:t>	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Procedure 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Tampil_Faktorial</a:t>
            </a:r>
            <a:r>
              <a:rPr lang="en-US" sz="2200" dirty="0" smtClean="0">
                <a:latin typeface="+mn-lt"/>
                <a:sym typeface="Wingdings" pitchFamily="2" charset="2"/>
              </a:rPr>
              <a:t>(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Input </a:t>
            </a:r>
            <a:r>
              <a:rPr lang="en-US" sz="2200" dirty="0" smtClean="0">
                <a:latin typeface="+mn-lt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sym typeface="Wingdings" pitchFamily="2" charset="2"/>
              </a:rPr>
              <a:t>Faktorial</a:t>
            </a:r>
            <a:r>
              <a:rPr lang="en-US" sz="2200" dirty="0" smtClean="0">
                <a:latin typeface="+mn-lt"/>
                <a:sym typeface="Wingdings" pitchFamily="2" charset="2"/>
              </a:rPr>
              <a:t> : </a:t>
            </a:r>
            <a:r>
              <a:rPr lang="en-US" sz="2200" b="1" u="sng" dirty="0" smtClean="0">
                <a:latin typeface="+mn-lt"/>
                <a:sym typeface="Wingdings" pitchFamily="2" charset="2"/>
              </a:rPr>
              <a:t>real</a:t>
            </a:r>
            <a:r>
              <a:rPr lang="en-US" sz="2200" dirty="0" smtClean="0">
                <a:latin typeface="+mn-lt"/>
                <a:sym typeface="Wingdings" pitchFamily="2" charset="2"/>
              </a:rPr>
              <a:t>)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Left Brace 22"/>
          <p:cNvSpPr/>
          <p:nvPr/>
        </p:nvSpPr>
        <p:spPr>
          <a:xfrm rot="5400000">
            <a:off x="3105150" y="4933950"/>
            <a:ext cx="266700" cy="685800"/>
          </a:xfrm>
          <a:prstGeom prst="lef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stCxn id="23" idx="1"/>
          </p:cNvCxnSpPr>
          <p:nvPr/>
        </p:nvCxnSpPr>
        <p:spPr>
          <a:xfrm rot="5400000" flipH="1" flipV="1">
            <a:off x="4610100" y="3505200"/>
            <a:ext cx="266700" cy="30099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67400" y="4419600"/>
            <a:ext cx="2819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Parameter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Aktual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8" name="Straight Arrow Connector 27"/>
          <p:cNvCxnSpPr>
            <a:endCxn id="26" idx="1"/>
          </p:cNvCxnSpPr>
          <p:nvPr/>
        </p:nvCxnSpPr>
        <p:spPr>
          <a:xfrm flipV="1">
            <a:off x="2514600" y="4648200"/>
            <a:ext cx="33528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6" idx="2"/>
          </p:cNvCxnSpPr>
          <p:nvPr/>
        </p:nvCxnSpPr>
        <p:spPr>
          <a:xfrm flipV="1">
            <a:off x="4114800" y="4876800"/>
            <a:ext cx="31623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ontent Placeholder 3"/>
          <p:cNvSpPr txBox="1">
            <a:spLocks/>
          </p:cNvSpPr>
          <p:nvPr/>
        </p:nvSpPr>
        <p:spPr bwMode="auto">
          <a:xfrm>
            <a:off x="1219200" y="990600"/>
            <a:ext cx="3429000" cy="44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Algoritma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Utama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  <p:pic>
        <p:nvPicPr>
          <p:cNvPr id="24" name="Picture 23" descr="logo IF-bw PS 26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53400" y="44970"/>
            <a:ext cx="975610" cy="86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25612"/>
      </p:ext>
    </p:extLst>
  </p:cSld>
  <p:clrMapOvr>
    <a:masterClrMapping/>
  </p:clrMapOvr>
  <p:transition spd="slow" advTm="4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 animBg="1"/>
      <p:bldP spid="26" grpId="0"/>
      <p:bldP spid="54" grpId="0"/>
    </p:bldLst>
  </p:timing>
</p:sld>
</file>

<file path=ppt/theme/theme1.xml><?xml version="1.0" encoding="utf-8"?>
<a:theme xmlns:a="http://schemas.openxmlformats.org/drawingml/2006/main" name="PPP_SFUSI_PRT_3AM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PPP_SFUSI_PRT_3AM</Template>
  <TotalTime>2899</TotalTime>
  <Words>272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Andalus</vt:lpstr>
      <vt:lpstr>Arabic Typesetting</vt:lpstr>
      <vt:lpstr>Arial</vt:lpstr>
      <vt:lpstr>Blackadder ITC</vt:lpstr>
      <vt:lpstr>Calibri</vt:lpstr>
      <vt:lpstr>Times New Roman</vt:lpstr>
      <vt:lpstr>Verdana</vt:lpstr>
      <vt:lpstr>Wingdings</vt:lpstr>
      <vt:lpstr>PPP_SFUSI_PRT_3AM</vt:lpstr>
      <vt:lpstr>Algoritma dan Pemrograman  Subrutin </vt:lpstr>
      <vt:lpstr> Jenis Subrutin</vt:lpstr>
      <vt:lpstr> Prosedur</vt:lpstr>
      <vt:lpstr>Parameter Formal</vt:lpstr>
      <vt:lpstr>Contoh Parameter by Value</vt:lpstr>
      <vt:lpstr>Contoh Parameter by Reference</vt:lpstr>
      <vt:lpstr>Contoh Prosedur</vt:lpstr>
      <vt:lpstr>Pemanggilan Prosedur</vt:lpstr>
      <vt:lpstr>Contoh Memanggil Prosedur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MB</dc:creator>
  <cp:lastModifiedBy>Tati Harihayati</cp:lastModifiedBy>
  <cp:revision>384</cp:revision>
  <dcterms:created xsi:type="dcterms:W3CDTF">2010-08-31T04:22:45Z</dcterms:created>
  <dcterms:modified xsi:type="dcterms:W3CDTF">2013-11-30T04:04:26Z</dcterms:modified>
</cp:coreProperties>
</file>