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4" r:id="rId3"/>
    <p:sldId id="347" r:id="rId4"/>
    <p:sldId id="348" r:id="rId5"/>
    <p:sldId id="345" r:id="rId6"/>
    <p:sldId id="350" r:id="rId7"/>
    <p:sldId id="346" r:id="rId8"/>
    <p:sldId id="349" r:id="rId9"/>
    <p:sldId id="340" r:id="rId10"/>
    <p:sldId id="351" r:id="rId11"/>
    <p:sldId id="352" r:id="rId12"/>
    <p:sldId id="30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FD89-BF27-49D8-ACBF-C71915FFB303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519C4-E5EE-4F48-AC42-7CE6310D2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41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id-ID" sz="3600" b="1" dirty="0" smtClean="0"/>
              <a:t>Pemrograman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400" b="1" dirty="0" err="1" smtClean="0"/>
              <a:t>Subrutin</a:t>
            </a:r>
            <a:r>
              <a:rPr lang="en-US" sz="3400" b="1" dirty="0" smtClean="0"/>
              <a:t> (Function) </a:t>
            </a:r>
            <a:endParaRPr lang="id-ID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400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  <a:p>
            <a:r>
              <a:rPr lang="id-ID" smtClean="0"/>
              <a:t>Universitas </a:t>
            </a:r>
            <a:r>
              <a:rPr lang="id-ID" dirty="0" smtClean="0"/>
              <a:t>Komputer Indonesia</a:t>
            </a:r>
            <a:endParaRPr lang="id-ID" dirty="0"/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endParaRPr lang="id-ID" b="1" dirty="0"/>
          </a:p>
        </p:txBody>
      </p:sp>
      <p:sp>
        <p:nvSpPr>
          <p:cNvPr id="12" name="Rectangle 11"/>
          <p:cNvSpPr/>
          <p:nvPr/>
        </p:nvSpPr>
        <p:spPr>
          <a:xfrm>
            <a:off x="1219200" y="9906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n-US" sz="1800" dirty="0" err="1" smtClean="0">
                <a:latin typeface="+mn-lt"/>
              </a:rPr>
              <a:t>Buat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algoritma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dan</a:t>
            </a:r>
            <a:r>
              <a:rPr lang="en-US" sz="1800" dirty="0" smtClean="0">
                <a:latin typeface="+mn-lt"/>
              </a:rPr>
              <a:t> program </a:t>
            </a:r>
            <a:r>
              <a:rPr lang="en-US" sz="1800" dirty="0" err="1" smtClean="0">
                <a:latin typeface="+mn-lt"/>
              </a:rPr>
              <a:t>untuk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tampilan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di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bawah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ini</a:t>
            </a:r>
            <a:r>
              <a:rPr lang="en-US" sz="1800" dirty="0" smtClean="0">
                <a:latin typeface="+mn-lt"/>
              </a:rPr>
              <a:t>:</a:t>
            </a:r>
          </a:p>
        </p:txBody>
      </p:sp>
      <p:pic>
        <p:nvPicPr>
          <p:cNvPr id="15" name="Picture 14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19200" y="3655874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n-US" sz="1800" dirty="0" err="1" smtClean="0">
                <a:latin typeface="+mn-lt"/>
              </a:rPr>
              <a:t>Jumlah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Indeks</a:t>
            </a:r>
            <a:r>
              <a:rPr lang="en-US" sz="1800" dirty="0" smtClean="0">
                <a:latin typeface="+mn-lt"/>
              </a:rPr>
              <a:t> A 		: ….  </a:t>
            </a:r>
            <a:r>
              <a:rPr lang="en-US" sz="1800" dirty="0" err="1" smtClean="0">
                <a:latin typeface="+mn-lt"/>
              </a:rPr>
              <a:t>Mahasiswa</a:t>
            </a:r>
            <a:endParaRPr lang="en-US" sz="1800" dirty="0" smtClean="0">
              <a:latin typeface="+mn-lt"/>
            </a:endParaRPr>
          </a:p>
          <a:p>
            <a:pPr marL="360363" indent="-360363" algn="just"/>
            <a:r>
              <a:rPr lang="en-US" sz="1800" dirty="0" err="1" smtClean="0">
                <a:latin typeface="+mn-lt"/>
              </a:rPr>
              <a:t>Jumlah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Indeks</a:t>
            </a:r>
            <a:r>
              <a:rPr lang="en-US" sz="1800" dirty="0" smtClean="0">
                <a:latin typeface="+mn-lt"/>
              </a:rPr>
              <a:t> B		: ….  </a:t>
            </a:r>
            <a:r>
              <a:rPr lang="en-US" sz="1800" dirty="0" err="1" smtClean="0">
                <a:latin typeface="+mn-lt"/>
              </a:rPr>
              <a:t>Mahasiswa</a:t>
            </a:r>
            <a:endParaRPr lang="en-US" sz="1800" dirty="0" smtClean="0">
              <a:latin typeface="+mn-lt"/>
            </a:endParaRPr>
          </a:p>
          <a:p>
            <a:pPr marL="360363" indent="-360363" algn="just"/>
            <a:r>
              <a:rPr lang="en-US" sz="1800" dirty="0" err="1" smtClean="0">
                <a:latin typeface="+mn-lt"/>
              </a:rPr>
              <a:t>Jumlah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Indeks</a:t>
            </a:r>
            <a:r>
              <a:rPr lang="en-US" sz="1800" dirty="0" smtClean="0">
                <a:latin typeface="+mn-lt"/>
              </a:rPr>
              <a:t> C 		: ….  </a:t>
            </a:r>
            <a:r>
              <a:rPr lang="en-US" sz="1800" dirty="0" err="1" smtClean="0">
                <a:latin typeface="+mn-lt"/>
              </a:rPr>
              <a:t>Mahasiswa</a:t>
            </a:r>
            <a:endParaRPr lang="en-US" sz="1800" dirty="0" smtClean="0">
              <a:latin typeface="+mn-lt"/>
            </a:endParaRPr>
          </a:p>
          <a:p>
            <a:pPr marL="360363" indent="-360363" algn="just"/>
            <a:r>
              <a:rPr lang="en-US" sz="1800" dirty="0" err="1" smtClean="0">
                <a:latin typeface="+mn-lt"/>
              </a:rPr>
              <a:t>Jumlah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Indeks</a:t>
            </a:r>
            <a:r>
              <a:rPr lang="en-US" sz="1800" dirty="0" smtClean="0">
                <a:latin typeface="+mn-lt"/>
              </a:rPr>
              <a:t> D 		: ….  </a:t>
            </a:r>
            <a:r>
              <a:rPr lang="en-US" sz="1800" dirty="0" err="1" smtClean="0">
                <a:latin typeface="+mn-lt"/>
              </a:rPr>
              <a:t>Mahasiswa</a:t>
            </a:r>
            <a:endParaRPr lang="en-US" sz="1800" dirty="0" smtClean="0">
              <a:latin typeface="+mn-lt"/>
            </a:endParaRPr>
          </a:p>
          <a:p>
            <a:pPr marL="360363" indent="-360363" algn="just"/>
            <a:r>
              <a:rPr lang="en-US" sz="1800" dirty="0" err="1" smtClean="0">
                <a:latin typeface="+mn-lt"/>
              </a:rPr>
              <a:t>Jumlah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Indeks</a:t>
            </a:r>
            <a:r>
              <a:rPr lang="en-US" sz="1800" dirty="0" smtClean="0">
                <a:latin typeface="+mn-lt"/>
              </a:rPr>
              <a:t> E 		: ….  </a:t>
            </a:r>
            <a:r>
              <a:rPr lang="en-US" sz="1800" dirty="0" err="1" smtClean="0">
                <a:latin typeface="+mn-lt"/>
              </a:rPr>
              <a:t>Mahasiswa</a:t>
            </a:r>
            <a:endParaRPr lang="en-US" sz="1800" dirty="0" smtClean="0">
              <a:latin typeface="+mn-lt"/>
            </a:endParaRPr>
          </a:p>
          <a:p>
            <a:pPr marL="360363" indent="-360363" algn="just"/>
            <a:r>
              <a:rPr lang="en-US" sz="1800" dirty="0" smtClean="0">
                <a:latin typeface="+mn-lt"/>
              </a:rPr>
              <a:t>Rata-rata </a:t>
            </a:r>
            <a:r>
              <a:rPr lang="en-US" sz="1800" dirty="0" err="1" smtClean="0">
                <a:latin typeface="+mn-lt"/>
              </a:rPr>
              <a:t>Nilai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Akhir</a:t>
            </a:r>
            <a:r>
              <a:rPr lang="en-US" sz="1800" dirty="0" smtClean="0">
                <a:latin typeface="+mn-lt"/>
              </a:rPr>
              <a:t>	: ….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2024579"/>
          <a:ext cx="75438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90162"/>
                <a:gridCol w="1038639"/>
                <a:gridCol w="838199"/>
                <a:gridCol w="990600"/>
                <a:gridCol w="685800"/>
                <a:gridCol w="762000"/>
                <a:gridCol w="762000"/>
                <a:gridCol w="990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NO.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NIM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FF"/>
                          </a:solidFill>
                        </a:rPr>
                        <a:t>Nama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FF"/>
                          </a:solidFill>
                        </a:rPr>
                        <a:t>Hadir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FF"/>
                          </a:solidFill>
                        </a:rPr>
                        <a:t>Tugas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UTS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UAS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N.A.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FFFFFF"/>
                          </a:solidFill>
                        </a:rPr>
                        <a:t>Indeks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371600" y="1598474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600" b="1" dirty="0" err="1" smtClean="0">
                <a:latin typeface="+mn-lt"/>
              </a:rPr>
              <a:t>Daftar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err="1" smtClean="0">
                <a:latin typeface="+mn-lt"/>
              </a:rPr>
              <a:t>Nilai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 err="1" smtClean="0">
                <a:latin typeface="+mn-lt"/>
              </a:rPr>
              <a:t>Mahasiswa</a:t>
            </a:r>
            <a:endParaRPr lang="en-US" sz="1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b="1" dirty="0"/>
          </a:p>
        </p:txBody>
      </p:sp>
      <p:pic>
        <p:nvPicPr>
          <p:cNvPr id="15" name="Picture 14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19200" y="10668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n-US" b="1" u="sng" dirty="0" err="1" smtClean="0">
                <a:solidFill>
                  <a:srgbClr val="C00000"/>
                </a:solidFill>
                <a:latin typeface="+mn-lt"/>
              </a:rPr>
              <a:t>Ketentuan</a:t>
            </a:r>
            <a:r>
              <a:rPr lang="en-US" b="1" u="sng" dirty="0" smtClean="0">
                <a:solidFill>
                  <a:srgbClr val="C00000"/>
                </a:solidFill>
                <a:latin typeface="+mn-lt"/>
              </a:rPr>
              <a:t>:</a:t>
            </a:r>
          </a:p>
          <a:p>
            <a:pPr marL="360363" indent="-360363" algn="just"/>
            <a:endParaRPr lang="en-US" b="1" u="sng" dirty="0" smtClean="0">
              <a:solidFill>
                <a:srgbClr val="C00000"/>
              </a:solidFill>
              <a:latin typeface="+mn-lt"/>
            </a:endParaRPr>
          </a:p>
          <a:p>
            <a:pPr marL="179388" indent="-179388" algn="just">
              <a:buFontTx/>
              <a:buChar char="-"/>
            </a:pPr>
            <a:r>
              <a:rPr lang="en-US" dirty="0" err="1" smtClean="0">
                <a:latin typeface="+mn-lt"/>
              </a:rPr>
              <a:t>Memasukkan</a:t>
            </a:r>
            <a:r>
              <a:rPr lang="en-US" dirty="0" smtClean="0">
                <a:latin typeface="+mn-lt"/>
              </a:rPr>
              <a:t> data </a:t>
            </a:r>
            <a:r>
              <a:rPr lang="en-US" dirty="0" err="1" smtClean="0">
                <a:latin typeface="+mn-lt"/>
              </a:rPr>
              <a:t>mahasiswa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langsung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tabel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daftar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nilai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mahasiswa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menggunakan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prosedur</a:t>
            </a:r>
            <a:r>
              <a:rPr lang="en-US" dirty="0" smtClean="0">
                <a:latin typeface="+mn-lt"/>
              </a:rPr>
              <a:t>)</a:t>
            </a:r>
          </a:p>
          <a:p>
            <a:pPr marL="179388" indent="-179388" algn="just">
              <a:buFontTx/>
              <a:buChar char="-"/>
            </a:pPr>
            <a:r>
              <a:rPr lang="en-US" dirty="0" err="1" smtClean="0">
                <a:latin typeface="+mn-lt"/>
              </a:rPr>
              <a:t>Proses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memasukkan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berhenti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sampai</a:t>
            </a:r>
            <a:r>
              <a:rPr lang="en-US" dirty="0" smtClean="0">
                <a:latin typeface="+mn-lt"/>
              </a:rPr>
              <a:t> NIM yang </a:t>
            </a:r>
            <a:r>
              <a:rPr lang="en-US" dirty="0" err="1" smtClean="0">
                <a:latin typeface="+mn-lt"/>
              </a:rPr>
              <a:t>dimasukan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‘stop’</a:t>
            </a:r>
          </a:p>
          <a:p>
            <a:pPr marL="179388" indent="-179388" algn="just">
              <a:buFontTx/>
              <a:buChar char="-"/>
            </a:pPr>
            <a:r>
              <a:rPr lang="en-US" dirty="0" err="1" smtClean="0">
                <a:latin typeface="+mn-lt"/>
              </a:rPr>
              <a:t>Nilai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Akhir</a:t>
            </a:r>
            <a:r>
              <a:rPr lang="en-US" dirty="0" smtClean="0">
                <a:latin typeface="+mn-lt"/>
              </a:rPr>
              <a:t> (N.A) </a:t>
            </a:r>
            <a:r>
              <a:rPr lang="en-US" dirty="0" err="1" smtClean="0">
                <a:latin typeface="+mn-lt"/>
              </a:rPr>
              <a:t>diperoleh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dari</a:t>
            </a:r>
            <a:r>
              <a:rPr lang="en-US" dirty="0" smtClean="0">
                <a:latin typeface="+mn-lt"/>
              </a:rPr>
              <a:t> 10% </a:t>
            </a:r>
            <a:r>
              <a:rPr lang="en-US" dirty="0" err="1" smtClean="0">
                <a:latin typeface="+mn-lt"/>
              </a:rPr>
              <a:t>Kehadiran</a:t>
            </a:r>
            <a:r>
              <a:rPr lang="en-US" dirty="0" smtClean="0">
                <a:latin typeface="+mn-lt"/>
              </a:rPr>
              <a:t>, 20% </a:t>
            </a:r>
            <a:r>
              <a:rPr lang="en-US" dirty="0" err="1" smtClean="0">
                <a:latin typeface="+mn-lt"/>
              </a:rPr>
              <a:t>Tugas</a:t>
            </a:r>
            <a:r>
              <a:rPr lang="en-US" dirty="0" smtClean="0">
                <a:latin typeface="+mn-lt"/>
              </a:rPr>
              <a:t>, 30% UTS </a:t>
            </a:r>
            <a:r>
              <a:rPr lang="en-US" dirty="0" err="1" smtClean="0">
                <a:latin typeface="+mn-lt"/>
              </a:rPr>
              <a:t>dan</a:t>
            </a:r>
            <a:r>
              <a:rPr lang="en-US" dirty="0" smtClean="0">
                <a:latin typeface="+mn-lt"/>
              </a:rPr>
              <a:t> 40% UAS</a:t>
            </a:r>
          </a:p>
          <a:p>
            <a:pPr marL="179388" indent="-179388" algn="just">
              <a:buFontTx/>
              <a:buChar char="-"/>
            </a:pPr>
            <a:r>
              <a:rPr lang="en-US" dirty="0" err="1" smtClean="0">
                <a:latin typeface="+mn-lt"/>
              </a:rPr>
              <a:t>Menghitung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nilai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akhir</a:t>
            </a:r>
            <a:r>
              <a:rPr lang="en-US" dirty="0" smtClean="0">
                <a:latin typeface="+mn-lt"/>
              </a:rPr>
              <a:t> (N.A.) </a:t>
            </a:r>
            <a:r>
              <a:rPr lang="en-US" dirty="0" err="1" smtClean="0">
                <a:latin typeface="+mn-lt"/>
              </a:rPr>
              <a:t>dan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menentukan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Indeks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Nilai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Indeks</a:t>
            </a:r>
            <a:r>
              <a:rPr lang="en-US" dirty="0" smtClean="0">
                <a:latin typeface="+mn-lt"/>
              </a:rPr>
              <a:t>) </a:t>
            </a:r>
            <a:r>
              <a:rPr lang="en-US" dirty="0" err="1" smtClean="0">
                <a:latin typeface="+mn-lt"/>
              </a:rPr>
              <a:t>menggunakan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fungsi</a:t>
            </a:r>
            <a:endParaRPr lang="en-US" dirty="0" smtClean="0">
              <a:solidFill>
                <a:srgbClr val="C00000"/>
              </a:solidFill>
              <a:latin typeface="+mn-lt"/>
            </a:endParaRPr>
          </a:p>
          <a:p>
            <a:pPr marL="179388" indent="-179388" algn="just">
              <a:buFontTx/>
              <a:buChar char="-"/>
            </a:pPr>
            <a:r>
              <a:rPr lang="en-US" dirty="0" err="1" smtClean="0">
                <a:latin typeface="+mn-lt"/>
              </a:rPr>
              <a:t>Menghitung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jumlah</a:t>
            </a:r>
            <a:r>
              <a:rPr lang="en-US" dirty="0" smtClean="0">
                <a:latin typeface="+mn-lt"/>
              </a:rPr>
              <a:t> per </a:t>
            </a:r>
            <a:r>
              <a:rPr lang="en-US" dirty="0" err="1" smtClean="0">
                <a:latin typeface="+mn-lt"/>
              </a:rPr>
              <a:t>indeks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menggunakan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n-lt"/>
              </a:rPr>
              <a:t>prosedur</a:t>
            </a:r>
            <a:endParaRPr lang="en-US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(Function)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90600"/>
            <a:ext cx="8077200" cy="4343400"/>
          </a:xfrm>
        </p:spPr>
        <p:txBody>
          <a:bodyPr/>
          <a:lstStyle/>
          <a:p>
            <a:pPr marL="742950" indent="-742950">
              <a:buNone/>
            </a:pPr>
            <a:r>
              <a:rPr lang="en-US" sz="3600" b="1" kern="1200" dirty="0" err="1" smtClean="0"/>
              <a:t>Bentuk</a:t>
            </a:r>
            <a:r>
              <a:rPr lang="en-US" sz="3600" b="1" kern="1200" dirty="0" smtClean="0"/>
              <a:t> </a:t>
            </a:r>
            <a:r>
              <a:rPr lang="en-US" sz="3600" b="1" kern="1200" dirty="0" err="1" smtClean="0"/>
              <a:t>Umum</a:t>
            </a:r>
            <a:r>
              <a:rPr lang="en-US" sz="4000" kern="1200" dirty="0" smtClean="0"/>
              <a:t>:</a:t>
            </a:r>
          </a:p>
          <a:p>
            <a:pPr marL="742950" indent="-742950">
              <a:buNone/>
            </a:pPr>
            <a:r>
              <a:rPr lang="en-US" sz="2400" b="1" u="sng" kern="1200" dirty="0" smtClean="0"/>
              <a:t>Function</a:t>
            </a:r>
            <a:r>
              <a:rPr lang="en-US" sz="2400" kern="1200" dirty="0" smtClean="0"/>
              <a:t>                                                            </a:t>
            </a:r>
            <a:endParaRPr lang="en-US" sz="2400" kern="1200" dirty="0" smtClean="0">
              <a:solidFill>
                <a:srgbClr val="FF0000"/>
              </a:solidFill>
            </a:endParaRPr>
          </a:p>
          <a:p>
            <a:pPr marL="742950" indent="-742950">
              <a:buNone/>
            </a:pPr>
            <a:r>
              <a:rPr lang="en-US" sz="2400" kern="1200" dirty="0" smtClean="0"/>
              <a:t>{I.S. : …………………………………………...}</a:t>
            </a:r>
          </a:p>
          <a:p>
            <a:pPr marL="742950" indent="-742950">
              <a:buNone/>
            </a:pPr>
            <a:r>
              <a:rPr lang="en-US" sz="2400" kern="1200" dirty="0" smtClean="0"/>
              <a:t>{F.S. : ………………………………………..…}</a:t>
            </a:r>
          </a:p>
          <a:p>
            <a:pPr marL="742950" indent="-742950">
              <a:buNone/>
            </a:pPr>
            <a:r>
              <a:rPr lang="en-US" sz="2400" b="1" u="sng" kern="1200" dirty="0" err="1" smtClean="0"/>
              <a:t>Kamus</a:t>
            </a:r>
            <a:r>
              <a:rPr lang="en-US" sz="2400" b="1" u="sng" kern="1200" dirty="0" smtClean="0"/>
              <a:t>: </a:t>
            </a:r>
            <a:r>
              <a:rPr lang="en-US" sz="2400" kern="1200" dirty="0" smtClean="0"/>
              <a:t>   </a:t>
            </a:r>
            <a:r>
              <a:rPr lang="en-US" sz="2400" kern="1200" dirty="0" smtClean="0">
                <a:solidFill>
                  <a:srgbClr val="FF0000"/>
                </a:solidFill>
              </a:rPr>
              <a:t>{</a:t>
            </a:r>
            <a:r>
              <a:rPr lang="en-US" sz="2400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400" kern="1200" dirty="0" smtClean="0">
                <a:solidFill>
                  <a:srgbClr val="FF0000"/>
                </a:solidFill>
              </a:rPr>
              <a:t> </a:t>
            </a:r>
            <a:r>
              <a:rPr lang="en-US" sz="2400" kern="1200" dirty="0" err="1" smtClean="0">
                <a:solidFill>
                  <a:srgbClr val="FF0000"/>
                </a:solidFill>
              </a:rPr>
              <a:t>lokal</a:t>
            </a:r>
            <a:r>
              <a:rPr lang="en-US" sz="2400" kern="1200" dirty="0" smtClean="0">
                <a:solidFill>
                  <a:srgbClr val="FF0000"/>
                </a:solidFill>
              </a:rPr>
              <a:t>}</a:t>
            </a:r>
          </a:p>
          <a:p>
            <a:pPr marL="742950" indent="-742950">
              <a:buNone/>
            </a:pPr>
            <a:r>
              <a:rPr lang="en-US" sz="2400" kern="1200" dirty="0" smtClean="0"/>
              <a:t>    {</a:t>
            </a:r>
            <a:r>
              <a:rPr lang="en-US" sz="2400" kern="1200" dirty="0" err="1" smtClean="0"/>
              <a:t>deklarasi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variabel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dan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tipedatanya</a:t>
            </a:r>
            <a:r>
              <a:rPr lang="en-US" sz="2400" kern="1200" dirty="0" smtClean="0"/>
              <a:t>}</a:t>
            </a:r>
          </a:p>
          <a:p>
            <a:pPr marL="742950" indent="-742950"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u="sng" kern="1200" dirty="0" smtClean="0"/>
              <a:t>:</a:t>
            </a:r>
          </a:p>
          <a:p>
            <a:pPr marL="742950" indent="-742950">
              <a:buNone/>
            </a:pPr>
            <a:r>
              <a:rPr lang="en-US" sz="2400" kern="1200" dirty="0" smtClean="0"/>
              <a:t>    {</a:t>
            </a:r>
            <a:r>
              <a:rPr lang="en-US" sz="2400" kern="1200" dirty="0" err="1" smtClean="0"/>
              <a:t>aksi-aksi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yg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terjadi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pada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fungsi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ini</a:t>
            </a:r>
            <a:r>
              <a:rPr lang="en-US" sz="2400" kern="1200" dirty="0" smtClean="0"/>
              <a:t>}</a:t>
            </a:r>
          </a:p>
          <a:p>
            <a:pPr marL="742950" indent="-742950">
              <a:buNone/>
            </a:pPr>
            <a:r>
              <a:rPr lang="en-US" sz="2400" b="1" u="sng" kern="1200" dirty="0" err="1" smtClean="0"/>
              <a:t>EndFunction</a:t>
            </a:r>
            <a:endParaRPr lang="en-US" sz="2400" b="1" u="sng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166016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nama_fungsi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9680" y="166016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daftar</a:t>
            </a:r>
            <a:r>
              <a:rPr lang="en-US" dirty="0" smtClean="0">
                <a:latin typeface="+mn-lt"/>
              </a:rPr>
              <a:t> parameter)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3050" y="169264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  <a:sym typeface="Wingdings" pitchFamily="2" charset="2"/>
              </a:rPr>
              <a:t>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2820" y="166266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tipehasil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Fungsi</a:t>
            </a:r>
            <a:endParaRPr lang="id-ID" sz="3200" dirty="0"/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219200" y="8382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514600" y="838200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219200" y="2590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3657600" y="838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b="1" u="sng" dirty="0" smtClean="0">
                <a:latin typeface="+mn-lt"/>
              </a:rPr>
              <a:t>integer</a:t>
            </a:r>
            <a:r>
              <a:rPr lang="en-US" sz="2000" dirty="0" smtClean="0">
                <a:latin typeface="+mn-lt"/>
              </a:rPr>
              <a:t>) 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19200" y="140283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menghasilkan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lang="en-US" sz="2000" dirty="0" smtClean="0">
                <a:latin typeface="+mn-lt"/>
              </a:rPr>
              <a:t>}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9200" y="1143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</a:rPr>
              <a:t>{I.S.  : </a:t>
            </a:r>
            <a:r>
              <a:rPr lang="en-US" sz="2000" dirty="0" err="1" smtClean="0">
                <a:latin typeface="+mn-lt"/>
              </a:rPr>
              <a:t>harga</a:t>
            </a:r>
            <a:r>
              <a:rPr lang="en-US" sz="2000" dirty="0" smtClean="0">
                <a:latin typeface="+mn-lt"/>
              </a:rPr>
              <a:t> N </a:t>
            </a:r>
            <a:r>
              <a:rPr lang="en-US" sz="2000" dirty="0" err="1" smtClean="0">
                <a:latin typeface="+mn-lt"/>
              </a:rPr>
              <a:t>sudah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terdefinisi</a:t>
            </a:r>
            <a:r>
              <a:rPr lang="en-US" sz="2000" dirty="0" smtClean="0">
                <a:latin typeface="+mn-lt"/>
              </a:rPr>
              <a:t>}</a:t>
            </a:r>
            <a:endParaRPr kumimoji="0" lang="en-US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219200" y="167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 dirty="0" err="1" smtClean="0">
                <a:latin typeface="+mn-lt"/>
              </a:rPr>
              <a:t>Kamus</a:t>
            </a:r>
            <a:r>
              <a:rPr lang="en-US" sz="2000" b="1" u="sng" dirty="0" smtClean="0">
                <a:latin typeface="+mn-lt"/>
              </a:rPr>
              <a:t>: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1143000" y="5791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EndFunction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 bwMode="auto">
          <a:xfrm>
            <a:off x="762000" y="2971800"/>
            <a:ext cx="5562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if</a:t>
            </a:r>
            <a:r>
              <a:rPr lang="en-US" sz="2000" dirty="0" smtClean="0">
                <a:latin typeface="+mn-lt"/>
                <a:sym typeface="Wingdings" pitchFamily="2" charset="2"/>
              </a:rPr>
              <a:t>   (N = 0)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or</a:t>
            </a:r>
            <a:r>
              <a:rPr lang="en-US" sz="2000" dirty="0" smtClean="0">
                <a:latin typeface="+mn-lt"/>
                <a:sym typeface="Wingdings" pitchFamily="2" charset="2"/>
              </a:rPr>
              <a:t> (N = 1)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then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0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else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       	    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0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for</a:t>
            </a:r>
            <a:r>
              <a:rPr lang="en-US" sz="2000" dirty="0" smtClean="0">
                <a:latin typeface="+mn-lt"/>
                <a:sym typeface="Wingdings" pitchFamily="2" charset="2"/>
              </a:rPr>
              <a:t>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i</a:t>
            </a:r>
            <a:r>
              <a:rPr lang="en-US" sz="2000" dirty="0" smtClean="0">
                <a:latin typeface="+mn-lt"/>
                <a:sym typeface="Wingdings" pitchFamily="2" charset="2"/>
              </a:rPr>
              <a:t>    2 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to</a:t>
            </a:r>
            <a:r>
              <a:rPr lang="en-US" sz="2000" dirty="0" smtClean="0">
                <a:latin typeface="+mn-lt"/>
                <a:sym typeface="Wingdings" pitchFamily="2" charset="2"/>
              </a:rPr>
              <a:t>   N 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do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	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000" dirty="0" smtClean="0">
                <a:latin typeface="+mn-lt"/>
                <a:sym typeface="Wingdings" pitchFamily="2" charset="2"/>
              </a:rPr>
              <a:t>  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000" dirty="0" smtClean="0">
                <a:latin typeface="+mn-lt"/>
                <a:sym typeface="Wingdings" pitchFamily="2" charset="2"/>
              </a:rPr>
              <a:t>  *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i</a:t>
            </a:r>
            <a:endParaRPr lang="en-US" sz="2000" dirty="0" smtClean="0">
              <a:latin typeface="+mn-lt"/>
              <a:sym typeface="Wingdings" pitchFamily="2" charset="2"/>
            </a:endParaRP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000" b="1" u="sng" dirty="0" err="1" smtClean="0">
                <a:latin typeface="+mn-lt"/>
                <a:sym typeface="Wingdings" pitchFamily="2" charset="2"/>
              </a:rPr>
              <a:t>endfor</a:t>
            </a:r>
            <a:endParaRPr lang="en-US" sz="2000" b="1" u="sng" dirty="0" smtClean="0">
              <a:latin typeface="+mn-lt"/>
              <a:sym typeface="Wingdings" pitchFamily="2" charset="2"/>
            </a:endParaRP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000" dirty="0" smtClean="0">
                <a:latin typeface="+mn-lt"/>
                <a:sym typeface="Wingdings" pitchFamily="2" charset="2"/>
              </a:rPr>
              <a:t>    </a:t>
            </a:r>
            <a:r>
              <a:rPr lang="en-US" sz="2000" smtClean="0">
                <a:latin typeface="+mn-lt"/>
                <a:sym typeface="Wingdings" pitchFamily="2" charset="2"/>
              </a:rPr>
              <a:t>Fak</a:t>
            </a:r>
            <a:endParaRPr lang="en-US" sz="2000" dirty="0" smtClean="0">
              <a:latin typeface="+mn-lt"/>
              <a:sym typeface="Wingdings" pitchFamily="2" charset="2"/>
            </a:endParaRP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</a:t>
            </a:r>
            <a:r>
              <a:rPr lang="en-US" sz="2000" b="1" u="sng" dirty="0" err="1" smtClean="0">
                <a:latin typeface="+mn-lt"/>
                <a:sym typeface="Wingdings" pitchFamily="2" charset="2"/>
              </a:rPr>
              <a:t>endif</a:t>
            </a:r>
            <a:r>
              <a:rPr lang="en-US" sz="2000" dirty="0" smtClean="0">
                <a:latin typeface="+mn-lt"/>
                <a:sym typeface="Wingdings" pitchFamily="2" charset="2"/>
              </a:rPr>
              <a:t>    </a:t>
            </a:r>
            <a:endParaRPr lang="en-US" sz="2000" dirty="0" smtClean="0">
              <a:latin typeface="+mn-lt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676400" y="2026170"/>
            <a:ext cx="662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: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</a:rPr>
              <a:t>i        :  </a:t>
            </a:r>
            <a:r>
              <a:rPr lang="en-US" sz="2000" b="1" u="sng" dirty="0" smtClean="0">
                <a:latin typeface="+mn-lt"/>
              </a:rPr>
              <a:t>integer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3"/>
          <p:cNvSpPr txBox="1">
            <a:spLocks/>
          </p:cNvSpPr>
          <p:nvPr/>
        </p:nvSpPr>
        <p:spPr bwMode="auto">
          <a:xfrm>
            <a:off x="5913620" y="85444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 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 bwMode="auto">
          <a:xfrm>
            <a:off x="6294620" y="838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 dirty="0" smtClean="0">
                <a:latin typeface="+mn-lt"/>
                <a:sym typeface="Wingdings" pitchFamily="2" charset="2"/>
              </a:rPr>
              <a:t>real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7" grpId="0"/>
      <p:bldP spid="15" grpId="0"/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F(X) = 2X + 1,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pengendalinya</a:t>
            </a:r>
            <a:r>
              <a:rPr lang="en-US" sz="2400" dirty="0" smtClean="0"/>
              <a:t> (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Rekursif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90600"/>
            <a:ext cx="8077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kern="1200" dirty="0" err="1" smtClean="0"/>
              <a:t>Subrutin</a:t>
            </a:r>
            <a:r>
              <a:rPr lang="en-US" sz="2800" kern="1200" dirty="0" smtClean="0"/>
              <a:t> yang </a:t>
            </a:r>
            <a:r>
              <a:rPr lang="en-US" sz="2800" kern="1200" dirty="0" err="1" smtClean="0"/>
              <a:t>bisa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memanggil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dirinya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sendiri</a:t>
            </a:r>
            <a:r>
              <a:rPr lang="en-US" sz="2800" kern="1200" dirty="0" smtClean="0"/>
              <a:t>.</a:t>
            </a:r>
          </a:p>
          <a:p>
            <a:pPr marL="0" indent="0">
              <a:buNone/>
            </a:pPr>
            <a:endParaRPr lang="en-US" sz="2800" kern="1200" dirty="0" smtClean="0"/>
          </a:p>
          <a:p>
            <a:pPr marL="0" indent="0">
              <a:buNone/>
            </a:pPr>
            <a:r>
              <a:rPr lang="en-US" sz="2800" kern="1200" dirty="0" err="1" smtClean="0"/>
              <a:t>Ciri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rekursif</a:t>
            </a:r>
            <a:r>
              <a:rPr lang="en-US" sz="2800" kern="1200" dirty="0" smtClean="0"/>
              <a:t>:</a:t>
            </a:r>
          </a:p>
          <a:p>
            <a:pPr marL="509588" indent="-509588">
              <a:buAutoNum type="arabicPeriod"/>
            </a:pPr>
            <a:r>
              <a:rPr lang="en-US" sz="2800" kern="1200" dirty="0" err="1" smtClean="0"/>
              <a:t>Mengandung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kriteria</a:t>
            </a:r>
            <a:endParaRPr lang="en-US" sz="2800" kern="1200" dirty="0" smtClean="0"/>
          </a:p>
          <a:p>
            <a:pPr marL="457200" indent="-457200">
              <a:buAutoNum type="arabicPeriod"/>
            </a:pPr>
            <a:r>
              <a:rPr lang="en-US" sz="2800" kern="1200" dirty="0" err="1" smtClean="0"/>
              <a:t>Kondisi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penghenti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rekursif</a:t>
            </a:r>
            <a:endParaRPr lang="en-US" sz="2800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Rekursif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90600"/>
            <a:ext cx="80772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kern="1200" dirty="0" err="1" smtClean="0"/>
              <a:t>Menghitung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Faktorial</a:t>
            </a:r>
            <a:r>
              <a:rPr lang="en-US" sz="2800" kern="1200" dirty="0" smtClean="0"/>
              <a:t> : </a:t>
            </a:r>
          </a:p>
          <a:p>
            <a:pPr marL="509588" indent="-509588">
              <a:buAutoNum type="arabicPeriod"/>
            </a:pPr>
            <a:r>
              <a:rPr lang="en-US" sz="2800" kern="1200" dirty="0" err="1" smtClean="0"/>
              <a:t>Mengandung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kriteria</a:t>
            </a:r>
            <a:r>
              <a:rPr lang="en-US" sz="2800" kern="1200" dirty="0" smtClean="0"/>
              <a:t> : N! = N(N-1)!</a:t>
            </a:r>
          </a:p>
          <a:p>
            <a:pPr marL="457200" indent="-457200">
              <a:buAutoNum type="arabicPeriod"/>
            </a:pPr>
            <a:r>
              <a:rPr lang="en-US" sz="2800" kern="1200" dirty="0" err="1" smtClean="0"/>
              <a:t>Kondisi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penghenti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rekursif</a:t>
            </a:r>
            <a:r>
              <a:rPr lang="en-US" sz="2800" kern="1200" dirty="0" smtClean="0"/>
              <a:t> : N=0 </a:t>
            </a:r>
            <a:r>
              <a:rPr lang="en-US" sz="2800" kern="1200" dirty="0" err="1" smtClean="0"/>
              <a:t>atau</a:t>
            </a:r>
            <a:r>
              <a:rPr lang="en-US" sz="2800" kern="1200" dirty="0" smtClean="0"/>
              <a:t> N=1</a:t>
            </a:r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Contoh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Fungsi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Rekursif</a:t>
            </a:r>
            <a:endParaRPr lang="id-ID" sz="3200" dirty="0"/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219200" y="9144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590800" y="914400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219200" y="2971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3810000" y="914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2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lang="en-US" sz="2200" dirty="0" smtClean="0">
                <a:latin typeface="+mn-lt"/>
              </a:rPr>
              <a:t>: </a:t>
            </a:r>
            <a:r>
              <a:rPr lang="en-US" sz="2200" b="1" u="sng" dirty="0" smtClean="0">
                <a:latin typeface="+mn-lt"/>
              </a:rPr>
              <a:t>integer</a:t>
            </a:r>
            <a:r>
              <a:rPr lang="en-US" sz="2200" dirty="0" smtClean="0">
                <a:latin typeface="+mn-lt"/>
              </a:rPr>
              <a:t>)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19200" y="18288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menghasilkan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lang="en-US" sz="2200" dirty="0" smtClean="0">
                <a:latin typeface="+mn-lt"/>
              </a:rPr>
              <a:t>}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9200" y="1371600"/>
            <a:ext cx="762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</a:rPr>
              <a:t>{I.S.  : </a:t>
            </a:r>
            <a:r>
              <a:rPr lang="en-US" sz="2200" dirty="0" err="1" smtClean="0">
                <a:latin typeface="+mn-lt"/>
              </a:rPr>
              <a:t>harga</a:t>
            </a:r>
            <a:r>
              <a:rPr lang="en-US" sz="2200" dirty="0" smtClean="0">
                <a:latin typeface="+mn-lt"/>
              </a:rPr>
              <a:t> N </a:t>
            </a:r>
            <a:r>
              <a:rPr lang="en-US" sz="2200" dirty="0" err="1" smtClean="0">
                <a:latin typeface="+mn-lt"/>
              </a:rPr>
              <a:t>sudah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terdefinisi</a:t>
            </a:r>
            <a:r>
              <a:rPr lang="en-US" sz="2200" dirty="0" smtClean="0">
                <a:latin typeface="+mn-lt"/>
              </a:rPr>
              <a:t>}</a:t>
            </a:r>
            <a:endParaRPr kumimoji="0" lang="en-US" sz="2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219200" y="22860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u="sng" dirty="0" err="1" smtClean="0">
                <a:latin typeface="+mn-lt"/>
              </a:rPr>
              <a:t>Kamus</a:t>
            </a:r>
            <a:r>
              <a:rPr lang="en-US" sz="2200" b="1" u="sng" dirty="0" smtClean="0">
                <a:latin typeface="+mn-lt"/>
              </a:rPr>
              <a:t>: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 bwMode="auto">
          <a:xfrm>
            <a:off x="762000" y="3429000"/>
            <a:ext cx="5562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	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if</a:t>
            </a:r>
            <a:r>
              <a:rPr lang="en-US" sz="2200" dirty="0" smtClean="0">
                <a:latin typeface="+mn-lt"/>
                <a:sym typeface="Wingdings" pitchFamily="2" charset="2"/>
              </a:rPr>
              <a:t>   (N = 0)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or</a:t>
            </a:r>
            <a:r>
              <a:rPr lang="en-US" sz="2200" dirty="0" smtClean="0">
                <a:latin typeface="+mn-lt"/>
                <a:sym typeface="Wingdings" pitchFamily="2" charset="2"/>
              </a:rPr>
              <a:t> (N =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	 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then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	 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else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       	     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    N  * 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(N-1)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	</a:t>
            </a:r>
            <a:r>
              <a:rPr lang="en-US" sz="2200" b="1" u="sng" dirty="0" err="1" smtClean="0">
                <a:latin typeface="+mn-lt"/>
                <a:sym typeface="Wingdings" pitchFamily="2" charset="2"/>
              </a:rPr>
              <a:t>endif</a:t>
            </a:r>
            <a:r>
              <a:rPr lang="en-US" sz="2200" dirty="0" smtClean="0">
                <a:latin typeface="+mn-lt"/>
                <a:sym typeface="Wingdings" pitchFamily="2" charset="2"/>
              </a:rPr>
              <a:t>   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3"/>
          <p:cNvSpPr txBox="1">
            <a:spLocks/>
          </p:cNvSpPr>
          <p:nvPr/>
        </p:nvSpPr>
        <p:spPr bwMode="auto">
          <a:xfrm>
            <a:off x="1219200" y="58674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EndFunction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529530" y="3581400"/>
            <a:ext cx="72827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5257800" y="342775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Kondisi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penghenti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rekursif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400800" y="51816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/>
          <p:cNvSpPr txBox="1">
            <a:spLocks/>
          </p:cNvSpPr>
          <p:nvPr/>
        </p:nvSpPr>
        <p:spPr bwMode="auto">
          <a:xfrm>
            <a:off x="6902970" y="5029200"/>
            <a:ext cx="201243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Kriteria</a:t>
            </a:r>
            <a:r>
              <a:rPr lang="en-US" sz="2200" dirty="0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/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  <a:sym typeface="Wingdings" pitchFamily="2" charset="2"/>
              </a:rPr>
              <a:t>rumus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3"/>
          <p:cNvSpPr txBox="1">
            <a:spLocks/>
          </p:cNvSpPr>
          <p:nvPr/>
        </p:nvSpPr>
        <p:spPr bwMode="auto">
          <a:xfrm>
            <a:off x="6248400" y="93064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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3"/>
          <p:cNvSpPr txBox="1">
            <a:spLocks/>
          </p:cNvSpPr>
          <p:nvPr/>
        </p:nvSpPr>
        <p:spPr bwMode="auto">
          <a:xfrm>
            <a:off x="6629400" y="92939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u="sng" dirty="0" smtClean="0">
                <a:latin typeface="+mn-lt"/>
                <a:sym typeface="Wingdings" pitchFamily="2" charset="2"/>
              </a:rPr>
              <a:t>real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5" grpId="0"/>
      <p:bldP spid="16" grpId="0"/>
      <p:bldP spid="14" grpId="0" animBg="1"/>
      <p:bldP spid="17" grpId="0"/>
      <p:bldP spid="18" grpId="0" animBg="1"/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685800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user </a:t>
            </a:r>
            <a:r>
              <a:rPr lang="en-US" sz="2400" dirty="0" err="1" smtClean="0"/>
              <a:t>memasukkan</a:t>
            </a:r>
            <a:r>
              <a:rPr lang="en-US" sz="2400" dirty="0" smtClean="0"/>
              <a:t> N = 4,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4 = 0 ? F  </a:t>
            </a:r>
            <a:r>
              <a:rPr lang="en-US" sz="2400" dirty="0" err="1" smtClean="0"/>
              <a:t>atau</a:t>
            </a:r>
            <a:r>
              <a:rPr lang="en-US" sz="2400" dirty="0" smtClean="0"/>
              <a:t>  4 = 1? F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Faktorial</a:t>
            </a:r>
            <a:r>
              <a:rPr lang="en-US" sz="2400" dirty="0" smtClean="0"/>
              <a:t> 	=  N * </a:t>
            </a:r>
            <a:r>
              <a:rPr lang="en-US" sz="2400" dirty="0" err="1" smtClean="0"/>
              <a:t>Faktorial</a:t>
            </a:r>
            <a:r>
              <a:rPr lang="en-US" sz="2400" dirty="0" smtClean="0"/>
              <a:t>(N –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	=  4 * </a:t>
            </a:r>
            <a:r>
              <a:rPr lang="en-US" sz="2400" dirty="0" err="1" smtClean="0"/>
              <a:t>Faktorial</a:t>
            </a:r>
            <a:r>
              <a:rPr lang="en-US" sz="2400" dirty="0" smtClean="0"/>
              <a:t>(4 –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	=  4 * </a:t>
            </a:r>
            <a:r>
              <a:rPr lang="en-US" sz="2400" dirty="0" err="1" smtClean="0"/>
              <a:t>Faktorial</a:t>
            </a:r>
            <a:r>
              <a:rPr lang="en-US" sz="2400" dirty="0" smtClean="0"/>
              <a:t>(3)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	=  4 * N * </a:t>
            </a:r>
            <a:r>
              <a:rPr lang="en-US" sz="2400" dirty="0" err="1" smtClean="0"/>
              <a:t>Faktorial</a:t>
            </a:r>
            <a:r>
              <a:rPr lang="en-US" sz="2400" dirty="0" smtClean="0"/>
              <a:t>(N –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	=  4 * 3 * </a:t>
            </a:r>
            <a:r>
              <a:rPr lang="en-US" sz="2400" dirty="0" err="1" smtClean="0"/>
              <a:t>Faktorial</a:t>
            </a:r>
            <a:r>
              <a:rPr lang="en-US" sz="2400" dirty="0" smtClean="0"/>
              <a:t>(2)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	=  4 * 3 * 2 * </a:t>
            </a:r>
            <a:r>
              <a:rPr lang="en-US" sz="2400" dirty="0" err="1" smtClean="0"/>
              <a:t>Faktorial</a:t>
            </a:r>
            <a:r>
              <a:rPr lang="en-US" sz="2400" dirty="0" smtClean="0"/>
              <a:t>(1)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	=  4 * 3 * 2 *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	=  24	  </a:t>
            </a:r>
            <a:endParaRPr lang="en-US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Latihan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r>
              <a:rPr lang="en-US" b="1" dirty="0" err="1" smtClean="0"/>
              <a:t>Rekursif</a:t>
            </a:r>
            <a:endParaRPr lang="id-ID" b="1" dirty="0"/>
          </a:p>
        </p:txBody>
      </p:sp>
      <p:sp>
        <p:nvSpPr>
          <p:cNvPr id="12" name="Rectangle 11"/>
          <p:cNvSpPr/>
          <p:nvPr/>
        </p:nvSpPr>
        <p:spPr>
          <a:xfrm>
            <a:off x="1219200" y="9906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n-US" dirty="0" err="1" smtClean="0">
                <a:latin typeface="+mn-lt"/>
              </a:rPr>
              <a:t>Buat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algoritma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prosedur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memasukkan</a:t>
            </a:r>
            <a:r>
              <a:rPr lang="en-US" dirty="0" smtClean="0">
                <a:latin typeface="+mn-lt"/>
              </a:rPr>
              <a:t> data, </a:t>
            </a:r>
            <a:r>
              <a:rPr lang="en-US" dirty="0" err="1" smtClean="0">
                <a:latin typeface="+mn-lt"/>
              </a:rPr>
              <a:t>prosedur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menampilkan</a:t>
            </a:r>
            <a:r>
              <a:rPr lang="en-US" dirty="0" smtClean="0">
                <a:latin typeface="+mn-lt"/>
              </a:rPr>
              <a:t> data, </a:t>
            </a:r>
            <a:r>
              <a:rPr lang="en-US" dirty="0" err="1" smtClean="0">
                <a:latin typeface="+mn-lt"/>
              </a:rPr>
              <a:t>fungsi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rekursif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dan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algoritma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pengendalinya</a:t>
            </a:r>
            <a:r>
              <a:rPr lang="en-US" dirty="0" smtClean="0">
                <a:latin typeface="+mn-lt"/>
              </a:rPr>
              <a:t>:</a:t>
            </a:r>
          </a:p>
        </p:txBody>
      </p:sp>
      <p:pic>
        <p:nvPicPr>
          <p:cNvPr id="15" name="Picture 14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95400" y="2373868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/>
            <a:r>
              <a:rPr lang="en-US" b="1" dirty="0" smtClean="0">
                <a:latin typeface="+mn-lt"/>
              </a:rPr>
              <a:t>1. </a:t>
            </a:r>
            <a:r>
              <a:rPr lang="en-US" b="1" dirty="0" err="1" smtClean="0">
                <a:latin typeface="+mn-lt"/>
              </a:rPr>
              <a:t>Menentukan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Suku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ke</a:t>
            </a:r>
            <a:r>
              <a:rPr lang="en-US" b="1" dirty="0" smtClean="0">
                <a:latin typeface="+mn-lt"/>
              </a:rPr>
              <a:t>-N </a:t>
            </a:r>
            <a:r>
              <a:rPr lang="en-US" b="1" dirty="0" err="1" smtClean="0">
                <a:latin typeface="+mn-lt"/>
              </a:rPr>
              <a:t>dari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barisan</a:t>
            </a:r>
            <a:r>
              <a:rPr lang="en-US" b="1" dirty="0" smtClean="0">
                <a:latin typeface="+mn-lt"/>
              </a:rPr>
              <a:t> Fibonacci : 1,1,2,3,..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5400" y="3283803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+mj-lt"/>
              <a:buAutoNum type="arabicPeriod" startAt="2"/>
            </a:pPr>
            <a:r>
              <a:rPr lang="en-US" b="1" dirty="0" err="1" smtClean="0">
                <a:latin typeface="+mn-lt"/>
              </a:rPr>
              <a:t>Menghitung</a:t>
            </a:r>
            <a:r>
              <a:rPr lang="en-US" b="1" dirty="0" smtClean="0">
                <a:latin typeface="+mn-lt"/>
              </a:rPr>
              <a:t> a </a:t>
            </a:r>
            <a:r>
              <a:rPr lang="en-US" b="1" dirty="0" err="1" smtClean="0">
                <a:latin typeface="+mn-lt"/>
              </a:rPr>
              <a:t>pangkat</a:t>
            </a:r>
            <a:r>
              <a:rPr lang="en-US" b="1" dirty="0" smtClean="0">
                <a:latin typeface="+mn-lt"/>
              </a:rPr>
              <a:t> b, </a:t>
            </a:r>
            <a:r>
              <a:rPr lang="en-US" b="1" dirty="0" err="1" smtClean="0">
                <a:latin typeface="+mn-lt"/>
              </a:rPr>
              <a:t>menggunakan</a:t>
            </a:r>
            <a:r>
              <a:rPr lang="en-US" b="1" dirty="0" smtClean="0">
                <a:latin typeface="+mn-lt"/>
              </a:rPr>
              <a:t> operator kali </a:t>
            </a:r>
            <a:r>
              <a:rPr lang="en-US" b="1" dirty="0" err="1" smtClean="0">
                <a:latin typeface="+mn-lt"/>
              </a:rPr>
              <a:t>dimana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harga</a:t>
            </a:r>
            <a:r>
              <a:rPr lang="en-US" b="1" dirty="0" smtClean="0">
                <a:latin typeface="+mn-lt"/>
              </a:rPr>
              <a:t> b &gt;= 0</a:t>
            </a: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3086</TotalTime>
  <Words>385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Arabic Typesetting</vt:lpstr>
      <vt:lpstr>Arial</vt:lpstr>
      <vt:lpstr>Blackadder ITC</vt:lpstr>
      <vt:lpstr>Calibri</vt:lpstr>
      <vt:lpstr>Times New Roman</vt:lpstr>
      <vt:lpstr>Wingdings</vt:lpstr>
      <vt:lpstr>PPP_SFUSI_PRT_3AM</vt:lpstr>
      <vt:lpstr>Algoritma dan Pemrograman  Subrutin (Function) </vt:lpstr>
      <vt:lpstr> Fungsi (Function)</vt:lpstr>
      <vt:lpstr>Contoh Fungsi</vt:lpstr>
      <vt:lpstr>Latihan Soal</vt:lpstr>
      <vt:lpstr> Rekursif</vt:lpstr>
      <vt:lpstr> Contoh Rekursif</vt:lpstr>
      <vt:lpstr>Contoh Fungsi Rekursif</vt:lpstr>
      <vt:lpstr>Cara Kerja Rekursif</vt:lpstr>
      <vt:lpstr> Latihan Soal Rekursif</vt:lpstr>
      <vt:lpstr> Tugas</vt:lpstr>
      <vt:lpstr> Tugas (lanjutan)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387</cp:revision>
  <dcterms:created xsi:type="dcterms:W3CDTF">2010-08-31T04:22:45Z</dcterms:created>
  <dcterms:modified xsi:type="dcterms:W3CDTF">2013-12-07T11:32:09Z</dcterms:modified>
</cp:coreProperties>
</file>