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4323810"/>
            <a:ext cx="1744652" cy="778589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175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90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25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1899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27407"/>
            <a:ext cx="8391098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5186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845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9163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6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6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688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8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002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147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347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53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36668"/>
            <a:ext cx="2356674" cy="6889921"/>
            <a:chOff x="6627813" y="165100"/>
            <a:chExt cx="1952625" cy="5708651"/>
          </a:xfrm>
        </p:grpSpPr>
        <p:sp>
          <p:nvSpPr>
            <p:cNvPr id="11" name="Freeform 27"/>
            <p:cNvSpPr>
              <a:spLocks/>
            </p:cNvSpPr>
            <p:nvPr/>
          </p:nvSpPr>
          <p:spPr bwMode="auto">
            <a:xfrm>
              <a:off x="6627813" y="165100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0FC82-8A50-414A-A27C-FA62F89FFB25}" type="datetimeFigureOut">
              <a:rPr lang="id-ID" smtClean="0"/>
              <a:t>10/12/2012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EDA8C7-4C72-4D1A-9A81-E3308DA68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820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Penghilangan Bentuk Left Linear Grammer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Kuliah Online : TBA [2012/2013]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5078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Lakukan Pemisahan Aturan Produksi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left linear </a:t>
            </a:r>
            <a:r>
              <a:rPr lang="en-US" dirty="0" err="1"/>
              <a:t>grammer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id-ID" dirty="0" smtClean="0">
                <a:sym typeface="Wingdings" panose="05000000000000000000" pitchFamily="2" charset="2"/>
              </a:rPr>
              <a:t> </a:t>
            </a:r>
            <a:r>
              <a:rPr lang="en-US" dirty="0"/>
              <a:t>Sab | </a:t>
            </a:r>
            <a:r>
              <a:rPr lang="en-US" dirty="0" err="1" smtClean="0"/>
              <a:t>Sb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 smtClean="0"/>
              <a:t>Aa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de-DE" dirty="0" smtClean="0"/>
              <a:t>Dapat </a:t>
            </a:r>
            <a:r>
              <a:rPr lang="de-DE" dirty="0"/>
              <a:t>ditentukan untuk simbol ruas kiri S :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de-DE" dirty="0"/>
              <a:t>1 = ab ;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de-DE" dirty="0"/>
              <a:t>2 = b</a:t>
            </a: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it-IT" dirty="0" smtClean="0"/>
              <a:t>Dapat </a:t>
            </a:r>
            <a:r>
              <a:rPr lang="it-IT" dirty="0"/>
              <a:t>ditentukan untuk simbol ruas kiri A :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it-IT" dirty="0"/>
              <a:t>1 = </a:t>
            </a:r>
            <a:r>
              <a:rPr lang="it-IT" dirty="0" smtClean="0"/>
              <a:t>a</a:t>
            </a:r>
            <a:endParaRPr lang="id-ID" dirty="0" smtClean="0"/>
          </a:p>
          <a:p>
            <a:pPr algn="just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left linear </a:t>
            </a:r>
            <a:r>
              <a:rPr lang="en-US" dirty="0" err="1"/>
              <a:t>grammer</a:t>
            </a:r>
            <a:r>
              <a:rPr lang="en-US" dirty="0"/>
              <a:t> :</a:t>
            </a: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	</a:t>
            </a: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 | </a:t>
            </a:r>
            <a:r>
              <a:rPr lang="en-US" dirty="0" err="1"/>
              <a:t>bd</a:t>
            </a: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S :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1 = </a:t>
            </a:r>
            <a:r>
              <a:rPr lang="en-US" dirty="0" err="1"/>
              <a:t>cA</a:t>
            </a:r>
            <a:r>
              <a:rPr lang="en-US" dirty="0"/>
              <a:t> </a:t>
            </a: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it-IT" dirty="0" smtClean="0"/>
              <a:t>Dapat </a:t>
            </a:r>
            <a:r>
              <a:rPr lang="it-IT" dirty="0"/>
              <a:t>ditentukan untuk simbol ruas kiri A :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it-IT" dirty="0"/>
              <a:t>1 = a;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it-IT" dirty="0"/>
              <a:t>2 = bd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7911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Untuk simbol ruas kiri S : 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t-BR" dirty="0"/>
              <a:t> Sab | Sb</a:t>
            </a:r>
            <a:endParaRPr lang="id-ID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en-US" dirty="0" smtClean="0"/>
              <a:t>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cAZ1</a:t>
            </a:r>
            <a:endParaRPr lang="id-ID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en-US" dirty="0" smtClean="0"/>
              <a:t>Z1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ab</a:t>
            </a:r>
            <a:r>
              <a:rPr lang="en-US" dirty="0"/>
              <a:t> | b</a:t>
            </a:r>
            <a:endParaRPr lang="id-ID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en-US" dirty="0" smtClean="0"/>
              <a:t>Z1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abZ1 | bZ1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Untuk simbol ruas kiri A : 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t-BR" dirty="0"/>
              <a:t> Aa</a:t>
            </a:r>
            <a:endParaRPr lang="id-ID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en-US" dirty="0" smtClean="0"/>
              <a:t>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aZ2 | bdZ2</a:t>
            </a:r>
            <a:endParaRPr lang="id-ID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en-US" dirty="0" smtClean="0"/>
              <a:t>Z2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</a:t>
            </a:r>
            <a:endParaRPr lang="id-ID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en-US" dirty="0" smtClean="0"/>
              <a:t>Z2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aZ2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Lakukan Penggantian Aturan Produksi yang masih LLG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0587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Hasil Akhir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cA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 | </a:t>
            </a:r>
            <a:r>
              <a:rPr lang="en-US" dirty="0" err="1"/>
              <a:t>bd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cAZ1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Z1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ab</a:t>
            </a:r>
            <a:r>
              <a:rPr lang="en-US" dirty="0"/>
              <a:t> | b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Z1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abZ1 | bZ1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aZ2 | bdZ2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Z2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Z2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aZ2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9401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493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left linear </a:t>
            </a:r>
            <a:r>
              <a:rPr lang="en-US" dirty="0" err="1"/>
              <a:t>grammer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loop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left linear </a:t>
            </a:r>
            <a:r>
              <a:rPr lang="en-US" dirty="0" err="1"/>
              <a:t>grammer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. </a:t>
            </a:r>
            <a:r>
              <a:rPr lang="en-US" dirty="0" err="1"/>
              <a:t>Penghilangan</a:t>
            </a:r>
            <a:r>
              <a:rPr lang="en-US" dirty="0"/>
              <a:t> left linear </a:t>
            </a:r>
            <a:r>
              <a:rPr lang="en-US" dirty="0" err="1"/>
              <a:t>grammer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normal </a:t>
            </a:r>
            <a:r>
              <a:rPr lang="en-US" dirty="0" err="1"/>
              <a:t>greibach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065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 Penghilangan Left Linear Grammer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/>
              <a:t>Pisahkan aturan-aturan produksi yang left linear grammer dan yang tidak. </a:t>
            </a:r>
          </a:p>
          <a:p>
            <a:r>
              <a:rPr lang="en-US" dirty="0" err="1"/>
              <a:t>Misal</a:t>
            </a:r>
            <a:r>
              <a:rPr lang="en-US" dirty="0"/>
              <a:t> :</a:t>
            </a:r>
            <a:endParaRPr lang="id-ID" dirty="0"/>
          </a:p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left linear </a:t>
            </a:r>
            <a:r>
              <a:rPr lang="en-US" dirty="0" err="1"/>
              <a:t>grammer</a:t>
            </a:r>
            <a:r>
              <a:rPr lang="en-US" dirty="0"/>
              <a:t> : 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1 | A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2 | A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3 |… </a:t>
            </a:r>
            <a:r>
              <a:rPr lang="en-US" dirty="0" err="1"/>
              <a:t>A</a:t>
            </a:r>
            <a:r>
              <a:rPr lang="en-US" dirty="0" err="1">
                <a:sym typeface="Symbol" panose="05050102010706020507" pitchFamily="18" charset="2"/>
              </a:rPr>
              <a:t></a:t>
            </a:r>
            <a:r>
              <a:rPr lang="en-US" dirty="0" err="1"/>
              <a:t>n</a:t>
            </a:r>
            <a:endParaRPr lang="id-ID" dirty="0"/>
          </a:p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left linear </a:t>
            </a:r>
            <a:r>
              <a:rPr lang="en-US" dirty="0" err="1"/>
              <a:t>grammer</a:t>
            </a:r>
            <a:r>
              <a:rPr lang="en-US" dirty="0"/>
              <a:t> : 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1 |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2 |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3 |…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m</a:t>
            </a:r>
            <a:endParaRPr lang="id-ID" dirty="0"/>
          </a:p>
          <a:p>
            <a:pPr lvl="0"/>
            <a:r>
              <a:rPr lang="fi-FI" dirty="0"/>
              <a:t>Dari situ kita bisa tentukan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fi-FI" dirty="0"/>
              <a:t>1,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fi-FI" dirty="0"/>
              <a:t>2,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fi-FI" dirty="0"/>
              <a:t>3,..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1,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2,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3,…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m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yanG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117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 Penghilangan Left Linear </a:t>
            </a:r>
            <a:r>
              <a:rPr lang="id-ID" dirty="0" smtClean="0"/>
              <a:t>Grammer (lanjutan)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left linear </a:t>
            </a:r>
            <a:r>
              <a:rPr lang="en-US" dirty="0" err="1"/>
              <a:t>grammer</a:t>
            </a:r>
            <a:r>
              <a:rPr lang="en-US" dirty="0"/>
              <a:t>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1Z |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/>
              <a:t>2Z |….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dirty="0" err="1"/>
              <a:t>mZ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/>
              <a:t>Z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1 |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2 |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3 | ….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n</a:t>
            </a:r>
            <a:endParaRPr lang="id-ID" dirty="0"/>
          </a:p>
          <a:p>
            <a:pPr lvl="0"/>
            <a:r>
              <a:rPr lang="en-US" dirty="0"/>
              <a:t>Z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1Z |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2Z |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3Z | ….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 err="1"/>
              <a:t>nZ</a:t>
            </a:r>
            <a:endParaRPr lang="id-ID" dirty="0"/>
          </a:p>
          <a:p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Z1, Z2,.. Zn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left linear </a:t>
            </a:r>
            <a:r>
              <a:rPr lang="en-US" dirty="0" err="1"/>
              <a:t>grammer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left linear </a:t>
            </a:r>
            <a:r>
              <a:rPr lang="en-US" dirty="0" err="1"/>
              <a:t>grammer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150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 </a:t>
            </a:r>
            <a:r>
              <a:rPr lang="en-US" dirty="0" smtClean="0"/>
              <a:t>:</a:t>
            </a:r>
            <a:endParaRPr lang="id-ID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id-ID" dirty="0" smtClean="0">
                <a:sym typeface="Wingdings" panose="05000000000000000000" pitchFamily="2" charset="2"/>
              </a:rPr>
              <a:t> </a:t>
            </a:r>
            <a:r>
              <a:rPr lang="en-US" dirty="0"/>
              <a:t>Sab | </a:t>
            </a:r>
            <a:r>
              <a:rPr lang="en-US" dirty="0" err="1"/>
              <a:t>aSc</a:t>
            </a:r>
            <a:r>
              <a:rPr lang="en-US" dirty="0"/>
              <a:t> | </a:t>
            </a:r>
            <a:r>
              <a:rPr lang="en-US" dirty="0" err="1"/>
              <a:t>dd</a:t>
            </a:r>
            <a:r>
              <a:rPr lang="en-US" dirty="0"/>
              <a:t> | </a:t>
            </a:r>
            <a:r>
              <a:rPr lang="en-US" dirty="0" err="1"/>
              <a:t>ff</a:t>
            </a:r>
            <a:r>
              <a:rPr lang="en-US" dirty="0"/>
              <a:t> | </a:t>
            </a:r>
            <a:r>
              <a:rPr lang="en-US" dirty="0" err="1"/>
              <a:t>Sbd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5948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Lakukan Pemisahan Aturan Produksi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i-FI" dirty="0"/>
              <a:t>Aturan produksi yang left linear grammer :</a:t>
            </a:r>
            <a:endParaRPr lang="id-ID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fi-FI" dirty="0" smtClean="0"/>
              <a:t>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fi-FI" dirty="0"/>
              <a:t> Sab | Sbd</a:t>
            </a:r>
            <a:endParaRPr lang="id-ID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fi-FI" dirty="0" smtClean="0"/>
              <a:t>Dapat </a:t>
            </a:r>
            <a:r>
              <a:rPr lang="fi-FI" dirty="0"/>
              <a:t>ditentukan untuk simbol ruas kiri S :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fi-FI" dirty="0"/>
              <a:t>1 = ab ;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fi-FI" dirty="0"/>
              <a:t>2 = bd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fi-FI" dirty="0"/>
              <a:t>Aturan produksi yang tidak left linear grammer :</a:t>
            </a:r>
            <a:endParaRPr lang="id-ID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fi-FI" dirty="0" smtClean="0"/>
              <a:t>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fi-FI" dirty="0"/>
              <a:t> aSc | dd | ff</a:t>
            </a:r>
            <a:endParaRPr lang="id-ID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fi-FI" dirty="0" smtClean="0"/>
              <a:t>Dapat </a:t>
            </a:r>
            <a:r>
              <a:rPr lang="fi-FI" dirty="0"/>
              <a:t>ditentukan untuk simbol ruas kiri S :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fi-FI" dirty="0"/>
              <a:t>1 = aSc ;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fi-FI" dirty="0"/>
              <a:t>2 = dd ;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fi-FI" dirty="0"/>
              <a:t>3 = ff ;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336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2. Lakukan Penggantian Aturan Produksi yang masih LLG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Untuk simbol ruas kiri S : 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t-BR" dirty="0"/>
              <a:t> Sab | Sbd</a:t>
            </a:r>
            <a:endParaRPr lang="id-ID" dirty="0"/>
          </a:p>
          <a:p>
            <a:pPr marL="857250" lvl="1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aScZ1 | ddZ1 | ffZ1</a:t>
            </a:r>
            <a:endParaRPr lang="id-ID" dirty="0"/>
          </a:p>
          <a:p>
            <a:pPr marL="857250" lvl="1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n-US" dirty="0"/>
              <a:t>Z1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ab</a:t>
            </a:r>
            <a:r>
              <a:rPr lang="en-US" dirty="0"/>
              <a:t> | </a:t>
            </a:r>
            <a:r>
              <a:rPr lang="en-US" dirty="0" err="1" smtClean="0"/>
              <a:t>bd</a:t>
            </a:r>
            <a:endParaRPr lang="id-ID" dirty="0" smtClean="0"/>
          </a:p>
          <a:p>
            <a:pPr marL="857250" lvl="1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Z1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abZ1 | bdZ1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214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Hasil Akhir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aSc</a:t>
            </a:r>
            <a:r>
              <a:rPr lang="en-US" dirty="0"/>
              <a:t> | </a:t>
            </a:r>
            <a:r>
              <a:rPr lang="en-US" dirty="0" err="1"/>
              <a:t>dd</a:t>
            </a:r>
            <a:r>
              <a:rPr lang="en-US" dirty="0"/>
              <a:t> | </a:t>
            </a:r>
            <a:r>
              <a:rPr lang="en-US" dirty="0" err="1"/>
              <a:t>ff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aScZ1 | ddZ1 | ffZ1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Z1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ab</a:t>
            </a:r>
            <a:r>
              <a:rPr lang="en-US" dirty="0"/>
              <a:t> | </a:t>
            </a:r>
            <a:r>
              <a:rPr lang="en-US" dirty="0" err="1"/>
              <a:t>bd</a:t>
            </a:r>
            <a:endParaRPr lang="id-ID" dirty="0"/>
          </a:p>
          <a:p>
            <a:pPr algn="just">
              <a:lnSpc>
                <a:spcPct val="150000"/>
              </a:lnSpc>
            </a:pPr>
            <a:r>
              <a:rPr lang="en-US" dirty="0"/>
              <a:t>Z1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abZ1 | bdZ1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8851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Tata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: </a:t>
            </a:r>
            <a:r>
              <a:rPr lang="id-ID" dirty="0" smtClean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en-US" dirty="0" smtClean="0"/>
              <a:t>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id-ID" dirty="0" smtClean="0">
                <a:sym typeface="Wingdings" panose="05000000000000000000" pitchFamily="2" charset="2"/>
              </a:rPr>
              <a:t> </a:t>
            </a:r>
            <a:r>
              <a:rPr lang="en-US" dirty="0"/>
              <a:t>Sab | </a:t>
            </a:r>
            <a:r>
              <a:rPr lang="en-US" dirty="0" err="1"/>
              <a:t>Sb</a:t>
            </a:r>
            <a:r>
              <a:rPr lang="en-US" dirty="0"/>
              <a:t> | </a:t>
            </a:r>
            <a:r>
              <a:rPr lang="en-US" dirty="0" err="1" smtClean="0"/>
              <a:t>cA</a:t>
            </a:r>
            <a:endParaRPr lang="id-ID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en-US" dirty="0" smtClean="0"/>
              <a:t>A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id-ID" dirty="0" smtClean="0">
                <a:sym typeface="Wingdings" panose="05000000000000000000" pitchFamily="2" charset="2"/>
              </a:rPr>
              <a:t> </a:t>
            </a:r>
            <a:r>
              <a:rPr lang="en-US" dirty="0" err="1"/>
              <a:t>Aa</a:t>
            </a:r>
            <a:r>
              <a:rPr lang="en-US" dirty="0"/>
              <a:t> | a | </a:t>
            </a:r>
            <a:r>
              <a:rPr lang="en-US" dirty="0" err="1"/>
              <a:t>bd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52805165"/>
      </p:ext>
    </p:extLst>
  </p:cSld>
  <p:clrMapOvr>
    <a:masterClrMapping/>
  </p:clrMapOvr>
</p:sld>
</file>

<file path=ppt/theme/theme1.xml><?xml version="1.0" encoding="utf-8"?>
<a:theme xmlns:a="http://schemas.openxmlformats.org/drawingml/2006/main" name="Whisp">
  <a:themeElements>
    <a:clrScheme name="Whisp 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hisp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Whisp</Template>
  <TotalTime>64</TotalTime>
  <Words>462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Symbol</vt:lpstr>
      <vt:lpstr>Trebuchet MS</vt:lpstr>
      <vt:lpstr>Wingdings</vt:lpstr>
      <vt:lpstr>Wingdings 3</vt:lpstr>
      <vt:lpstr>Whisp</vt:lpstr>
      <vt:lpstr>Penghilangan Bentuk Left Linear Grammer</vt:lpstr>
      <vt:lpstr>Pendahuluan</vt:lpstr>
      <vt:lpstr>Tahap Penghilangan Left Linear Grammer</vt:lpstr>
      <vt:lpstr>Tahap Penghilangan Left Linear Grammer (lanjutan)</vt:lpstr>
      <vt:lpstr>Contoh 1</vt:lpstr>
      <vt:lpstr>1. Lakukan Pemisahan Aturan Produksi</vt:lpstr>
      <vt:lpstr>2. Lakukan Penggantian Aturan Produksi yang masih LLG</vt:lpstr>
      <vt:lpstr>3. Hasil Akhir</vt:lpstr>
      <vt:lpstr>Contoh 2</vt:lpstr>
      <vt:lpstr>1. Lakukan Pemisahan Aturan Produksi</vt:lpstr>
      <vt:lpstr>2. Lakukan Penggantian Aturan Produksi yang masih LLG</vt:lpstr>
      <vt:lpstr>3. Hasil Akhir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Penghilangan Bentuk Left Linear Grammer</dc:title>
  <dc:creator>User</dc:creator>
  <cp:lastModifiedBy>User</cp:lastModifiedBy>
  <cp:revision>8</cp:revision>
  <dcterms:created xsi:type="dcterms:W3CDTF">2012-12-07T07:22:36Z</dcterms:created>
  <dcterms:modified xsi:type="dcterms:W3CDTF">2012-12-10T02:21:16Z</dcterms:modified>
</cp:coreProperties>
</file>