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59" r:id="rId10"/>
    <p:sldId id="265" r:id="rId11"/>
    <p:sldId id="267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3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20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9.png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png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3.wmf"/><Relationship Id="rId10" Type="http://schemas.openxmlformats.org/officeDocument/2006/relationships/image" Target="../media/image27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731520"/>
                <a:ext cx="9872871" cy="5364480"/>
              </a:xfrm>
            </p:spPr>
            <p:txBody>
              <a:bodyPr/>
              <a:lstStyle/>
              <a:p>
                <a:r>
                  <a:rPr lang="en-US" dirty="0" smtClean="0"/>
                  <a:t>DEFINISI RUANG BARIS DAN RUANG KOLOM</a:t>
                </a:r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Jika </a:t>
                </a:r>
                <a:r>
                  <a:rPr lang="id-ID" i="1" dirty="0"/>
                  <a:t>A</a:t>
                </a:r>
                <a:r>
                  <a:rPr lang="id-ID" dirty="0"/>
                  <a:t> adalah matriks </a:t>
                </a:r>
                <a:r>
                  <a:rPr lang="id-ID" i="1" dirty="0"/>
                  <a:t>m</a:t>
                </a:r>
                <a:r>
                  <a:rPr lang="id-ID" dirty="0"/>
                  <a:t>x</a:t>
                </a:r>
                <a:r>
                  <a:rPr lang="id-ID" i="1" dirty="0"/>
                  <a:t>n</a:t>
                </a:r>
                <a:r>
                  <a:rPr lang="id-ID" dirty="0"/>
                  <a:t> maka </a:t>
                </a:r>
                <a:r>
                  <a:rPr lang="id-ID" dirty="0" smtClean="0"/>
                  <a:t>subruang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id-ID" dirty="0" smtClean="0"/>
                  <a:t> </a:t>
                </a:r>
                <a:r>
                  <a:rPr lang="id-ID" dirty="0"/>
                  <a:t>yang direntang oleh vektor-vektor baris dari </a:t>
                </a:r>
                <a:r>
                  <a:rPr lang="id-ID" i="1" dirty="0"/>
                  <a:t>A</a:t>
                </a:r>
                <a:r>
                  <a:rPr lang="id-ID" dirty="0"/>
                  <a:t> disebut </a:t>
                </a:r>
                <a:r>
                  <a:rPr lang="id-ID" i="1" dirty="0"/>
                  <a:t>ruang baris</a:t>
                </a:r>
                <a:r>
                  <a:rPr lang="id-ID" dirty="0"/>
                  <a:t> dari </a:t>
                </a:r>
                <a:r>
                  <a:rPr lang="id-ID" i="1" dirty="0"/>
                  <a:t>A</a:t>
                </a:r>
                <a:r>
                  <a:rPr lang="id-ID" dirty="0"/>
                  <a:t>. Subruang </a:t>
                </a:r>
                <a:r>
                  <a:rPr lang="id-ID" dirty="0" smtClean="0"/>
                  <a:t>dari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id-ID" dirty="0" smtClean="0"/>
                  <a:t>  </a:t>
                </a:r>
                <a:r>
                  <a:rPr lang="id-ID" dirty="0"/>
                  <a:t>yang direntang oleh vektor-vektor kolom dari </a:t>
                </a:r>
                <a:r>
                  <a:rPr lang="id-ID" i="1" dirty="0"/>
                  <a:t>A</a:t>
                </a:r>
                <a:r>
                  <a:rPr lang="id-ID" dirty="0"/>
                  <a:t> disebut </a:t>
                </a:r>
                <a:r>
                  <a:rPr lang="id-ID" i="1" dirty="0"/>
                  <a:t>ruang kolom</a:t>
                </a:r>
                <a:r>
                  <a:rPr lang="id-ID" dirty="0"/>
                  <a:t> dari </a:t>
                </a:r>
                <a:r>
                  <a:rPr lang="id-ID" i="1" dirty="0"/>
                  <a:t>A</a:t>
                </a:r>
                <a:r>
                  <a:rPr lang="id-ID" dirty="0" smtClean="0"/>
                  <a:t>.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b="1" dirty="0" smtClean="0"/>
                  <a:t>TEOREMA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Jika suatu matriks </a:t>
                </a:r>
                <a:r>
                  <a:rPr lang="id-ID" i="1" dirty="0"/>
                  <a:t>U</a:t>
                </a:r>
                <a:r>
                  <a:rPr lang="id-ID" dirty="0"/>
                  <a:t> berada dalam bentuk baris eselon maka vektor-vektor baris dengan utama 1 (yaitu vektor-vektor tak-nol) membentuk suatu basis untuk ruang baris </a:t>
                </a:r>
                <a:r>
                  <a:rPr lang="id-ID" i="1" dirty="0"/>
                  <a:t>U</a:t>
                </a:r>
                <a:r>
                  <a:rPr lang="id-ID" dirty="0"/>
                  <a:t> dan vektor-vektor kolom dengan utama 1 dari vektor-vektor baris membentuk suatu basis untuk ruang kolom dari </a:t>
                </a:r>
                <a:r>
                  <a:rPr lang="id-ID" i="1" dirty="0"/>
                  <a:t>U</a:t>
                </a:r>
                <a:r>
                  <a:rPr lang="id-ID" dirty="0"/>
                  <a:t>.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731520"/>
                <a:ext cx="9872871" cy="5364480"/>
              </a:xfrm>
              <a:blipFill rotWithShape="0">
                <a:blip r:embed="rId2"/>
                <a:stretch>
                  <a:fillRect t="-1477" r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5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5DED76-0B4C-4D61-A176-A36E585F90A0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/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305631"/>
              </p:ext>
            </p:extLst>
          </p:nvPr>
        </p:nvGraphicFramePr>
        <p:xfrm>
          <a:off x="2353056" y="1203135"/>
          <a:ext cx="32004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1651000" imgH="711200" progId="Equation.3">
                  <p:embed/>
                </p:oleObj>
              </mc:Choice>
              <mc:Fallback>
                <p:oleObj name="Equation" r:id="rId3" imgW="16510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056" y="1203135"/>
                        <a:ext cx="320040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3038856" y="1690497"/>
            <a:ext cx="2362200" cy="381000"/>
          </a:xfrm>
          <a:prstGeom prst="rect">
            <a:avLst/>
          </a:prstGeom>
          <a:solidFill>
            <a:srgbClr val="FFFF00">
              <a:alpha val="59999"/>
            </a:srgb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sp>
        <p:nvSpPr>
          <p:cNvPr id="121861" name="Line 5"/>
          <p:cNvSpPr>
            <a:spLocks noChangeShapeType="1"/>
          </p:cNvSpPr>
          <p:nvPr/>
        </p:nvSpPr>
        <p:spPr bwMode="auto">
          <a:xfrm>
            <a:off x="4600956" y="2481072"/>
            <a:ext cx="3429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5934456" y="1533336"/>
            <a:ext cx="23622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Vektor baris</a:t>
            </a: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4334256" y="1261872"/>
            <a:ext cx="342900" cy="1219200"/>
          </a:xfrm>
          <a:prstGeom prst="rect">
            <a:avLst/>
          </a:prstGeom>
          <a:solidFill>
            <a:srgbClr val="008000">
              <a:alpha val="58038"/>
            </a:srgbClr>
          </a:solidFill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 flipV="1">
            <a:off x="5362956" y="1780985"/>
            <a:ext cx="6477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4905756" y="2633472"/>
            <a:ext cx="217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Vektor kolom</a:t>
            </a: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1743457" y="652272"/>
            <a:ext cx="317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873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Bookman Old Style" panose="02050604050505020204" pitchFamily="18" charset="0"/>
              </a:rPr>
              <a:t>Misalkan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:</a:t>
            </a:r>
            <a:endParaRPr lang="en-US" sz="1800" dirty="0"/>
          </a:p>
        </p:txBody>
      </p:sp>
      <p:sp>
        <p:nvSpPr>
          <p:cNvPr id="36878" name="Rectangle 13"/>
          <p:cNvSpPr>
            <a:spLocks noChangeArrowheads="1"/>
          </p:cNvSpPr>
          <p:nvPr/>
        </p:nvSpPr>
        <p:spPr bwMode="auto">
          <a:xfrm>
            <a:off x="1743456" y="458133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  <a:p>
            <a:pPr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21871" name="Rectangle 15"/>
          <p:cNvSpPr>
            <a:spLocks noChangeArrowheads="1"/>
          </p:cNvSpPr>
          <p:nvPr/>
        </p:nvSpPr>
        <p:spPr bwMode="auto">
          <a:xfrm>
            <a:off x="1438656" y="3244660"/>
            <a:ext cx="596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dengan melakukan OBE diperoleh :</a:t>
            </a:r>
            <a:endParaRPr lang="en-US" sz="2400">
              <a:latin typeface="Bookman Old Style" panose="02050604050505020204" pitchFamily="18" charset="0"/>
            </a:endParaRPr>
          </a:p>
        </p:txBody>
      </p:sp>
      <p:pic>
        <p:nvPicPr>
          <p:cNvPr id="121870" name="Picture 14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56" y="3822510"/>
            <a:ext cx="23622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72" name="Rectangle 16"/>
          <p:cNvSpPr>
            <a:spLocks noChangeArrowheads="1"/>
          </p:cNvSpPr>
          <p:nvPr/>
        </p:nvSpPr>
        <p:spPr bwMode="auto">
          <a:xfrm>
            <a:off x="1972057" y="5605272"/>
            <a:ext cx="7631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Perhatikan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kolom-kolom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hasil</a:t>
            </a:r>
            <a:r>
              <a:rPr lang="en-US" sz="2400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OBE 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121873" name="Rectangle 17"/>
          <p:cNvSpPr>
            <a:spLocks noChangeArrowheads="1"/>
          </p:cNvSpPr>
          <p:nvPr/>
        </p:nvSpPr>
        <p:spPr bwMode="auto">
          <a:xfrm>
            <a:off x="2810256" y="3743135"/>
            <a:ext cx="381000" cy="1600200"/>
          </a:xfrm>
          <a:prstGeom prst="rect">
            <a:avLst/>
          </a:prstGeom>
          <a:solidFill>
            <a:srgbClr val="FFFF00">
              <a:alpha val="59999"/>
            </a:srgbClr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sp>
        <p:nvSpPr>
          <p:cNvPr id="121874" name="Rectangle 18"/>
          <p:cNvSpPr>
            <a:spLocks noChangeArrowheads="1"/>
          </p:cNvSpPr>
          <p:nvPr/>
        </p:nvSpPr>
        <p:spPr bwMode="auto">
          <a:xfrm>
            <a:off x="3862769" y="3738372"/>
            <a:ext cx="381000" cy="1600200"/>
          </a:xfrm>
          <a:prstGeom prst="rect">
            <a:avLst/>
          </a:prstGeom>
          <a:solidFill>
            <a:srgbClr val="FFFF00">
              <a:alpha val="59999"/>
            </a:srgbClr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39D26C-79B2-441E-96C5-35EB50170B14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/>
          </a:p>
        </p:txBody>
      </p:sp>
      <p:grpSp>
        <p:nvGrpSpPr>
          <p:cNvPr id="2" name="Group 1"/>
          <p:cNvGrpSpPr/>
          <p:nvPr/>
        </p:nvGrpSpPr>
        <p:grpSpPr>
          <a:xfrm>
            <a:off x="1449388" y="560915"/>
            <a:ext cx="7959787" cy="5443645"/>
            <a:chOff x="1449388" y="195155"/>
            <a:chExt cx="7959787" cy="5443645"/>
          </a:xfrm>
        </p:grpSpPr>
        <p:sp>
          <p:nvSpPr>
            <p:cNvPr id="122884" name="Rectangle 4"/>
            <p:cNvSpPr>
              <a:spLocks noChangeArrowheads="1"/>
            </p:cNvSpPr>
            <p:nvPr/>
          </p:nvSpPr>
          <p:spPr bwMode="auto">
            <a:xfrm>
              <a:off x="1714440" y="195155"/>
              <a:ext cx="769473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matriks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mempunyai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basis </a:t>
              </a:r>
              <a:r>
                <a:rPr lang="en-US" sz="2400" b="1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ruang</a:t>
              </a:r>
              <a:r>
                <a:rPr lang="en-US" sz="2400" b="1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kolom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yaitu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:</a:t>
              </a:r>
              <a:endParaRPr lang="en-US" sz="2400" dirty="0">
                <a:latin typeface="Bookman Old Style" panose="02050604050505020204" pitchFamily="18" charset="0"/>
              </a:endParaRPr>
            </a:p>
            <a:p>
              <a:pPr algn="just">
                <a:spcBef>
                  <a:spcPct val="0"/>
                </a:spcBef>
                <a:buFontTx/>
                <a:buNone/>
              </a:pPr>
              <a:r>
                <a:rPr lang="en-US" sz="1200" dirty="0">
                  <a:cs typeface="Times New Roman" panose="02020603050405020304" pitchFamily="18" charset="0"/>
                </a:rPr>
                <a:t>			</a:t>
              </a:r>
              <a:endParaRPr lang="en-US" sz="1800" dirty="0"/>
            </a:p>
          </p:txBody>
        </p:sp>
        <p:graphicFrame>
          <p:nvGraphicFramePr>
            <p:cNvPr id="12288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1836009"/>
                </p:ext>
              </p:extLst>
            </p:nvPr>
          </p:nvGraphicFramePr>
          <p:xfrm>
            <a:off x="2819401" y="685801"/>
            <a:ext cx="1497013" cy="1222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Equation" r:id="rId3" imgW="825500" imgH="673100" progId="Equation.3">
                    <p:embed/>
                  </p:oleObj>
                </mc:Choice>
                <mc:Fallback>
                  <p:oleObj name="Equation" r:id="rId3" imgW="825500" imgH="673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1" y="685801"/>
                          <a:ext cx="1497013" cy="1222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1449388" y="1839914"/>
              <a:ext cx="7402513" cy="2066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indent="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en-US" sz="2400" b="1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basis </a:t>
              </a:r>
              <a:r>
                <a:rPr lang="en-US" sz="2400" b="1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ruang</a:t>
              </a:r>
              <a:r>
                <a:rPr lang="en-US" sz="2400" b="1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baris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diperoleh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dengan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cara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, </a:t>
              </a:r>
            </a:p>
            <a:p>
              <a:pPr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Mentransposkan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terlebih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dahulu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matriks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i="1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A, 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lakukan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OBE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pada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i="1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400" baseline="300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, 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sehingga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diperoleh</a:t>
              </a:r>
              <a:r>
                <a:rPr lang="en-US" sz="2400" dirty="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:</a:t>
              </a:r>
              <a:endParaRPr lang="en-US" sz="2400" dirty="0">
                <a:latin typeface="Bookman Old Style" panose="02050604050505020204" pitchFamily="18" charset="0"/>
              </a:endParaRPr>
            </a:p>
            <a:p>
              <a:pPr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endParaRPr lang="en-US" sz="2400" dirty="0">
                <a:latin typeface="Bookman Old Style" panose="02050604050505020204" pitchFamily="18" charset="0"/>
              </a:endParaRPr>
            </a:p>
          </p:txBody>
        </p:sp>
        <p:pic>
          <p:nvPicPr>
            <p:cNvPr id="122885" name="Picture 5"/>
            <p:cNvPicPr>
              <a:picLocks noChangeAspect="1" noChangeArrowheads="1"/>
            </p:cNvPicPr>
            <p:nvPr/>
          </p:nvPicPr>
          <p:blipFill>
            <a:blip r:embed="rId5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81400"/>
              <a:ext cx="20574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3616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CD771A-D68A-4F4C-A37F-0EDE21733123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400"/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-1412875" y="3911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1650093" y="483782"/>
            <a:ext cx="8198078" cy="5811052"/>
            <a:chOff x="1942193" y="140882"/>
            <a:chExt cx="8198078" cy="5811052"/>
          </a:xfrm>
        </p:grpSpPr>
        <p:sp>
          <p:nvSpPr>
            <p:cNvPr id="126982" name="Rectangle 6"/>
            <p:cNvSpPr>
              <a:spLocks noChangeArrowheads="1"/>
            </p:cNvSpPr>
            <p:nvPr/>
          </p:nvSpPr>
          <p:spPr bwMode="auto">
            <a:xfrm>
              <a:off x="1942193" y="140882"/>
              <a:ext cx="8198078" cy="233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en-US" sz="2400">
                  <a:latin typeface="Bookman Old Style" panose="02050604050505020204" pitchFamily="18" charset="0"/>
                  <a:cs typeface="Times New Roman" panose="02020603050405020304" pitchFamily="18" charset="0"/>
                </a:rPr>
                <a:t>Kolom-kolom pada matriks hasil OBE yang memiliki </a:t>
              </a:r>
            </a:p>
            <a:p>
              <a:pPr algn="just"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en-US" sz="2400">
                  <a:latin typeface="Bookman Old Style" panose="02050604050505020204" pitchFamily="18" charset="0"/>
                  <a:cs typeface="Times New Roman" panose="02020603050405020304" pitchFamily="18" charset="0"/>
                </a:rPr>
                <a:t>satu utama berseseuaian dengan matriks asal  (</a:t>
              </a:r>
              <a:r>
                <a:rPr lang="en-US" sz="2400" i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400">
                  <a:latin typeface="Bookman Old Style" panose="02050604050505020204" pitchFamily="18" charset="0"/>
                  <a:cs typeface="Times New Roman" panose="02020603050405020304" pitchFamily="18" charset="0"/>
                </a:rPr>
                <a:t>).  </a:t>
              </a:r>
            </a:p>
            <a:p>
              <a:pPr algn="just"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en-US" sz="2400">
                  <a:latin typeface="Bookman Old Style" panose="02050604050505020204" pitchFamily="18" charset="0"/>
                  <a:cs typeface="Times New Roman" panose="02020603050405020304" pitchFamily="18" charset="0"/>
                </a:rPr>
                <a:t>Ini berarti, </a:t>
              </a:r>
            </a:p>
            <a:p>
              <a:pPr algn="just" eaLnBrk="1" hangingPunct="1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en-US" sz="2400">
                  <a:latin typeface="Bookman Old Style" panose="02050604050505020204" pitchFamily="18" charset="0"/>
                  <a:cs typeface="Times New Roman" panose="02020603050405020304" pitchFamily="18" charset="0"/>
                </a:rPr>
                <a:t>matriks A tersebut mempunyai </a:t>
              </a:r>
              <a:r>
                <a:rPr lang="en-US" sz="2400" b="1">
                  <a:latin typeface="Bookman Old Style" panose="02050604050505020204" pitchFamily="18" charset="0"/>
                  <a:cs typeface="Times New Roman" panose="02020603050405020304" pitchFamily="18" charset="0"/>
                </a:rPr>
                <a:t>basis ruang baris</a:t>
              </a:r>
              <a:r>
                <a:rPr lang="en-US" sz="2400">
                  <a:latin typeface="Bookman Old Style" panose="02050604050505020204" pitchFamily="18" charset="0"/>
                  <a:cs typeface="Times New Roman" panose="02020603050405020304" pitchFamily="18" charset="0"/>
                </a:rPr>
                <a:t> :</a:t>
              </a:r>
              <a:r>
                <a:rPr lang="en-US" sz="1200">
                  <a:cs typeface="Times New Roman" panose="02020603050405020304" pitchFamily="18" charset="0"/>
                </a:rPr>
                <a:t>  </a:t>
              </a:r>
              <a:endParaRPr lang="en-US" sz="1100"/>
            </a:p>
            <a:p>
              <a:pPr algn="just">
                <a:lnSpc>
                  <a:spcPct val="135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cs typeface="Times New Roman" panose="02020603050405020304" pitchFamily="18" charset="0"/>
                </a:rPr>
                <a:t>			</a:t>
              </a:r>
              <a:endParaRPr lang="en-US" sz="1800"/>
            </a:p>
          </p:txBody>
        </p:sp>
        <p:graphicFrame>
          <p:nvGraphicFramePr>
            <p:cNvPr id="12698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1662249"/>
                </p:ext>
              </p:extLst>
            </p:nvPr>
          </p:nvGraphicFramePr>
          <p:xfrm>
            <a:off x="3790950" y="2438400"/>
            <a:ext cx="1695450" cy="175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3" imgW="850900" imgH="876300" progId="Equation.3">
                    <p:embed/>
                  </p:oleObj>
                </mc:Choice>
                <mc:Fallback>
                  <p:oleObj name="Equation" r:id="rId3" imgW="850900" imgH="876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0950" y="2438400"/>
                          <a:ext cx="1695450" cy="175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6984" name="Rectangle 8"/>
            <p:cNvSpPr>
              <a:spLocks noChangeArrowheads="1"/>
            </p:cNvSpPr>
            <p:nvPr/>
          </p:nvSpPr>
          <p:spPr bwMode="auto">
            <a:xfrm>
              <a:off x="2031202" y="4419207"/>
              <a:ext cx="6534161" cy="1532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US" sz="2400" b="1">
                  <a:latin typeface="Bookman Old Style" panose="02050604050505020204" pitchFamily="18" charset="0"/>
                </a:rPr>
                <a:t>Dimensi basis</a:t>
              </a:r>
              <a:r>
                <a:rPr lang="en-US" sz="2400">
                  <a:latin typeface="Bookman Old Style" panose="02050604050505020204" pitchFamily="18" charset="0"/>
                </a:rPr>
                <a:t> ruang baris = ruang kolom</a:t>
              </a:r>
            </a:p>
            <a:p>
              <a:pPr algn="just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US" sz="2400">
                  <a:latin typeface="Bookman Old Style" panose="02050604050505020204" pitchFamily="18" charset="0"/>
                </a:rPr>
                <a:t>dinamakan  </a:t>
              </a:r>
              <a:r>
                <a:rPr lang="en-US" sz="2400" b="1">
                  <a:latin typeface="Bookman Old Style" panose="02050604050505020204" pitchFamily="18" charset="0"/>
                </a:rPr>
                <a:t>rank</a:t>
              </a:r>
              <a:r>
                <a:rPr lang="en-US" sz="2400">
                  <a:latin typeface="Bookman Old Style" panose="02050604050505020204" pitchFamily="18" charset="0"/>
                </a:rPr>
                <a:t>. </a:t>
              </a:r>
            </a:p>
            <a:p>
              <a:pPr algn="just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US" sz="2400">
                  <a:latin typeface="Bookman Old Style" panose="02050604050505020204" pitchFamily="18" charset="0"/>
                </a:rPr>
                <a:t>Jadi rank dari matriks </a:t>
              </a:r>
              <a:r>
                <a:rPr lang="en-US" sz="2400" i="1">
                  <a:latin typeface="Bookman Old Style" panose="02050604050505020204" pitchFamily="18" charset="0"/>
                </a:rPr>
                <a:t>A</a:t>
              </a:r>
              <a:r>
                <a:rPr lang="en-US" sz="2400">
                  <a:latin typeface="Bookman Old Style" panose="02050604050505020204" pitchFamily="18" charset="0"/>
                </a:rPr>
                <a:t> adalah 2.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70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461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255776"/>
                <a:ext cx="9872871" cy="4840224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b="1" dirty="0" smtClean="0"/>
                  <a:t>DEFINISI BASIS</a:t>
                </a:r>
                <a:endParaRPr lang="en-US" b="1" dirty="0" smtClean="0"/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Misalkan </a:t>
                </a:r>
                <a:r>
                  <a:rPr lang="id-ID" i="1" dirty="0"/>
                  <a:t>V</a:t>
                </a:r>
                <a:r>
                  <a:rPr lang="id-ID" dirty="0"/>
                  <a:t> ruang vektor dan</a:t>
                </a:r>
                <a:r>
                  <a:rPr lang="en-US" dirty="0" smtClean="0"/>
                  <a:t>                                  </a:t>
                </a:r>
                <a:r>
                  <a:rPr lang="id-ID" i="1" dirty="0"/>
                  <a:t>S</a:t>
                </a:r>
                <a:r>
                  <a:rPr lang="id-ID" dirty="0"/>
                  <a:t> disebut </a:t>
                </a:r>
                <a:r>
                  <a:rPr lang="id-ID" b="1" dirty="0"/>
                  <a:t>basis</a:t>
                </a:r>
                <a:r>
                  <a:rPr lang="id-ID" dirty="0"/>
                  <a:t> dari </a:t>
                </a:r>
                <a:r>
                  <a:rPr lang="id-ID" i="1" dirty="0"/>
                  <a:t>V</a:t>
                </a:r>
                <a:r>
                  <a:rPr lang="id-ID" dirty="0"/>
                  <a:t> jika memenuhi dua syarat, yaitu </a:t>
                </a:r>
                <a:r>
                  <a:rPr lang="id-ID" dirty="0" smtClean="0"/>
                  <a:t>:</a:t>
                </a:r>
                <a:r>
                  <a:rPr lang="en-US" dirty="0"/>
                  <a:t> </a:t>
                </a:r>
                <a:r>
                  <a:rPr lang="en-US" dirty="0" smtClean="0"/>
                  <a:t>        1. </a:t>
                </a:r>
                <a:r>
                  <a:rPr lang="id-ID" sz="2200" i="1" dirty="0" smtClean="0"/>
                  <a:t>S</a:t>
                </a:r>
                <a:r>
                  <a:rPr lang="id-ID" sz="2200" dirty="0" smtClean="0"/>
                  <a:t> </a:t>
                </a:r>
                <a:r>
                  <a:rPr lang="id-ID" sz="2200" dirty="0"/>
                  <a:t>bebas linear</a:t>
                </a:r>
                <a:endParaRPr lang="en-US" sz="2200" dirty="0"/>
              </a:p>
              <a:p>
                <a:pPr marL="274320" lvl="1" indent="0">
                  <a:buSzPct val="120000"/>
                  <a:buNone/>
                </a:pPr>
                <a:r>
                  <a:rPr lang="en-US" sz="2200" i="1" dirty="0" smtClean="0"/>
                  <a:t>		                 2. </a:t>
                </a:r>
                <a:r>
                  <a:rPr lang="id-ID" sz="2200" i="1" dirty="0" smtClean="0"/>
                  <a:t>S</a:t>
                </a:r>
                <a:r>
                  <a:rPr lang="id-ID" sz="2200" dirty="0" smtClean="0"/>
                  <a:t> </a:t>
                </a:r>
                <a:r>
                  <a:rPr lang="id-ID" sz="2200" dirty="0"/>
                  <a:t>membangun </a:t>
                </a:r>
                <a:r>
                  <a:rPr lang="id-ID" sz="2200" i="1" dirty="0" smtClean="0"/>
                  <a:t>V</a:t>
                </a:r>
                <a:endParaRPr lang="en-US" sz="2200" i="1" dirty="0" smtClean="0"/>
              </a:p>
              <a:p>
                <a:pPr>
                  <a:lnSpc>
                    <a:spcPct val="150000"/>
                  </a:lnSpc>
                  <a:buSzPct val="120000"/>
                </a:pPr>
                <a:r>
                  <a:rPr lang="id-ID" dirty="0"/>
                  <a:t>Basis dari suatu ruang vektor bisal lebih dari satu. Ada dua macam basis yang kita kenal, yaitu</a:t>
                </a:r>
                <a:r>
                  <a:rPr lang="id-ID" dirty="0" smtClean="0"/>
                  <a:t>:</a:t>
                </a:r>
                <a:endParaRPr lang="en-US" dirty="0" smtClean="0"/>
              </a:p>
              <a:p>
                <a:pPr marL="731520" lvl="1" indent="-457200">
                  <a:lnSpc>
                    <a:spcPct val="150000"/>
                  </a:lnSpc>
                  <a:buSzPct val="100000"/>
                  <a:buFont typeface="+mj-lt"/>
                  <a:buAutoNum type="alphaLcPeriod"/>
                </a:pPr>
                <a:r>
                  <a:rPr lang="en-US" sz="2200" dirty="0" smtClean="0"/>
                  <a:t>Basis </a:t>
                </a:r>
                <a:r>
                  <a:rPr lang="en-US" sz="2200" dirty="0" err="1" smtClean="0"/>
                  <a:t>standar</a:t>
                </a:r>
                <a:r>
                  <a:rPr lang="en-US" sz="2200" dirty="0" smtClean="0"/>
                  <a:t>. </a:t>
                </a:r>
                <a:endParaRPr lang="en-US" sz="2200" dirty="0"/>
              </a:p>
              <a:p>
                <a:pPr marL="274320" lvl="1" indent="0">
                  <a:lnSpc>
                    <a:spcPct val="150000"/>
                  </a:lnSpc>
                  <a:buSzPct val="120000"/>
                  <a:buNone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       </a:t>
                </a:r>
                <a:r>
                  <a:rPr lang="en-US" sz="2200" dirty="0" err="1" smtClean="0"/>
                  <a:t>Contoh</a:t>
                </a:r>
                <a:r>
                  <a:rPr lang="en-US" sz="2200" dirty="0" smtClean="0"/>
                  <a:t>:                                           </a:t>
                </a:r>
                <a:r>
                  <a:rPr lang="en-US" sz="2200" dirty="0" err="1" smtClean="0"/>
                  <a:t>adalah</a:t>
                </a:r>
                <a:r>
                  <a:rPr lang="en-US" sz="2200" dirty="0" smtClean="0"/>
                  <a:t> basis </a:t>
                </a:r>
                <a:r>
                  <a:rPr lang="en-US" sz="2200" dirty="0" err="1" smtClean="0"/>
                  <a:t>standar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dari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vektor</a:t>
                </a:r>
                <a:r>
                  <a:rPr lang="en-US" sz="2200" dirty="0" smtClean="0"/>
                  <a:t>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200" dirty="0"/>
              </a:p>
              <a:p>
                <a:pPr>
                  <a:buSzPct val="120000"/>
                </a:pPr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255776"/>
                <a:ext cx="9872871" cy="4840224"/>
              </a:xfrm>
              <a:blipFill rotWithShape="0">
                <a:blip r:embed="rId3"/>
                <a:stretch>
                  <a:fillRect l="-679" t="-1637" r="-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925568" y="17781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560007"/>
              </p:ext>
            </p:extLst>
          </p:nvPr>
        </p:nvGraphicFramePr>
        <p:xfrm>
          <a:off x="4888992" y="1851278"/>
          <a:ext cx="1527224" cy="367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4" imgW="1028254" imgH="253890" progId="Equation.DSMT4">
                  <p:embed/>
                </p:oleObj>
              </mc:Choice>
              <mc:Fallback>
                <p:oleObj r:id="rId4" imgW="1028254" imgH="25389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8992" y="1851278"/>
                        <a:ext cx="1527224" cy="367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3133344" y="496214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41944"/>
              </p:ext>
            </p:extLst>
          </p:nvPr>
        </p:nvGraphicFramePr>
        <p:xfrm>
          <a:off x="3133344" y="4901184"/>
          <a:ext cx="1877568" cy="1272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6" imgW="1422400" imgH="939800" progId="Equation.DSMT4">
                  <p:embed/>
                </p:oleObj>
              </mc:Choice>
              <mc:Fallback>
                <p:oleObj r:id="rId6" imgW="1422400" imgH="93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344" y="4901184"/>
                        <a:ext cx="1877568" cy="1272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49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609600"/>
                <a:ext cx="9872871" cy="5486400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sz="2200" dirty="0" smtClean="0"/>
                  <a:t>Basis </a:t>
                </a:r>
                <a:r>
                  <a:rPr lang="en-US" sz="2200" dirty="0" err="1" smtClean="0"/>
                  <a:t>tidak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standar</a:t>
                </a:r>
                <a:r>
                  <a:rPr lang="en-US" sz="2200" dirty="0" smtClean="0"/>
                  <a:t>.</a:t>
                </a:r>
              </a:p>
              <a:p>
                <a:pPr marL="274320" lvl="1" indent="0">
                  <a:buNone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   </a:t>
                </a:r>
                <a:r>
                  <a:rPr lang="en-US" sz="2200" dirty="0" err="1" smtClean="0"/>
                  <a:t>Contoh</a:t>
                </a:r>
                <a:r>
                  <a:rPr lang="en-US" sz="2200" dirty="0" smtClean="0"/>
                  <a:t>: </a:t>
                </a:r>
              </a:p>
              <a:p>
                <a:pPr marL="274320" lvl="1" indent="0">
                  <a:lnSpc>
                    <a:spcPct val="150000"/>
                  </a:lnSpc>
                  <a:buNone/>
                </a:pPr>
                <a:r>
                  <a:rPr lang="en-US" sz="2200" dirty="0" smtClean="0"/>
                  <a:t>    </a:t>
                </a:r>
                <a:r>
                  <a:rPr lang="en-US" sz="2200" dirty="0" err="1" smtClean="0"/>
                  <a:t>misalkan</a:t>
                </a:r>
                <a:r>
                  <a:rPr lang="en-US" sz="2200" dirty="0" smtClean="0"/>
                  <a:t>                                          . </a:t>
                </a:r>
                <a:r>
                  <a:rPr lang="id-ID" sz="2400" dirty="0"/>
                  <a:t>Tunjukkan bahwa himpunan </a:t>
                </a:r>
                <a:r>
                  <a:rPr lang="en-US" sz="2400" dirty="0" smtClean="0"/>
                  <a:t>S = {              } </a:t>
                </a:r>
                <a:r>
                  <a:rPr lang="en-US" sz="2400" dirty="0" err="1" smtClean="0"/>
                  <a:t>adalah</a:t>
                </a:r>
                <a:r>
                  <a:rPr lang="en-US" sz="2400" dirty="0" smtClean="0"/>
                  <a:t> basis 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bagi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609600"/>
                <a:ext cx="9872871" cy="5486400"/>
              </a:xfrm>
              <a:blipFill rotWithShape="0">
                <a:blip r:embed="rId3"/>
                <a:stretch>
                  <a:fillRect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425960"/>
              </p:ext>
            </p:extLst>
          </p:nvPr>
        </p:nvGraphicFramePr>
        <p:xfrm>
          <a:off x="2974848" y="1219199"/>
          <a:ext cx="2084832" cy="850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4" imgW="1701800" imgH="711200" progId="Equation.DSMT4">
                  <p:embed/>
                </p:oleObj>
              </mc:Choice>
              <mc:Fallback>
                <p:oleObj r:id="rId4" imgW="1701800" imgH="71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848" y="1219199"/>
                        <a:ext cx="2084832" cy="8502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891980"/>
              </p:ext>
            </p:extLst>
          </p:nvPr>
        </p:nvGraphicFramePr>
        <p:xfrm>
          <a:off x="9424416" y="1557068"/>
          <a:ext cx="719328" cy="352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6" imgW="507780" imgH="253890" progId="Equation.DSMT4">
                  <p:embed/>
                </p:oleObj>
              </mc:Choice>
              <mc:Fallback>
                <p:oleObj r:id="rId6" imgW="507780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4416" y="1557068"/>
                        <a:ext cx="719328" cy="352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3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5590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VEKTOR KORDINAT DAN MATRIKS TRANSISI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365504"/>
                <a:ext cx="9872871" cy="4730496"/>
              </a:xfrm>
            </p:spPr>
            <p:txBody>
              <a:bodyPr/>
              <a:lstStyle/>
              <a:p>
                <a:r>
                  <a:rPr lang="en-US" b="1" dirty="0" smtClean="0"/>
                  <a:t>DEFINISI VEKTOR KORDINAT</a:t>
                </a:r>
                <a:endParaRPr lang="en-US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misalkan</a:t>
                </a:r>
                <a:r>
                  <a:rPr lang="en-US" dirty="0" smtClean="0"/>
                  <a:t> V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ruang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basis B =                    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 smtClean="0"/>
                  <a:t>.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kordinat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terhadap</a:t>
                </a:r>
                <a:r>
                  <a:rPr lang="en-US" dirty="0" smtClean="0"/>
                  <a:t> basis B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</a:t>
                </a:r>
                <a:r>
                  <a:rPr lang="en-US" dirty="0" err="1" smtClean="0"/>
                  <a:t>dimana</a:t>
                </a:r>
                <a:r>
                  <a:rPr lang="en-US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Contoh</a:t>
                </a:r>
                <a:r>
                  <a:rPr lang="en-US" dirty="0" smtClean="0"/>
                  <a:t> : </a:t>
                </a: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kordinat</a:t>
                </a:r>
                <a:r>
                  <a:rPr lang="en-US" dirty="0" smtClean="0"/>
                  <a:t>                 </a:t>
                </a:r>
                <a:r>
                  <a:rPr lang="en-US" dirty="0" err="1" smtClean="0"/>
                  <a:t>terhadap</a:t>
                </a:r>
                <a:r>
                  <a:rPr lang="en-US" dirty="0" smtClean="0"/>
                  <a:t>  basis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365504"/>
                <a:ext cx="9872871" cy="4730496"/>
              </a:xfrm>
              <a:blipFill rotWithShape="0">
                <a:blip r:embed="rId3"/>
                <a:stretch>
                  <a:fillRect t="-1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10400" y="18166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944395"/>
              </p:ext>
            </p:extLst>
          </p:nvPr>
        </p:nvGraphicFramePr>
        <p:xfrm>
          <a:off x="7034783" y="1962912"/>
          <a:ext cx="1146049" cy="43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4" imgW="799753" imgH="304668" progId="Equation.DSMT4">
                  <p:embed/>
                </p:oleObj>
              </mc:Choice>
              <mc:Fallback>
                <p:oleObj r:id="rId4" imgW="799753" imgH="30466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4783" y="1962912"/>
                        <a:ext cx="1146049" cy="436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033192"/>
              </p:ext>
            </p:extLst>
          </p:nvPr>
        </p:nvGraphicFramePr>
        <p:xfrm>
          <a:off x="2063623" y="3017773"/>
          <a:ext cx="1033145" cy="1238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6" imgW="787400" imgH="939800" progId="">
                  <p:embed/>
                </p:oleObj>
              </mc:Choice>
              <mc:Fallback>
                <p:oleObj r:id="rId6" imgW="787400" imgH="9398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623" y="3017773"/>
                        <a:ext cx="1033145" cy="1238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98848" y="3243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726310"/>
              </p:ext>
            </p:extLst>
          </p:nvPr>
        </p:nvGraphicFramePr>
        <p:xfrm>
          <a:off x="4425695" y="3218688"/>
          <a:ext cx="2391508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8" imgW="1625600" imgH="254000" progId="Equation.DSMT4">
                  <p:embed/>
                </p:oleObj>
              </mc:Choice>
              <mc:Fallback>
                <p:oleObj r:id="rId8" imgW="1625600" imgH="254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695" y="3218688"/>
                        <a:ext cx="2391508" cy="365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705856" y="44280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969954"/>
              </p:ext>
            </p:extLst>
          </p:nvPr>
        </p:nvGraphicFramePr>
        <p:xfrm>
          <a:off x="5522976" y="4293906"/>
          <a:ext cx="658368" cy="936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r:id="rId10" imgW="495085" imgH="710891" progId="Equation.DSMT4">
                  <p:embed/>
                </p:oleObj>
              </mc:Choice>
              <mc:Fallback>
                <p:oleObj r:id="rId10" imgW="495085" imgH="71089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976" y="4293906"/>
                        <a:ext cx="658368" cy="936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7666282" y="43872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653952"/>
              </p:ext>
            </p:extLst>
          </p:nvPr>
        </p:nvGraphicFramePr>
        <p:xfrm>
          <a:off x="8141769" y="4228720"/>
          <a:ext cx="1892985" cy="102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12" imgW="1346200" imgH="736600" progId="Equation.DSMT4">
                  <p:embed/>
                </p:oleObj>
              </mc:Choice>
              <mc:Fallback>
                <p:oleObj r:id="rId12" imgW="1346200" imgH="736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1769" y="4228720"/>
                        <a:ext cx="1892985" cy="10264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573024"/>
                <a:ext cx="9872871" cy="5644896"/>
              </a:xfrm>
            </p:spPr>
            <p:txBody>
              <a:bodyPr/>
              <a:lstStyle/>
              <a:p>
                <a:r>
                  <a:rPr lang="id-ID" b="1" dirty="0" smtClean="0"/>
                  <a:t>Teorema </a:t>
                </a: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    </a:t>
                </a:r>
                <a:r>
                  <a:rPr lang="id-ID" dirty="0" smtClean="0"/>
                  <a:t>Koordinat </a:t>
                </a:r>
                <a:r>
                  <a:rPr lang="id-ID" dirty="0"/>
                  <a:t>vektor terhadap suatu basis tertentu adalah tunggal</a:t>
                </a:r>
                <a:r>
                  <a:rPr lang="id-ID" dirty="0" smtClean="0"/>
                  <a:t>.</a:t>
                </a:r>
                <a:endParaRPr lang="en-US" b="1" dirty="0" smtClean="0"/>
              </a:p>
              <a:p>
                <a:r>
                  <a:rPr lang="en-US" b="1" dirty="0" smtClean="0"/>
                  <a:t>DEFINISI MATRIKS TRANSISI</a:t>
                </a:r>
              </a:p>
              <a:p>
                <a:pPr marL="45720" indent="0">
                  <a:lnSpc>
                    <a:spcPct val="150000"/>
                  </a:lnSpc>
                  <a:buNone/>
                </a:pPr>
                <a:r>
                  <a:rPr lang="en-US" b="1" dirty="0" smtClean="0"/>
                  <a:t>   </a:t>
                </a:r>
                <a:r>
                  <a:rPr lang="en-US" dirty="0" smtClean="0"/>
                  <a:t>Pandang                             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                             </a:t>
                </a:r>
                <a:r>
                  <a:rPr lang="id-ID" dirty="0"/>
                  <a:t>untuk ruang vektor </a:t>
                </a:r>
                <a:r>
                  <a:rPr lang="id-ID" i="1" dirty="0"/>
                  <a:t>V</a:t>
                </a:r>
                <a:r>
                  <a:rPr lang="id-ID" dirty="0"/>
                  <a:t>. </a:t>
                </a:r>
                <a:r>
                  <a:rPr lang="id-ID" b="1" dirty="0"/>
                  <a:t>Matriks transisi dari </a:t>
                </a:r>
                <a:r>
                  <a:rPr lang="id-ID" b="1" i="1" dirty="0"/>
                  <a:t>B</a:t>
                </a:r>
                <a:r>
                  <a:rPr lang="id-ID" b="1" dirty="0"/>
                  <a:t> ke </a:t>
                </a:r>
                <a:r>
                  <a:rPr lang="id-ID" b="1" i="1" dirty="0"/>
                  <a:t>U</a:t>
                </a:r>
                <a:r>
                  <a:rPr lang="id-ID" b="1" dirty="0"/>
                  <a:t> </a:t>
                </a:r>
                <a:r>
                  <a:rPr lang="id-ID" b="1" dirty="0" smtClean="0"/>
                  <a:t>adalah</a:t>
                </a:r>
                <a:r>
                  <a:rPr lang="en-US" b="1" dirty="0" smtClean="0"/>
                  <a:t>.</a:t>
                </a:r>
              </a:p>
              <a:p>
                <a:pPr marL="45720" indent="0">
                  <a:lnSpc>
                    <a:spcPct val="150000"/>
                  </a:lnSpc>
                  <a:buNone/>
                </a:pP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memenuhi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persamaan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 		                                          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en-US" b="1" dirty="0" smtClean="0"/>
              </a:p>
              <a:p>
                <a:r>
                  <a:rPr lang="id-ID" dirty="0"/>
                  <a:t>Matriks </a:t>
                </a:r>
                <a:r>
                  <a:rPr lang="id-ID" i="1" dirty="0"/>
                  <a:t>P</a:t>
                </a:r>
                <a:r>
                  <a:rPr lang="id-ID" dirty="0"/>
                  <a:t> adalah matriks tak singular dan </a:t>
                </a:r>
                <a:r>
                  <a:rPr lang="id-ID" i="1" dirty="0"/>
                  <a:t>P</a:t>
                </a:r>
                <a:r>
                  <a:rPr lang="id-ID" baseline="30000" dirty="0"/>
                  <a:t>’</a:t>
                </a:r>
                <a:r>
                  <a:rPr lang="id-ID" dirty="0"/>
                  <a:t> adalah matriks transisi dari </a:t>
                </a:r>
                <a:r>
                  <a:rPr lang="id-ID" i="1" dirty="0"/>
                  <a:t>U</a:t>
                </a:r>
                <a:r>
                  <a:rPr lang="id-ID" dirty="0"/>
                  <a:t> ke </a:t>
                </a:r>
                <a:r>
                  <a:rPr lang="id-ID" i="1" dirty="0"/>
                  <a:t>B</a:t>
                </a:r>
                <a:r>
                  <a:rPr lang="id-ID" dirty="0"/>
                  <a:t>.</a:t>
                </a:r>
                <a:endParaRPr lang="en-US" dirty="0"/>
              </a:p>
              <a:p>
                <a:r>
                  <a:rPr lang="en-US" b="1" dirty="0" err="1" smtClean="0"/>
                  <a:t>Contoh</a:t>
                </a:r>
                <a:r>
                  <a:rPr lang="en-US" b="1" dirty="0" smtClean="0"/>
                  <a:t>:  a). </a:t>
                </a:r>
                <a:r>
                  <a:rPr lang="id-ID" dirty="0" smtClean="0"/>
                  <a:t>Carilah </a:t>
                </a:r>
                <a:r>
                  <a:rPr lang="id-ID" dirty="0"/>
                  <a:t>matriks transisi dari perubahan </a:t>
                </a:r>
                <a:r>
                  <a:rPr lang="id-ID" dirty="0" smtClean="0"/>
                  <a:t>basis</a:t>
                </a:r>
                <a:r>
                  <a:rPr lang="en-US" dirty="0" smtClean="0"/>
                  <a:t>              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              </a:t>
                </a:r>
                <a:r>
                  <a:rPr lang="en-US" dirty="0" err="1" smtClean="0"/>
                  <a:t>dimana</a:t>
                </a:r>
                <a:r>
                  <a:rPr lang="en-US" dirty="0" smtClean="0"/>
                  <a:t> </a:t>
                </a:r>
                <a:r>
                  <a:rPr lang="id-ID" dirty="0" smtClean="0"/>
                  <a:t> 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b="1" dirty="0" smtClean="0"/>
                  <a:t>                                                          </a:t>
                </a:r>
                <a:r>
                  <a:rPr lang="en-US" b="1" dirty="0" err="1" smtClean="0"/>
                  <a:t>dan</a:t>
                </a:r>
                <a:r>
                  <a:rPr lang="en-US" b="1" dirty="0" smtClean="0"/>
                  <a:t> 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573024"/>
                <a:ext cx="9872871" cy="5644896"/>
              </a:xfrm>
              <a:blipFill rotWithShape="0">
                <a:blip r:embed="rId3"/>
                <a:stretch>
                  <a:fillRect l="-309" t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398533"/>
              </p:ext>
            </p:extLst>
          </p:nvPr>
        </p:nvGraphicFramePr>
        <p:xfrm>
          <a:off x="2584704" y="2157983"/>
          <a:ext cx="1511808" cy="439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r:id="rId4" imgW="1054100" imgH="304800" progId="Equation.DSMT4">
                  <p:embed/>
                </p:oleObj>
              </mc:Choice>
              <mc:Fallback>
                <p:oleObj r:id="rId4" imgW="1054100" imgH="304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704" y="2157983"/>
                        <a:ext cx="1511808" cy="439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47625" y="9387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61318"/>
              </p:ext>
            </p:extLst>
          </p:nvPr>
        </p:nvGraphicFramePr>
        <p:xfrm>
          <a:off x="4636960" y="2146234"/>
          <a:ext cx="1593152" cy="44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r:id="rId6" imgW="1091726" imgH="304668" progId="Equation.DSMT4">
                  <p:embed/>
                </p:oleObj>
              </mc:Choice>
              <mc:Fallback>
                <p:oleObj r:id="rId6" imgW="1091726" imgH="30466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6960" y="2146234"/>
                        <a:ext cx="1593152" cy="443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011168" y="32545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25628"/>
              </p:ext>
            </p:extLst>
          </p:nvPr>
        </p:nvGraphicFramePr>
        <p:xfrm>
          <a:off x="3901440" y="2852166"/>
          <a:ext cx="2767316" cy="53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r:id="rId8" imgW="1663700" imgH="330200" progId="Equation.DSMT4">
                  <p:embed/>
                </p:oleObj>
              </mc:Choice>
              <mc:Fallback>
                <p:oleObj r:id="rId8" imgW="1663700" imgH="330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440" y="2852166"/>
                        <a:ext cx="2767316" cy="537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901440" y="38884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364578"/>
              </p:ext>
            </p:extLst>
          </p:nvPr>
        </p:nvGraphicFramePr>
        <p:xfrm>
          <a:off x="3694176" y="3803141"/>
          <a:ext cx="1525836" cy="525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r:id="rId10" imgW="888614" imgH="304668" progId="Equation.DSMT4">
                  <p:embed/>
                </p:oleObj>
              </mc:Choice>
              <mc:Fallback>
                <p:oleObj r:id="rId10" imgW="888614" imgH="30466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76" y="3803141"/>
                        <a:ext cx="1525836" cy="525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839456" y="4900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38970"/>
              </p:ext>
            </p:extLst>
          </p:nvPr>
        </p:nvGraphicFramePr>
        <p:xfrm>
          <a:off x="8022336" y="4754499"/>
          <a:ext cx="743712" cy="495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r:id="rId12" imgW="457002" imgH="304668" progId="Equation.DSMT4">
                  <p:embed/>
                </p:oleObj>
              </mc:Choice>
              <mc:Fallback>
                <p:oleObj r:id="rId12" imgW="457002" imgH="30466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2336" y="4754499"/>
                        <a:ext cx="743712" cy="4958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965320" y="48967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128062"/>
              </p:ext>
            </p:extLst>
          </p:nvPr>
        </p:nvGraphicFramePr>
        <p:xfrm>
          <a:off x="9136008" y="4787011"/>
          <a:ext cx="702936" cy="459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r:id="rId14" imgW="469696" imgH="304668" progId="Equation.DSMT4">
                  <p:embed/>
                </p:oleObj>
              </mc:Choice>
              <mc:Fallback>
                <p:oleObj r:id="rId14" imgW="469696" imgH="304668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6008" y="4787011"/>
                        <a:ext cx="702936" cy="4590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821180" y="54376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123708"/>
              </p:ext>
            </p:extLst>
          </p:nvPr>
        </p:nvGraphicFramePr>
        <p:xfrm>
          <a:off x="2697479" y="5386831"/>
          <a:ext cx="1825935" cy="674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r:id="rId16" imgW="1231900" imgH="457200" progId="Equation.DSMT4">
                  <p:embed/>
                </p:oleObj>
              </mc:Choice>
              <mc:Fallback>
                <p:oleObj r:id="rId16" imgW="123190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479" y="5386831"/>
                        <a:ext cx="1825935" cy="6741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675684" y="54985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12282"/>
              </p:ext>
            </p:extLst>
          </p:nvPr>
        </p:nvGraphicFramePr>
        <p:xfrm>
          <a:off x="5624884" y="5422392"/>
          <a:ext cx="1703016" cy="63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r:id="rId18" imgW="1219200" imgH="457200" progId="Equation.DSMT4">
                  <p:embed/>
                </p:oleObj>
              </mc:Choice>
              <mc:Fallback>
                <p:oleObj r:id="rId18" imgW="121920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884" y="5422392"/>
                        <a:ext cx="1703016" cy="6386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3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23900"/>
            <a:ext cx="9872871" cy="5372100"/>
          </a:xfrm>
        </p:spPr>
        <p:txBody>
          <a:bodyPr/>
          <a:lstStyle/>
          <a:p>
            <a:r>
              <a:rPr lang="en-US" dirty="0" smtClean="0"/>
              <a:t>b.  </a:t>
            </a:r>
            <a:r>
              <a:rPr lang="en-US" dirty="0" err="1" smtClean="0"/>
              <a:t>Jika</a:t>
            </a:r>
            <a:r>
              <a:rPr lang="en-US" dirty="0" smtClean="0"/>
              <a:t>                      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1900" y="723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401844"/>
              </p:ext>
            </p:extLst>
          </p:nvPr>
        </p:nvGraphicFramePr>
        <p:xfrm>
          <a:off x="2392172" y="638556"/>
          <a:ext cx="1009396" cy="5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812447" imgH="457002" progId="Equation.DSMT4">
                  <p:embed/>
                </p:oleObj>
              </mc:Choice>
              <mc:Fallback>
                <p:oleObj r:id="rId3" imgW="812447" imgH="45700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172" y="638556"/>
                        <a:ext cx="1009396" cy="570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97682" y="7238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537663"/>
              </p:ext>
            </p:extLst>
          </p:nvPr>
        </p:nvGraphicFramePr>
        <p:xfrm>
          <a:off x="4653842" y="699515"/>
          <a:ext cx="491182" cy="436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5" imgW="342751" imgH="304668" progId="Equation.DSMT4">
                  <p:embed/>
                </p:oleObj>
              </mc:Choice>
              <mc:Fallback>
                <p:oleObj r:id="rId5" imgW="342751" imgH="30466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842" y="699515"/>
                        <a:ext cx="491182" cy="436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94944"/>
          </a:xfrm>
        </p:spPr>
        <p:txBody>
          <a:bodyPr/>
          <a:lstStyle/>
          <a:p>
            <a:r>
              <a:rPr lang="en-US" dirty="0" smtClean="0"/>
              <a:t>RANK DAN NULITAS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389888"/>
                <a:ext cx="9872871" cy="4706112"/>
              </a:xfrm>
            </p:spPr>
            <p:txBody>
              <a:bodyPr/>
              <a:lstStyle/>
              <a:p>
                <a:r>
                  <a:rPr lang="en-US" dirty="0" smtClean="0"/>
                  <a:t>DEFINISI RUANG NULL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id-ID" dirty="0" smtClean="0"/>
                  <a:t>Ruang </a:t>
                </a:r>
                <a:r>
                  <a:rPr lang="id-ID" dirty="0"/>
                  <a:t>penyelesaian dari sistem persamaan homogen </a:t>
                </a:r>
                <a:r>
                  <a:rPr lang="en-US" dirty="0" smtClean="0"/>
                  <a:t>               </a:t>
                </a:r>
                <a:r>
                  <a:rPr lang="id-ID" dirty="0" smtClean="0"/>
                  <a:t>adalah </a:t>
                </a:r>
                <a:r>
                  <a:rPr lang="id-ID" dirty="0" smtClean="0"/>
                  <a:t>subruang</a:t>
                </a:r>
                <a:r>
                  <a:rPr lang="en-US" dirty="0" smtClean="0"/>
                  <a:t> </a:t>
                </a:r>
                <a:r>
                  <a:rPr lang="id-ID" dirty="0" smtClean="0"/>
                  <a:t>dari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id-ID" dirty="0" smtClean="0"/>
                  <a:t> </a:t>
                </a:r>
                <a:r>
                  <a:rPr lang="id-ID" dirty="0"/>
                  <a:t>disebut ruang null/ruang kosong dari </a:t>
                </a:r>
                <a:r>
                  <a:rPr lang="id-ID" i="1" dirty="0"/>
                  <a:t>A</a:t>
                </a:r>
                <a:r>
                  <a:rPr lang="id-ID" dirty="0"/>
                  <a:t> dinotasikan</a:t>
                </a:r>
                <a:r>
                  <a:rPr lang="id-ID" i="1" dirty="0"/>
                  <a:t> N</a:t>
                </a:r>
                <a:r>
                  <a:rPr lang="id-ID" dirty="0"/>
                  <a:t>(</a:t>
                </a:r>
                <a:r>
                  <a:rPr lang="id-ID" i="1" dirty="0"/>
                  <a:t>A</a:t>
                </a:r>
                <a:r>
                  <a:rPr lang="id-ID" dirty="0"/>
                  <a:t>)  .</a:t>
                </a:r>
                <a:endParaRPr lang="en-US" dirty="0"/>
              </a:p>
              <a:p>
                <a:r>
                  <a:rPr lang="id-ID" b="1" dirty="0"/>
                  <a:t>Teorema </a:t>
                </a:r>
                <a:endParaRPr lang="en-US" dirty="0"/>
              </a:p>
              <a:p>
                <a:pPr marL="45720" indent="0">
                  <a:buNone/>
                </a:pPr>
                <a:r>
                  <a:rPr lang="en-US" dirty="0" smtClean="0"/>
                  <a:t>    </a:t>
                </a:r>
                <a:r>
                  <a:rPr lang="id-ID" dirty="0" smtClean="0"/>
                  <a:t>Operasi </a:t>
                </a:r>
                <a:r>
                  <a:rPr lang="id-ID" dirty="0"/>
                  <a:t>baris elementer tidak mengubah ruang null dari suatu matriks</a:t>
                </a:r>
                <a:endParaRPr lang="en-US" dirty="0"/>
              </a:p>
              <a:p>
                <a:r>
                  <a:rPr lang="en-US" b="1" dirty="0" err="1" smtClean="0"/>
                  <a:t>Contoh</a:t>
                </a:r>
                <a:r>
                  <a:rPr lang="en-US" b="1" dirty="0" smtClean="0"/>
                  <a:t> :    </a:t>
                </a:r>
                <a:r>
                  <a:rPr lang="en-US" dirty="0" err="1" smtClean="0"/>
                  <a:t>diketahui</a:t>
                </a:r>
                <a:r>
                  <a:rPr lang="en-US" dirty="0" smtClean="0"/>
                  <a:t> </a:t>
                </a:r>
              </a:p>
              <a:p>
                <a:endParaRPr lang="en-US" b="1" dirty="0"/>
              </a:p>
              <a:p>
                <a:pPr>
                  <a:lnSpc>
                    <a:spcPct val="150000"/>
                  </a:lnSpc>
                </a:pPr>
                <a:r>
                  <a:rPr lang="id-ID" dirty="0"/>
                  <a:t>Tentukan basis untuk ruang kosong </a:t>
                </a:r>
                <a:r>
                  <a:rPr lang="id-ID" i="1" cap="all" dirty="0"/>
                  <a:t>A</a:t>
                </a:r>
                <a:r>
                  <a:rPr lang="id-ID" cap="all" dirty="0"/>
                  <a:t> (</a:t>
                </a:r>
                <a:r>
                  <a:rPr lang="id-ID" i="1" cap="all" dirty="0"/>
                  <a:t>N</a:t>
                </a:r>
                <a:r>
                  <a:rPr lang="id-ID" cap="all" dirty="0"/>
                  <a:t>(</a:t>
                </a:r>
                <a:r>
                  <a:rPr lang="id-ID" i="1" cap="all" dirty="0"/>
                  <a:t>A</a:t>
                </a:r>
                <a:r>
                  <a:rPr lang="id-ID" cap="all" dirty="0"/>
                  <a:t>))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389888"/>
                <a:ext cx="9872871" cy="4706112"/>
              </a:xfrm>
              <a:blipFill rotWithShape="0">
                <a:blip r:embed="rId3"/>
                <a:stretch>
                  <a:fillRect t="-1684" r="-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712522"/>
              </p:ext>
            </p:extLst>
          </p:nvPr>
        </p:nvGraphicFramePr>
        <p:xfrm>
          <a:off x="7644383" y="1975102"/>
          <a:ext cx="788771" cy="377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r:id="rId4" imgW="457002" imgH="215806" progId="Equation.DSMT4">
                  <p:embed/>
                </p:oleObj>
              </mc:Choice>
              <mc:Fallback>
                <p:oleObj r:id="rId4" imgW="457002" imgH="21580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4383" y="1975102"/>
                        <a:ext cx="788771" cy="3779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352544" y="42062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668408"/>
              </p:ext>
            </p:extLst>
          </p:nvPr>
        </p:nvGraphicFramePr>
        <p:xfrm>
          <a:off x="4035552" y="4059935"/>
          <a:ext cx="1865376" cy="1045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6" imgW="1257300" imgH="711200" progId="Equation.DSMT4">
                  <p:embed/>
                </p:oleObj>
              </mc:Choice>
              <mc:Fallback>
                <p:oleObj r:id="rId6" imgW="1257300" imgH="7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552" y="4059935"/>
                        <a:ext cx="1865376" cy="10457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2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1352" y="524256"/>
                <a:ext cx="10646664" cy="583996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dirty="0" smtClean="0"/>
                  <a:t>Jawab: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Definisi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ruang</a:t>
                </a:r>
                <a:r>
                  <a:rPr lang="en-US" dirty="0" smtClean="0"/>
                  <a:t> null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ruang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penyelesaian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solusi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persamaan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homogen</a:t>
                </a:r>
                <a:r>
                  <a:rPr lang="en-US" dirty="0" smtClean="0"/>
                  <a:t>	        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karena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dicari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solusi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homogen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matriks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OBE.  </a:t>
                </a:r>
              </a:p>
              <a:p>
                <a:pPr>
                  <a:lnSpc>
                    <a:spcPct val="150000"/>
                  </a:lnSpc>
                </a:pPr>
                <a:endParaRPr lang="en-US" dirty="0" smtClean="0"/>
              </a:p>
              <a:p>
                <a:pPr marL="45720" indent="0">
                  <a:lnSpc>
                    <a:spcPct val="150000"/>
                  </a:lnSpc>
                  <a:buNone/>
                </a:pPr>
                <a:r>
                  <a:rPr lang="en-US" dirty="0" err="1" smtClean="0"/>
                  <a:t>Hasil</a:t>
                </a:r>
                <a:r>
                  <a:rPr lang="en-US" dirty="0" smtClean="0"/>
                  <a:t> OBE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800" dirty="0" smtClean="0"/>
                  <a:t> </a:t>
                </a:r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solusi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spl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homogennya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endParaRPr lang="en-US" dirty="0" smtClean="0"/>
              </a:p>
              <a:p>
                <a:pPr lvl="3">
                  <a:lnSpc>
                    <a:spcPct val="150000"/>
                  </a:lnSpc>
                </a:pPr>
                <a:r>
                  <a:rPr lang="en-US" sz="1200" dirty="0"/>
                  <a:t> </a:t>
                </a:r>
                <a:r>
                  <a:rPr lang="en-US" sz="1200" dirty="0" smtClean="0"/>
                  <a:t>                      				</a:t>
                </a:r>
              </a:p>
              <a:p>
                <a:pPr marL="822960" lvl="3" indent="0">
                  <a:lnSpc>
                    <a:spcPct val="150000"/>
                  </a:lnSpc>
                  <a:buNone/>
                </a:pPr>
                <a:r>
                  <a:rPr lang="en-US" sz="2200" dirty="0" smtClean="0"/>
                  <a:t>                                               </a:t>
                </a:r>
                <a:r>
                  <a:rPr lang="en-US" sz="2200" dirty="0" err="1" smtClean="0"/>
                  <a:t>dengan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 err="1" smtClean="0"/>
                  <a:t>dan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2200" dirty="0" smtClean="0"/>
                  <a:t> </a:t>
                </a:r>
                <a:r>
                  <a:rPr lang="en-US" sz="2200" dirty="0" err="1" smtClean="0"/>
                  <a:t>adalah</a:t>
                </a:r>
                <a:r>
                  <a:rPr lang="en-US" sz="2200" dirty="0" smtClean="0"/>
                  <a:t> parameter.</a:t>
                </a:r>
              </a:p>
              <a:p>
                <a:pPr marL="822960" lvl="3" indent="0">
                  <a:lnSpc>
                    <a:spcPct val="150000"/>
                  </a:lnSpc>
                  <a:buNone/>
                </a:pPr>
                <a:r>
                  <a:rPr lang="en-US" sz="2200" dirty="0"/>
                  <a:t>	</a:t>
                </a:r>
                <a:r>
                  <a:rPr lang="en-US" sz="2200" dirty="0" smtClean="0"/>
                  <a:t>	</a:t>
                </a:r>
                <a:r>
                  <a:rPr lang="en-US" sz="2200" dirty="0"/>
                  <a:t> </a:t>
                </a:r>
                <a:r>
                  <a:rPr lang="en-US" sz="2200" dirty="0" smtClean="0"/>
                  <a:t>                            </a:t>
                </a:r>
                <a:r>
                  <a:rPr lang="en-US" sz="2200" dirty="0" err="1" smtClean="0"/>
                  <a:t>jadi</a:t>
                </a:r>
                <a:r>
                  <a:rPr lang="en-US" sz="2200" dirty="0" smtClean="0"/>
                  <a:t>  basis </a:t>
                </a:r>
                <a:r>
                  <a:rPr lang="en-US" sz="2200" dirty="0" err="1" smtClean="0"/>
                  <a:t>untuk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ruang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nul</a:t>
                </a:r>
                <a:r>
                  <a:rPr lang="en-US" sz="2200" dirty="0" smtClean="0"/>
                  <a:t> N(A) </a:t>
                </a:r>
                <a:r>
                  <a:rPr lang="en-US" sz="2200" dirty="0" err="1" smtClean="0"/>
                  <a:t>adalah</a:t>
                </a:r>
                <a:endParaRPr lang="en-US" sz="2200" dirty="0" smtClean="0"/>
              </a:p>
              <a:p>
                <a:pPr marL="822960" lvl="3" indent="0">
                  <a:lnSpc>
                    <a:spcPct val="150000"/>
                  </a:lnSpc>
                  <a:buNone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                                              </a:t>
                </a:r>
                <a:r>
                  <a:rPr lang="en-US" sz="2200" dirty="0" err="1" smtClean="0"/>
                  <a:t>dan</a:t>
                </a:r>
                <a:r>
                  <a:rPr lang="en-US" sz="2200" dirty="0" smtClean="0"/>
                  <a:t> 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1352" y="524256"/>
                <a:ext cx="10646664" cy="5839968"/>
              </a:xfrm>
              <a:blipFill rotWithShape="0">
                <a:blip r:embed="rId3"/>
                <a:stretch>
                  <a:fillRect l="-286" t="-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807640"/>
              </p:ext>
            </p:extLst>
          </p:nvPr>
        </p:nvGraphicFramePr>
        <p:xfrm>
          <a:off x="10838687" y="1158238"/>
          <a:ext cx="788771" cy="377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r:id="rId4" imgW="457002" imgH="215806" progId="Equation.DSMT4">
                  <p:embed/>
                </p:oleObj>
              </mc:Choice>
              <mc:Fallback>
                <p:oleObj r:id="rId4" imgW="457002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8687" y="1158238"/>
                        <a:ext cx="788771" cy="3779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12331" y="2190040"/>
                <a:ext cx="2754857" cy="10204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331" y="2190040"/>
                <a:ext cx="2754857" cy="10204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89504" y="49743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207008"/>
              </p:ext>
            </p:extLst>
          </p:nvPr>
        </p:nvGraphicFramePr>
        <p:xfrm>
          <a:off x="938783" y="4474463"/>
          <a:ext cx="3011425" cy="120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7" imgW="2362200" imgH="939800" progId="Equation.DSMT4">
                  <p:embed/>
                </p:oleObj>
              </mc:Choice>
              <mc:Fallback>
                <p:oleObj r:id="rId7" imgW="2362200" imgH="93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783" y="4474463"/>
                        <a:ext cx="3011425" cy="12021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424416" y="55311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101551"/>
              </p:ext>
            </p:extLst>
          </p:nvPr>
        </p:nvGraphicFramePr>
        <p:xfrm>
          <a:off x="9009888" y="5153216"/>
          <a:ext cx="1048512" cy="384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9" imgW="749300" imgH="279400" progId="Equation.DSMT4">
                  <p:embed/>
                </p:oleObj>
              </mc:Choice>
              <mc:Fallback>
                <p:oleObj r:id="rId9" imgW="7493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888" y="5153216"/>
                        <a:ext cx="1048512" cy="384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297614" y="56766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535771"/>
              </p:ext>
            </p:extLst>
          </p:nvPr>
        </p:nvGraphicFramePr>
        <p:xfrm>
          <a:off x="5114734" y="5700988"/>
          <a:ext cx="1103186" cy="367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11" imgW="825500" imgH="279400" progId="Equation.DSMT4">
                  <p:embed/>
                </p:oleObj>
              </mc:Choice>
              <mc:Fallback>
                <p:oleObj r:id="rId11" imgW="8255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734" y="5700988"/>
                        <a:ext cx="1103186" cy="3677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5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55904"/>
            <a:ext cx="9872871" cy="5340096"/>
          </a:xfrm>
        </p:spPr>
        <p:txBody>
          <a:bodyPr/>
          <a:lstStyle/>
          <a:p>
            <a:r>
              <a:rPr lang="en-US" b="1" dirty="0" smtClean="0"/>
              <a:t>DEFINISI DIMENSI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id-ID" dirty="0"/>
              <a:t>Dimensi suatu ruang vektor berdimensi terhingga </a:t>
            </a:r>
            <a:r>
              <a:rPr lang="id-ID" i="1" dirty="0"/>
              <a:t>V</a:t>
            </a:r>
            <a:r>
              <a:rPr lang="id-ID" dirty="0"/>
              <a:t>, yang dinyatakan dengan dim(</a:t>
            </a:r>
            <a:r>
              <a:rPr lang="id-ID" i="1" dirty="0"/>
              <a:t>V</a:t>
            </a:r>
            <a:r>
              <a:rPr lang="id-ID" dirty="0"/>
              <a:t>), didefinisikan sebagai jumlah vektor dalam suatu basis untuk </a:t>
            </a:r>
            <a:r>
              <a:rPr lang="id-ID" i="1" dirty="0"/>
              <a:t>V</a:t>
            </a:r>
            <a:r>
              <a:rPr lang="id-ID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CONTOH : 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nul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A,  </a:t>
            </a:r>
            <a:r>
              <a:rPr lang="en-US" dirty="0" err="1" smtClean="0"/>
              <a:t>ada</a:t>
            </a:r>
            <a:r>
              <a:rPr lang="en-US" dirty="0" err="1" smtClean="0"/>
              <a:t>lah</a:t>
            </a:r>
            <a:r>
              <a:rPr lang="en-US" dirty="0" smtClean="0"/>
              <a:t> 2.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16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132</TotalTime>
  <Words>281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Bookman Old Style</vt:lpstr>
      <vt:lpstr>Cambria Math</vt:lpstr>
      <vt:lpstr>Corbel</vt:lpstr>
      <vt:lpstr>Times New Roman</vt:lpstr>
      <vt:lpstr>Basis</vt:lpstr>
      <vt:lpstr>Equation.DSMT4</vt:lpstr>
      <vt:lpstr>Microsoft Equation 3.0</vt:lpstr>
      <vt:lpstr>Basis dan dimensi</vt:lpstr>
      <vt:lpstr>BASIS</vt:lpstr>
      <vt:lpstr>PowerPoint Presentation</vt:lpstr>
      <vt:lpstr>VEKTOR KORDINAT DAN MATRIKS TRANSISI</vt:lpstr>
      <vt:lpstr>PowerPoint Presentation</vt:lpstr>
      <vt:lpstr>PowerPoint Presentation</vt:lpstr>
      <vt:lpstr>RANK DAN NULITAS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 dan dimensi</dc:title>
  <dc:creator>Inne Novita Sari</dc:creator>
  <cp:lastModifiedBy>Inne Novita Sari</cp:lastModifiedBy>
  <cp:revision>3</cp:revision>
  <dcterms:created xsi:type="dcterms:W3CDTF">2013-12-07T13:22:24Z</dcterms:created>
  <dcterms:modified xsi:type="dcterms:W3CDTF">2013-12-08T08:13:45Z</dcterms:modified>
</cp:coreProperties>
</file>