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8" r:id="rId2"/>
    <p:sldId id="322" r:id="rId3"/>
    <p:sldId id="290" r:id="rId4"/>
    <p:sldId id="344" r:id="rId5"/>
    <p:sldId id="373" r:id="rId6"/>
    <p:sldId id="384" r:id="rId7"/>
    <p:sldId id="385" r:id="rId8"/>
    <p:sldId id="386" r:id="rId9"/>
    <p:sldId id="387" r:id="rId10"/>
    <p:sldId id="388" r:id="rId11"/>
    <p:sldId id="352" r:id="rId12"/>
    <p:sldId id="323" r:id="rId13"/>
    <p:sldId id="382" r:id="rId14"/>
    <p:sldId id="389" r:id="rId15"/>
    <p:sldId id="391" r:id="rId16"/>
    <p:sldId id="390" r:id="rId17"/>
    <p:sldId id="392" r:id="rId18"/>
    <p:sldId id="393" r:id="rId19"/>
    <p:sldId id="413" r:id="rId20"/>
    <p:sldId id="394" r:id="rId21"/>
    <p:sldId id="395" r:id="rId22"/>
    <p:sldId id="396" r:id="rId23"/>
    <p:sldId id="397" r:id="rId24"/>
    <p:sldId id="401" r:id="rId25"/>
    <p:sldId id="398" r:id="rId26"/>
    <p:sldId id="402" r:id="rId27"/>
    <p:sldId id="399" r:id="rId28"/>
    <p:sldId id="403" r:id="rId29"/>
    <p:sldId id="404" r:id="rId30"/>
    <p:sldId id="400" r:id="rId31"/>
    <p:sldId id="405" r:id="rId32"/>
    <p:sldId id="407" r:id="rId33"/>
    <p:sldId id="408" r:id="rId34"/>
    <p:sldId id="409" r:id="rId35"/>
    <p:sldId id="410" r:id="rId36"/>
    <p:sldId id="411" r:id="rId37"/>
    <p:sldId id="412" r:id="rId38"/>
    <p:sldId id="265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62A"/>
    <a:srgbClr val="FFFFAB"/>
    <a:srgbClr val="FFFF99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QuickSort_Hungarian.flv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ergeSort_Hungarian.flv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868269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20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3200" b="1" dirty="0" smtClean="0">
                <a:latin typeface="Kozuka Gothic Pro H" pitchFamily="34" charset="-128"/>
                <a:ea typeface="Kozuka Gothic Pro H" pitchFamily="34" charset="-128"/>
              </a:rPr>
              <a:t>ANALISIS ALGORITMA</a:t>
            </a:r>
            <a:endParaRPr lang="en-US" sz="32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3392269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556613"/>
            <a:ext cx="1219200" cy="1235456"/>
          </a:xfrm>
          <a:prstGeom prst="rect">
            <a:avLst/>
          </a:prstGeom>
          <a:noFill/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1600200" y="3733800"/>
            <a:ext cx="5715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DIVIDE &amp; CONQUER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86200" y="4840069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6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667000" y="6172200"/>
            <a:ext cx="3733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Ken Kinanti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Purnamasari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Kompleksitas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3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73057" name="Object 1"/>
          <p:cNvGraphicFramePr>
            <a:graphicFrameLocks noChangeAspect="1"/>
          </p:cNvGraphicFramePr>
          <p:nvPr/>
        </p:nvGraphicFramePr>
        <p:xfrm>
          <a:off x="2057400" y="2057400"/>
          <a:ext cx="4648200" cy="994932"/>
        </p:xfrm>
        <a:graphic>
          <a:graphicData uri="http://schemas.openxmlformats.org/presentationml/2006/ole">
            <p:oleObj spid="_x0000_s173057" name="Equation" r:id="rId4" imgW="2844800" imgH="6096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Contoh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Kasus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5240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Summation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Merge Sort 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Quick Sort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Binary Tree Traversal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Multiplication of Large Integer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The Closest-Pair &amp; Convex-Hull Problem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>
              <a:solidFill>
                <a:srgbClr val="000000"/>
              </a:solidFill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Summation</a:t>
            </a:r>
            <a:endParaRPr lang="id-ID" sz="2400" b="1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</a:t>
            </a:r>
            <a:r>
              <a:rPr lang="en-US" b="1" dirty="0" smtClean="0">
                <a:latin typeface="Arabic Typesetting" pitchFamily="66" charset="-78"/>
                <a:cs typeface="Arabic Typesetting" pitchFamily="66" charset="-78"/>
              </a:rPr>
              <a:t>1</a:t>
            </a:r>
            <a:endParaRPr lang="en-US" sz="3600" b="1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6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/>
          </a:bodyPr>
          <a:lstStyle/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Maiandra GD" pitchFamily="34" charset="0"/>
              </a:rPr>
              <a:t>Menghitung</a:t>
            </a:r>
            <a:r>
              <a:rPr lang="en-US" sz="2000" dirty="0" smtClean="0">
                <a:latin typeface="Maiandra GD" pitchFamily="34" charset="0"/>
              </a:rPr>
              <a:t> total </a:t>
            </a:r>
            <a:r>
              <a:rPr lang="en-US" sz="2000" dirty="0" err="1" smtClean="0">
                <a:latin typeface="Maiandra GD" pitchFamily="34" charset="0"/>
              </a:rPr>
              <a:t>jumlah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dari</a:t>
            </a:r>
            <a:r>
              <a:rPr lang="en-US" sz="2000" dirty="0" smtClean="0">
                <a:latin typeface="Maiandra GD" pitchFamily="34" charset="0"/>
              </a:rPr>
              <a:t> n </a:t>
            </a:r>
            <a:r>
              <a:rPr lang="en-US" sz="2000" dirty="0" err="1" smtClean="0">
                <a:latin typeface="Maiandra GD" pitchFamily="34" charset="0"/>
              </a:rPr>
              <a:t>buah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bilangan</a:t>
            </a:r>
            <a:r>
              <a:rPr lang="en-US" sz="2000" dirty="0" smtClean="0">
                <a:latin typeface="Maiandra GD" pitchFamily="34" charset="0"/>
              </a:rPr>
              <a:t>.</a:t>
            </a:r>
          </a:p>
          <a:p>
            <a:pPr marL="176213" lvl="1" indent="-4763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a</a:t>
            </a:r>
            <a:r>
              <a:rPr lang="en-US" sz="3600" baseline="-25000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1</a:t>
            </a:r>
            <a:r>
              <a:rPr lang="en-US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+ </a:t>
            </a:r>
            <a:r>
              <a:rPr lang="en-US" sz="2000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… </a:t>
            </a:r>
            <a:r>
              <a:rPr lang="en-US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+a</a:t>
            </a:r>
            <a:r>
              <a:rPr lang="en-US" sz="3600" baseline="-25000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n-1 </a:t>
            </a:r>
            <a:r>
              <a:rPr lang="en-US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= </a:t>
            </a:r>
            <a:r>
              <a:rPr lang="en-US" sz="4000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(</a:t>
            </a:r>
            <a:r>
              <a:rPr lang="en-US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a</a:t>
            </a:r>
            <a:r>
              <a:rPr lang="en-US" sz="3600" baseline="-25000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1</a:t>
            </a:r>
            <a:r>
              <a:rPr lang="en-US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+ </a:t>
            </a:r>
            <a:r>
              <a:rPr lang="en-US" sz="2000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… </a:t>
            </a:r>
            <a:r>
              <a:rPr lang="en-US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+a</a:t>
            </a:r>
            <a:r>
              <a:rPr lang="en-US" sz="3600" baseline="-25000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[n/2]-1</a:t>
            </a:r>
            <a:r>
              <a:rPr lang="en-US" sz="4000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) +</a:t>
            </a:r>
            <a:r>
              <a:rPr lang="en-US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 </a:t>
            </a:r>
            <a:r>
              <a:rPr lang="en-US" sz="4000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(</a:t>
            </a:r>
            <a:r>
              <a:rPr lang="en-US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a</a:t>
            </a:r>
            <a:r>
              <a:rPr lang="en-US" sz="3600" baseline="-25000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[n/2]</a:t>
            </a:r>
            <a:r>
              <a:rPr lang="en-US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+ </a:t>
            </a:r>
            <a:r>
              <a:rPr lang="en-US" sz="2000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… </a:t>
            </a:r>
            <a:r>
              <a:rPr lang="en-US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+a</a:t>
            </a:r>
            <a:r>
              <a:rPr lang="en-US" sz="3600" baseline="-25000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n-1</a:t>
            </a:r>
            <a:r>
              <a:rPr lang="en-US" sz="4000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)</a:t>
            </a:r>
            <a:endParaRPr lang="en-US" dirty="0" smtClean="0">
              <a:latin typeface="Aharoni" pitchFamily="2" charset="-79"/>
              <a:ea typeface="Batang" pitchFamily="18" charset="-127"/>
              <a:cs typeface="Aharoni" pitchFamily="2" charset="-79"/>
            </a:endParaRPr>
          </a:p>
          <a:p>
            <a:pPr marL="176213" lvl="1" indent="-4763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Maiandra GD" pitchFamily="34" charset="0"/>
              </a:rPr>
              <a:t>Contoh</a:t>
            </a:r>
            <a:r>
              <a:rPr lang="en-US" sz="2000" dirty="0" smtClean="0">
                <a:latin typeface="Maiandra GD" pitchFamily="34" charset="0"/>
              </a:rPr>
              <a:t> :</a:t>
            </a:r>
          </a:p>
          <a:p>
            <a:pPr marL="176213" lvl="1" indent="-4763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latin typeface="Maiandra GD" pitchFamily="34" charset="0"/>
              </a:rPr>
              <a:t>1 + 2 + 3 + 4  =  ( 1 + 2 ) + ( 3 + 4 )</a:t>
            </a:r>
          </a:p>
          <a:p>
            <a:pPr marL="176213" lvl="1" indent="-4763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>
              <a:latin typeface="Aharoni" pitchFamily="2" charset="-79"/>
              <a:ea typeface="Batang" pitchFamily="18" charset="-127"/>
              <a:cs typeface="Aharoni" pitchFamily="2" charset="-79"/>
            </a:endParaRPr>
          </a:p>
          <a:p>
            <a:pPr marL="176213" lvl="1" indent="-4763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>
              <a:latin typeface="Aharoni" pitchFamily="2" charset="-79"/>
              <a:ea typeface="Batang" pitchFamily="18" charset="-127"/>
              <a:cs typeface="Aharoni" pitchFamily="2" charset="-79"/>
            </a:endParaRPr>
          </a:p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latin typeface="Maiandra GD" pitchFamily="34" charset="0"/>
            </a:endParaRPr>
          </a:p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latin typeface="Maiandra GD" pitchFamily="34" charset="0"/>
            </a:endParaRPr>
          </a:p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latin typeface="Maiandra GD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4953000"/>
          </a:xfrm>
        </p:spPr>
        <p:txBody>
          <a:bodyPr>
            <a:normAutofit/>
          </a:bodyPr>
          <a:lstStyle/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Cambria" pitchFamily="18" charset="0"/>
              </a:rPr>
              <a:t>Diketahui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tabel</a:t>
            </a:r>
            <a:r>
              <a:rPr lang="en-US" sz="2000" dirty="0" smtClean="0">
                <a:latin typeface="Cambria" pitchFamily="18" charset="0"/>
              </a:rPr>
              <a:t> A </a:t>
            </a:r>
            <a:r>
              <a:rPr lang="en-US" sz="2000" dirty="0" err="1" smtClean="0">
                <a:latin typeface="Cambria" pitchFamily="18" charset="0"/>
              </a:rPr>
              <a:t>seukuran</a:t>
            </a:r>
            <a:r>
              <a:rPr lang="en-US" sz="2000" dirty="0" smtClean="0">
                <a:latin typeface="Cambria" pitchFamily="18" charset="0"/>
              </a:rPr>
              <a:t> n </a:t>
            </a:r>
            <a:r>
              <a:rPr lang="en-US" sz="2000" dirty="0" err="1" smtClean="0">
                <a:latin typeface="Cambria" pitchFamily="18" charset="0"/>
              </a:rPr>
              <a:t>elemen</a:t>
            </a:r>
            <a:r>
              <a:rPr lang="en-US" sz="2000" dirty="0" smtClean="0">
                <a:latin typeface="Cambria" pitchFamily="18" charset="0"/>
              </a:rPr>
              <a:t> yang </a:t>
            </a:r>
            <a:r>
              <a:rPr lang="en-US" sz="2000" dirty="0" err="1" smtClean="0">
                <a:latin typeface="Cambria" pitchFamily="18" charset="0"/>
              </a:rPr>
              <a:t>berisi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nilai-nilai</a:t>
            </a:r>
            <a:r>
              <a:rPr lang="en-US" sz="2000" dirty="0" smtClean="0">
                <a:latin typeface="Cambria" pitchFamily="18" charset="0"/>
              </a:rPr>
              <a:t> integer. </a:t>
            </a:r>
            <a:r>
              <a:rPr lang="en-US" sz="2000" dirty="0" err="1" smtClean="0">
                <a:latin typeface="Cambria" pitchFamily="18" charset="0"/>
              </a:rPr>
              <a:t>Tentukan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nilai</a:t>
            </a:r>
            <a:r>
              <a:rPr lang="en-US" sz="2000" dirty="0" smtClean="0">
                <a:latin typeface="Cambria" pitchFamily="18" charset="0"/>
              </a:rPr>
              <a:t> minimum </a:t>
            </a:r>
            <a:r>
              <a:rPr lang="en-US" sz="2000" dirty="0" err="1" smtClean="0">
                <a:latin typeface="Cambria" pitchFamily="18" charset="0"/>
              </a:rPr>
              <a:t>dan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maksimum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sekaligus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dalam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tabel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tersebut</a:t>
            </a:r>
            <a:r>
              <a:rPr lang="en-US" sz="2000" dirty="0" smtClean="0">
                <a:latin typeface="Cambria" pitchFamily="18" charset="0"/>
              </a:rPr>
              <a:t>.</a:t>
            </a:r>
            <a:endParaRPr lang="en-US" sz="2000" dirty="0" smtClean="0">
              <a:solidFill>
                <a:srgbClr val="000000"/>
              </a:solidFill>
              <a:latin typeface="Maiandra GD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9560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MinMaks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0" y="2971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id-ID" dirty="0"/>
          </a:p>
        </p:txBody>
      </p:sp>
      <p:sp>
        <p:nvSpPr>
          <p:cNvPr id="9" name="Rectangle 8"/>
          <p:cNvSpPr/>
          <p:nvPr/>
        </p:nvSpPr>
        <p:spPr>
          <a:xfrm>
            <a:off x="1905000" y="2971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12</a:t>
            </a:r>
            <a:endParaRPr lang="id-ID" dirty="0"/>
          </a:p>
        </p:txBody>
      </p:sp>
      <p:sp>
        <p:nvSpPr>
          <p:cNvPr id="10" name="Rectangle 9"/>
          <p:cNvSpPr/>
          <p:nvPr/>
        </p:nvSpPr>
        <p:spPr>
          <a:xfrm>
            <a:off x="2667000" y="2971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23</a:t>
            </a:r>
            <a:endParaRPr lang="id-ID" dirty="0"/>
          </a:p>
        </p:txBody>
      </p:sp>
      <p:sp>
        <p:nvSpPr>
          <p:cNvPr id="12" name="Rectangle 11"/>
          <p:cNvSpPr/>
          <p:nvPr/>
        </p:nvSpPr>
        <p:spPr>
          <a:xfrm>
            <a:off x="3429000" y="2971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9</a:t>
            </a:r>
            <a:endParaRPr lang="id-ID" dirty="0"/>
          </a:p>
        </p:txBody>
      </p:sp>
      <p:sp>
        <p:nvSpPr>
          <p:cNvPr id="13" name="Rectangle 12"/>
          <p:cNvSpPr/>
          <p:nvPr/>
        </p:nvSpPr>
        <p:spPr>
          <a:xfrm>
            <a:off x="4191000" y="2971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21</a:t>
            </a:r>
            <a:endParaRPr lang="id-ID" dirty="0"/>
          </a:p>
        </p:txBody>
      </p:sp>
      <p:sp>
        <p:nvSpPr>
          <p:cNvPr id="14" name="Rectangle 13"/>
          <p:cNvSpPr/>
          <p:nvPr/>
        </p:nvSpPr>
        <p:spPr>
          <a:xfrm>
            <a:off x="4953000" y="2971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id-ID" dirty="0"/>
          </a:p>
        </p:txBody>
      </p:sp>
      <p:sp>
        <p:nvSpPr>
          <p:cNvPr id="16" name="Rectangle 15"/>
          <p:cNvSpPr/>
          <p:nvPr/>
        </p:nvSpPr>
        <p:spPr>
          <a:xfrm>
            <a:off x="5715000" y="2971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35</a:t>
            </a:r>
            <a:endParaRPr lang="id-ID" dirty="0"/>
          </a:p>
        </p:txBody>
      </p:sp>
      <p:sp>
        <p:nvSpPr>
          <p:cNvPr id="17" name="Rectangle 16"/>
          <p:cNvSpPr/>
          <p:nvPr/>
        </p:nvSpPr>
        <p:spPr>
          <a:xfrm>
            <a:off x="6477000" y="2971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id-ID" dirty="0"/>
          </a:p>
        </p:txBody>
      </p:sp>
      <p:sp>
        <p:nvSpPr>
          <p:cNvPr id="18" name="Rectangle 17"/>
          <p:cNvSpPr/>
          <p:nvPr/>
        </p:nvSpPr>
        <p:spPr>
          <a:xfrm>
            <a:off x="7239000" y="2971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24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Procedure MinMax1 (</a:t>
            </a:r>
            <a:r>
              <a:rPr lang="en-US" sz="1600" u="sng" dirty="0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TabelInt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n : integer,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	   </a:t>
            </a:r>
            <a:r>
              <a:rPr lang="en-US" sz="1600" u="sng" dirty="0" smtClean="0">
                <a:latin typeface="Courier New" pitchFamily="49" charset="0"/>
                <a:cs typeface="Courier New" pitchFamily="49" charset="0"/>
              </a:rPr>
              <a:t>output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min, max : integer)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Mencari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minimum &amp;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maksimum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tabel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secara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brute-force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Input 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tabel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telah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terdefinisi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Output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minimum &amp;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maksimum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tabel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 }</a:t>
            </a: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Deklarasi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i : </a:t>
            </a:r>
            <a:r>
              <a:rPr lang="en-US" sz="1600" u="sng" dirty="0" smtClean="0">
                <a:latin typeface="Courier New" pitchFamily="49" charset="0"/>
                <a:cs typeface="Courier New" pitchFamily="49" charset="0"/>
              </a:rPr>
              <a:t>integer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Algoritma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min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A</a:t>
            </a:r>
            <a:r>
              <a:rPr lang="en-US" sz="1600" baseline="-25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1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inisialisasi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minimum}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maks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A</a:t>
            </a:r>
            <a:r>
              <a:rPr lang="en-US" sz="1600" baseline="-25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1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inisialisasi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maksimum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}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2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n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A</a:t>
            </a:r>
            <a:r>
              <a:rPr lang="en-US" sz="1600" baseline="-25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&lt; min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    min  A</a:t>
            </a:r>
            <a:r>
              <a:rPr lang="en-US" sz="1600" baseline="-25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endif</a:t>
            </a: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A</a:t>
            </a:r>
            <a:r>
              <a:rPr lang="en-US" sz="1600" baseline="-25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maks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maks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 A</a:t>
            </a:r>
            <a:r>
              <a:rPr lang="en-US" sz="1600" baseline="-25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endif</a:t>
            </a: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</a:rPr>
              <a:t>endfor</a:t>
            </a: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2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3962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MinMaks</a:t>
            </a:r>
            <a:r>
              <a:rPr lang="en-US" sz="2400" b="1" dirty="0" smtClean="0"/>
              <a:t> </a:t>
            </a:r>
            <a:r>
              <a:rPr lang="en-US" sz="2400" i="1" dirty="0" smtClean="0"/>
              <a:t>(brute-force)</a:t>
            </a:r>
            <a:endParaRPr lang="id-ID" sz="2400" i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Kompleksitas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: </a:t>
            </a:r>
          </a:p>
          <a:p>
            <a:pPr>
              <a:buNone/>
            </a:pPr>
            <a:endParaRPr lang="en-US" sz="20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T(n)	= (n – 1) + (n – 1)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   	= 2n – 2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   	= O(n)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2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3962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MinMaks</a:t>
            </a:r>
            <a:r>
              <a:rPr lang="en-US" sz="2400" b="1" dirty="0" smtClean="0"/>
              <a:t> </a:t>
            </a:r>
            <a:r>
              <a:rPr lang="en-US" sz="2400" i="1" dirty="0" smtClean="0"/>
              <a:t>(brute-force)</a:t>
            </a:r>
            <a:endParaRPr lang="id-ID" sz="2400" i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2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3962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MinMaks</a:t>
            </a:r>
            <a:r>
              <a:rPr lang="en-US" sz="2400" b="1" dirty="0" smtClean="0"/>
              <a:t> </a:t>
            </a:r>
            <a:r>
              <a:rPr lang="en-US" sz="2400" i="1" dirty="0" smtClean="0"/>
              <a:t>(divide-conquer)</a:t>
            </a:r>
            <a:endParaRPr lang="id-ID" sz="2400" i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1905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id-ID" dirty="0"/>
          </a:p>
        </p:txBody>
      </p:sp>
      <p:sp>
        <p:nvSpPr>
          <p:cNvPr id="10" name="Rectangle 9"/>
          <p:cNvSpPr/>
          <p:nvPr/>
        </p:nvSpPr>
        <p:spPr>
          <a:xfrm>
            <a:off x="1905000" y="1905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12</a:t>
            </a:r>
            <a:endParaRPr lang="id-ID" dirty="0"/>
          </a:p>
        </p:txBody>
      </p:sp>
      <p:sp>
        <p:nvSpPr>
          <p:cNvPr id="11" name="Rectangle 10"/>
          <p:cNvSpPr/>
          <p:nvPr/>
        </p:nvSpPr>
        <p:spPr>
          <a:xfrm>
            <a:off x="2667000" y="1905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23</a:t>
            </a:r>
            <a:endParaRPr lang="id-ID" dirty="0"/>
          </a:p>
        </p:txBody>
      </p:sp>
      <p:sp>
        <p:nvSpPr>
          <p:cNvPr id="12" name="Rectangle 11"/>
          <p:cNvSpPr/>
          <p:nvPr/>
        </p:nvSpPr>
        <p:spPr>
          <a:xfrm>
            <a:off x="3429000" y="1905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9</a:t>
            </a:r>
            <a:endParaRPr lang="id-ID" dirty="0"/>
          </a:p>
        </p:txBody>
      </p:sp>
      <p:sp>
        <p:nvSpPr>
          <p:cNvPr id="13" name="Rectangle 12"/>
          <p:cNvSpPr/>
          <p:nvPr/>
        </p:nvSpPr>
        <p:spPr>
          <a:xfrm>
            <a:off x="4191000" y="1905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21</a:t>
            </a:r>
            <a:endParaRPr lang="id-ID" dirty="0"/>
          </a:p>
        </p:txBody>
      </p:sp>
      <p:sp>
        <p:nvSpPr>
          <p:cNvPr id="14" name="Rectangle 13"/>
          <p:cNvSpPr/>
          <p:nvPr/>
        </p:nvSpPr>
        <p:spPr>
          <a:xfrm>
            <a:off x="4953000" y="1905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id-ID" dirty="0"/>
          </a:p>
        </p:txBody>
      </p:sp>
      <p:sp>
        <p:nvSpPr>
          <p:cNvPr id="16" name="Rectangle 15"/>
          <p:cNvSpPr/>
          <p:nvPr/>
        </p:nvSpPr>
        <p:spPr>
          <a:xfrm>
            <a:off x="5715000" y="1905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35</a:t>
            </a:r>
            <a:endParaRPr lang="id-ID" dirty="0"/>
          </a:p>
        </p:txBody>
      </p:sp>
      <p:sp>
        <p:nvSpPr>
          <p:cNvPr id="17" name="Rectangle 16"/>
          <p:cNvSpPr/>
          <p:nvPr/>
        </p:nvSpPr>
        <p:spPr>
          <a:xfrm>
            <a:off x="6477000" y="1905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id-ID" dirty="0"/>
          </a:p>
        </p:txBody>
      </p:sp>
      <p:sp>
        <p:nvSpPr>
          <p:cNvPr id="18" name="Rectangle 17"/>
          <p:cNvSpPr/>
          <p:nvPr/>
        </p:nvSpPr>
        <p:spPr>
          <a:xfrm>
            <a:off x="7239000" y="1905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24</a:t>
            </a:r>
            <a:endParaRPr lang="id-ID" dirty="0"/>
          </a:p>
        </p:txBody>
      </p:sp>
      <p:sp>
        <p:nvSpPr>
          <p:cNvPr id="20" name="Rectangle 19"/>
          <p:cNvSpPr/>
          <p:nvPr/>
        </p:nvSpPr>
        <p:spPr>
          <a:xfrm>
            <a:off x="9144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id-ID" dirty="0"/>
          </a:p>
        </p:txBody>
      </p:sp>
      <p:sp>
        <p:nvSpPr>
          <p:cNvPr id="21" name="Rectangle 20"/>
          <p:cNvSpPr/>
          <p:nvPr/>
        </p:nvSpPr>
        <p:spPr>
          <a:xfrm>
            <a:off x="16764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12</a:t>
            </a:r>
            <a:endParaRPr lang="id-ID" dirty="0"/>
          </a:p>
        </p:txBody>
      </p:sp>
      <p:sp>
        <p:nvSpPr>
          <p:cNvPr id="22" name="Rectangle 21"/>
          <p:cNvSpPr/>
          <p:nvPr/>
        </p:nvSpPr>
        <p:spPr>
          <a:xfrm>
            <a:off x="24384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23</a:t>
            </a:r>
            <a:endParaRPr lang="id-ID" dirty="0"/>
          </a:p>
        </p:txBody>
      </p:sp>
      <p:sp>
        <p:nvSpPr>
          <p:cNvPr id="23" name="Rectangle 22"/>
          <p:cNvSpPr/>
          <p:nvPr/>
        </p:nvSpPr>
        <p:spPr>
          <a:xfrm>
            <a:off x="32004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9</a:t>
            </a:r>
            <a:endParaRPr lang="id-ID" dirty="0"/>
          </a:p>
        </p:txBody>
      </p:sp>
      <p:sp>
        <p:nvSpPr>
          <p:cNvPr id="24" name="Rectangle 23"/>
          <p:cNvSpPr/>
          <p:nvPr/>
        </p:nvSpPr>
        <p:spPr>
          <a:xfrm>
            <a:off x="44196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21</a:t>
            </a:r>
            <a:endParaRPr lang="id-ID" dirty="0"/>
          </a:p>
        </p:txBody>
      </p:sp>
      <p:sp>
        <p:nvSpPr>
          <p:cNvPr id="25" name="Rectangle 24"/>
          <p:cNvSpPr/>
          <p:nvPr/>
        </p:nvSpPr>
        <p:spPr>
          <a:xfrm>
            <a:off x="51816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id-ID" dirty="0"/>
          </a:p>
        </p:txBody>
      </p:sp>
      <p:sp>
        <p:nvSpPr>
          <p:cNvPr id="26" name="Rectangle 25"/>
          <p:cNvSpPr/>
          <p:nvPr/>
        </p:nvSpPr>
        <p:spPr>
          <a:xfrm>
            <a:off x="59436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35</a:t>
            </a:r>
            <a:endParaRPr lang="id-ID" dirty="0"/>
          </a:p>
        </p:txBody>
      </p:sp>
      <p:sp>
        <p:nvSpPr>
          <p:cNvPr id="27" name="Rectangle 26"/>
          <p:cNvSpPr/>
          <p:nvPr/>
        </p:nvSpPr>
        <p:spPr>
          <a:xfrm>
            <a:off x="67056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id-ID" dirty="0"/>
          </a:p>
        </p:txBody>
      </p:sp>
      <p:sp>
        <p:nvSpPr>
          <p:cNvPr id="28" name="Rectangle 27"/>
          <p:cNvSpPr/>
          <p:nvPr/>
        </p:nvSpPr>
        <p:spPr>
          <a:xfrm>
            <a:off x="74676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24</a:t>
            </a:r>
            <a:endParaRPr lang="id-ID" dirty="0"/>
          </a:p>
        </p:txBody>
      </p:sp>
      <p:sp>
        <p:nvSpPr>
          <p:cNvPr id="29" name="Rectangle 28"/>
          <p:cNvSpPr/>
          <p:nvPr/>
        </p:nvSpPr>
        <p:spPr>
          <a:xfrm>
            <a:off x="914400" y="4724400"/>
            <a:ext cx="2895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Min = 4, </a:t>
            </a:r>
            <a:r>
              <a:rPr lang="en-US" sz="2400" dirty="0" err="1" smtClean="0"/>
              <a:t>Maks</a:t>
            </a:r>
            <a:r>
              <a:rPr lang="en-US" sz="2400" dirty="0" smtClean="0"/>
              <a:t> = 23</a:t>
            </a:r>
            <a:endParaRPr lang="id-ID" sz="1600" dirty="0"/>
          </a:p>
        </p:txBody>
      </p:sp>
      <p:sp>
        <p:nvSpPr>
          <p:cNvPr id="33" name="Rectangle 32"/>
          <p:cNvSpPr/>
          <p:nvPr/>
        </p:nvSpPr>
        <p:spPr>
          <a:xfrm>
            <a:off x="4419600" y="4724400"/>
            <a:ext cx="3657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Min = 1, </a:t>
            </a:r>
            <a:r>
              <a:rPr lang="en-US" sz="2400" dirty="0" err="1" smtClean="0"/>
              <a:t>Maks</a:t>
            </a:r>
            <a:r>
              <a:rPr lang="en-US" sz="2400" dirty="0" smtClean="0"/>
              <a:t> = 35</a:t>
            </a:r>
            <a:endParaRPr lang="id-ID" sz="1600" dirty="0"/>
          </a:p>
        </p:txBody>
      </p:sp>
      <p:sp>
        <p:nvSpPr>
          <p:cNvPr id="38" name="Rectangle 37"/>
          <p:cNvSpPr/>
          <p:nvPr/>
        </p:nvSpPr>
        <p:spPr>
          <a:xfrm>
            <a:off x="2895600" y="6096000"/>
            <a:ext cx="2895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Min = 1, </a:t>
            </a:r>
            <a:r>
              <a:rPr lang="en-US" sz="2400" dirty="0" err="1" smtClean="0"/>
              <a:t>Maks</a:t>
            </a:r>
            <a:r>
              <a:rPr lang="en-US" sz="2400" dirty="0" smtClean="0"/>
              <a:t> = 35</a:t>
            </a:r>
            <a:endParaRPr lang="id-ID" sz="1600" dirty="0"/>
          </a:p>
        </p:txBody>
      </p:sp>
      <p:cxnSp>
        <p:nvCxnSpPr>
          <p:cNvPr id="40" name="Straight Arrow Connector 39"/>
          <p:cNvCxnSpPr/>
          <p:nvPr/>
        </p:nvCxnSpPr>
        <p:spPr>
          <a:xfrm rot="10800000" flipV="1">
            <a:off x="1905000" y="2590800"/>
            <a:ext cx="12954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562600" y="2590800"/>
            <a:ext cx="12192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886200" y="2590800"/>
            <a:ext cx="898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DIVIDE</a:t>
            </a:r>
            <a:endParaRPr lang="id-ID" sz="2000" dirty="0"/>
          </a:p>
        </p:txBody>
      </p:sp>
      <p:cxnSp>
        <p:nvCxnSpPr>
          <p:cNvPr id="45" name="Straight Arrow Connector 44"/>
          <p:cNvCxnSpPr/>
          <p:nvPr/>
        </p:nvCxnSpPr>
        <p:spPr>
          <a:xfrm rot="5400000">
            <a:off x="1905794" y="4267200"/>
            <a:ext cx="761206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5868194" y="4267200"/>
            <a:ext cx="761206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10800000" flipH="1" flipV="1">
            <a:off x="1905000" y="5486400"/>
            <a:ext cx="1295400" cy="457200"/>
          </a:xfrm>
          <a:prstGeom prst="straightConnector1">
            <a:avLst/>
          </a:prstGeom>
          <a:ln>
            <a:tailEnd type="arrow"/>
          </a:ln>
          <a:scene3d>
            <a:camera prst="orthographicFront">
              <a:rot lat="300000" lon="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5562600" y="5486400"/>
            <a:ext cx="1219200" cy="457200"/>
          </a:xfrm>
          <a:prstGeom prst="straightConnector1">
            <a:avLst/>
          </a:prstGeom>
          <a:ln>
            <a:tailEnd type="arrow"/>
          </a:ln>
          <a:scene3d>
            <a:camera prst="orthographicFront">
              <a:rot lat="300000" lon="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696566" y="4019490"/>
            <a:ext cx="1256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CONQUER</a:t>
            </a:r>
            <a:endParaRPr lang="id-ID" sz="2000" dirty="0"/>
          </a:p>
        </p:txBody>
      </p:sp>
      <p:sp>
        <p:nvSpPr>
          <p:cNvPr id="54" name="TextBox 53"/>
          <p:cNvSpPr txBox="1"/>
          <p:nvPr/>
        </p:nvSpPr>
        <p:spPr>
          <a:xfrm>
            <a:off x="3733800" y="5543490"/>
            <a:ext cx="1201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COMBINE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ALGORITMA : </a:t>
            </a:r>
          </a:p>
          <a:p>
            <a:pPr>
              <a:buFontTx/>
              <a:buChar char="-"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Untuk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kasus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n = 1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atau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n = 2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SOLVE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Jika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n = 1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min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maks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= A</a:t>
            </a:r>
            <a:r>
              <a:rPr lang="en-US" sz="1800" baseline="-25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n</a:t>
            </a:r>
            <a:endParaRPr lang="en-US" sz="1100" baseline="-25000" dirty="0" smtClean="0">
              <a:latin typeface="Courier New" pitchFamily="49" charset="0"/>
              <a:cs typeface="Courier New" pitchFamily="49" charset="0"/>
            </a:endParaRPr>
          </a:p>
          <a:p>
            <a:pPr marL="342900" lvl="1" indent="-34290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        n = 2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bandingkan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kedua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elemen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(min &amp;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maks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</a:t>
            </a:r>
            <a:endParaRPr lang="en-US" sz="1100" baseline="-25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Char char="-"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Char char="-"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Untuk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kasus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n &gt; 2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DIVIDE	: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bagi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dua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tabel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secara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rekursif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CONQUER	: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eksekusi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tiap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bagian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divide-conquer.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COMBINE	: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bandingkan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min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setiap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bagian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untuk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	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memperoleh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min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keseluruhan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	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Bandingkan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pula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maks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2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3962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MinMaks</a:t>
            </a:r>
            <a:r>
              <a:rPr lang="en-US" sz="2400" b="1" dirty="0" smtClean="0"/>
              <a:t> </a:t>
            </a:r>
            <a:r>
              <a:rPr lang="en-US" sz="2400" i="1" dirty="0" smtClean="0"/>
              <a:t>(divide-conquer)</a:t>
            </a:r>
            <a:endParaRPr lang="id-ID" sz="2400" i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05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MinMaks2 (</a:t>
            </a:r>
            <a:r>
              <a:rPr lang="en-US" sz="1600" u="sng" dirty="0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TabelInt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: integer,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	   </a:t>
            </a:r>
            <a:r>
              <a:rPr lang="en-US" sz="1600" u="sng" dirty="0" smtClean="0">
                <a:latin typeface="Courier New" pitchFamily="49" charset="0"/>
                <a:cs typeface="Courier New" pitchFamily="49" charset="0"/>
              </a:rPr>
              <a:t>output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min,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maks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: integer)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Mencari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minimum &amp;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maksimum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tabel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secara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brute-force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Input 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tabel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telah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terdefinisi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Output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minimum &amp;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maksimum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tabel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 }</a:t>
            </a: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Deklarasi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min1, min2, maks1, maks2 : </a:t>
            </a:r>
            <a:r>
              <a:rPr lang="en-US" sz="1600" u="sng" dirty="0" smtClean="0">
                <a:latin typeface="Courier New" pitchFamily="49" charset="0"/>
                <a:cs typeface="Courier New" pitchFamily="49" charset="0"/>
              </a:rPr>
              <a:t>integer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Algoritma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=j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			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{ 1 </a:t>
            </a:r>
            <a:r>
              <a:rPr lang="en-US" sz="1600" i="1" dirty="0" err="1" smtClean="0">
                <a:latin typeface="Courier New" pitchFamily="49" charset="0"/>
                <a:cs typeface="Courier New" pitchFamily="49" charset="0"/>
              </a:rPr>
              <a:t>elemen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}	</a:t>
            </a: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min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Symbol"/>
              </a:rPr>
              <a:t>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aseline="-25000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maks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Symbol"/>
              </a:rPr>
              <a:t>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aseline="-25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else</a:t>
            </a:r>
            <a:endParaRPr lang="id-ID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j-1)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{ 2 </a:t>
            </a:r>
            <a:r>
              <a:rPr lang="en-US" sz="1600" i="1" dirty="0" err="1" smtClean="0">
                <a:latin typeface="Courier New" pitchFamily="49" charset="0"/>
                <a:cs typeface="Courier New" pitchFamily="49" charset="0"/>
              </a:rPr>
              <a:t>elemen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    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</a:t>
            </a:r>
            <a:r>
              <a:rPr lang="en-US" sz="1600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aseline="-25000" dirty="0" err="1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maks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Symbol"/>
              </a:rPr>
              <a:t>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aseline="-25000" dirty="0" err="1" smtClean="0">
                <a:latin typeface="Courier New" pitchFamily="49" charset="0"/>
                <a:cs typeface="Courier New" pitchFamily="49" charset="0"/>
              </a:rPr>
              <a:t>j</a:t>
            </a: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min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Symbol"/>
              </a:rPr>
              <a:t>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aseline="-25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     </a:t>
            </a:r>
            <a:r>
              <a:rPr lang="en-US" sz="1600" u="sng" dirty="0" smtClean="0">
                <a:latin typeface="Courier New" pitchFamily="49" charset="0"/>
                <a:cs typeface="Courier New" pitchFamily="49" charset="0"/>
              </a:rPr>
              <a:t>else </a:t>
            </a: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	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maks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Symbol"/>
              </a:rPr>
              <a:t>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aseline="-25000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min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Symbol"/>
              </a:rPr>
              <a:t>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aseline="-25000" dirty="0" err="1" smtClean="0">
                <a:latin typeface="Courier New" pitchFamily="49" charset="0"/>
                <a:cs typeface="Courier New" pitchFamily="49" charset="0"/>
              </a:rPr>
              <a:t>j</a:t>
            </a: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     </a:t>
            </a:r>
            <a:r>
              <a:rPr lang="en-US" sz="1600" u="sng" dirty="0" err="1" smtClean="0">
                <a:latin typeface="Courier New" pitchFamily="49" charset="0"/>
                <a:cs typeface="Courier New" pitchFamily="49" charset="0"/>
              </a:rPr>
              <a:t>endif</a:t>
            </a: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2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3962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MinMaks</a:t>
            </a:r>
            <a:r>
              <a:rPr lang="en-US" sz="2400" b="1" dirty="0" smtClean="0"/>
              <a:t> </a:t>
            </a:r>
            <a:r>
              <a:rPr lang="en-US" sz="2400" i="1" dirty="0" smtClean="0"/>
              <a:t>(divide-conquer)</a:t>
            </a:r>
            <a:endParaRPr lang="id-ID" sz="2400" i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05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			   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1600" i="1" dirty="0" err="1" smtClean="0">
                <a:latin typeface="Courier New" pitchFamily="49" charset="0"/>
                <a:cs typeface="Courier New" pitchFamily="49" charset="0"/>
              </a:rPr>
              <a:t>lebih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i="1" dirty="0" err="1" smtClean="0"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 2 </a:t>
            </a:r>
            <a:r>
              <a:rPr lang="en-US" sz="1600" i="1" dirty="0" err="1" smtClean="0">
                <a:latin typeface="Courier New" pitchFamily="49" charset="0"/>
                <a:cs typeface="Courier New" pitchFamily="49" charset="0"/>
              </a:rPr>
              <a:t>elemen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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i+j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div 2          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1600" i="1" dirty="0" err="1" smtClean="0">
                <a:latin typeface="Courier New" pitchFamily="49" charset="0"/>
                <a:cs typeface="Courier New" pitchFamily="49" charset="0"/>
              </a:rPr>
              <a:t>bagidua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i="1" dirty="0" err="1" smtClean="0">
                <a:latin typeface="Courier New" pitchFamily="49" charset="0"/>
                <a:cs typeface="Courier New" pitchFamily="49" charset="0"/>
              </a:rPr>
              <a:t>tabel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i="1" dirty="0" err="1" smtClean="0">
                <a:latin typeface="Courier New" pitchFamily="49" charset="0"/>
                <a:cs typeface="Courier New" pitchFamily="49" charset="0"/>
              </a:rPr>
              <a:t>pada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i="1" dirty="0" err="1" smtClean="0">
                <a:latin typeface="Courier New" pitchFamily="49" charset="0"/>
                <a:cs typeface="Courier New" pitchFamily="49" charset="0"/>
              </a:rPr>
              <a:t>posisi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 k }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MinMaks2(A,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k, min1, maks1)</a:t>
            </a: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MinMaks2(A, k+1, j, min2, maks2)</a:t>
            </a: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min1 &lt; min2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then</a:t>
            </a:r>
            <a:endParaRPr lang="id-ID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min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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min1</a:t>
            </a: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else</a:t>
            </a:r>
            <a:endParaRPr lang="id-ID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min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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min2</a:t>
            </a: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</a:rPr>
              <a:t>endif</a:t>
            </a:r>
            <a:endParaRPr lang="id-ID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</a:t>
            </a: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maks1&lt;maks2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then</a:t>
            </a:r>
            <a:endParaRPr lang="id-ID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maks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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maks2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else </a:t>
            </a:r>
            <a:endParaRPr lang="id-ID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maks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Symbol"/>
              </a:rPr>
              <a:t>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maks2	</a:t>
            </a: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		 </a:t>
            </a: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</a:rPr>
              <a:t>endif</a:t>
            </a: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</a:rPr>
              <a:t>endif</a:t>
            </a: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2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3962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MinMaks</a:t>
            </a:r>
            <a:r>
              <a:rPr lang="en-US" sz="2400" b="1" dirty="0" smtClean="0"/>
              <a:t> </a:t>
            </a:r>
            <a:r>
              <a:rPr lang="en-US" sz="2400" i="1" dirty="0" smtClean="0"/>
              <a:t>(divide-conquer)</a:t>
            </a:r>
            <a:endParaRPr lang="id-ID" sz="2400" i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Strategi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Algoritma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Strategi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Langsung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(Direct Solution)</a:t>
            </a:r>
          </a:p>
          <a:p>
            <a:pPr marL="1028700" lvl="2" indent="-457200">
              <a:lnSpc>
                <a:spcPct val="150000"/>
              </a:lnSpc>
              <a:spcBef>
                <a:spcPts val="700"/>
              </a:spcBef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Brute-Force, Greedy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Strategi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Berbasis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Ruang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Status (State-space Base)</a:t>
            </a:r>
          </a:p>
          <a:p>
            <a:pPr marL="1028700" lvl="2" indent="-457200">
              <a:lnSpc>
                <a:spcPct val="150000"/>
              </a:lnSpc>
              <a:spcBef>
                <a:spcPts val="700"/>
              </a:spcBef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Backtracking, Branch &amp; Bound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Strategi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Atas-Bawah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(Top-Down Solution)</a:t>
            </a:r>
          </a:p>
          <a:p>
            <a:pPr marL="1028700" lvl="2" indent="-457200">
              <a:lnSpc>
                <a:spcPct val="150000"/>
              </a:lnSpc>
              <a:spcBef>
                <a:spcPts val="700"/>
              </a:spcBef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Maiandra GD" pitchFamily="34" charset="0"/>
              </a:rPr>
              <a:t>Divide &amp; Conquer</a:t>
            </a:r>
            <a:r>
              <a:rPr lang="en-US" dirty="0" smtClean="0">
                <a:solidFill>
                  <a:srgbClr val="000000"/>
                </a:solidFill>
                <a:latin typeface="Maiandra GD" pitchFamily="34" charset="0"/>
              </a:rPr>
              <a:t>	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Strategi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Bawah-Atas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(Down-Top Solution)</a:t>
            </a:r>
          </a:p>
          <a:p>
            <a:pPr marL="1028700" lvl="2" indent="-457200">
              <a:lnSpc>
                <a:spcPct val="150000"/>
              </a:lnSpc>
              <a:spcBef>
                <a:spcPts val="700"/>
              </a:spcBef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Dynamic Programming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71600" y="4724400"/>
            <a:ext cx="2743200" cy="533400"/>
          </a:xfrm>
          <a:prstGeom prst="rect">
            <a:avLst/>
          </a:prstGeom>
          <a:solidFill>
            <a:srgbClr val="F6862A">
              <a:alpha val="2862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2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3962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MinMaks</a:t>
            </a:r>
            <a:r>
              <a:rPr lang="en-US" sz="2400" b="1" dirty="0" smtClean="0"/>
              <a:t> </a:t>
            </a:r>
            <a:r>
              <a:rPr lang="en-US" sz="2400" i="1" dirty="0" smtClean="0"/>
              <a:t>(divide-conquer)</a:t>
            </a:r>
            <a:endParaRPr lang="id-ID" sz="2400" i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1905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id-ID" dirty="0"/>
          </a:p>
        </p:txBody>
      </p:sp>
      <p:sp>
        <p:nvSpPr>
          <p:cNvPr id="10" name="Rectangle 9"/>
          <p:cNvSpPr/>
          <p:nvPr/>
        </p:nvSpPr>
        <p:spPr>
          <a:xfrm>
            <a:off x="1905000" y="1905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12</a:t>
            </a:r>
            <a:endParaRPr lang="id-ID" dirty="0"/>
          </a:p>
        </p:txBody>
      </p:sp>
      <p:sp>
        <p:nvSpPr>
          <p:cNvPr id="11" name="Rectangle 10"/>
          <p:cNvSpPr/>
          <p:nvPr/>
        </p:nvSpPr>
        <p:spPr>
          <a:xfrm>
            <a:off x="2667000" y="1905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23</a:t>
            </a:r>
            <a:endParaRPr lang="id-ID" dirty="0"/>
          </a:p>
        </p:txBody>
      </p:sp>
      <p:sp>
        <p:nvSpPr>
          <p:cNvPr id="12" name="Rectangle 11"/>
          <p:cNvSpPr/>
          <p:nvPr/>
        </p:nvSpPr>
        <p:spPr>
          <a:xfrm>
            <a:off x="3429000" y="1905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9</a:t>
            </a:r>
            <a:endParaRPr lang="id-ID" dirty="0"/>
          </a:p>
        </p:txBody>
      </p:sp>
      <p:sp>
        <p:nvSpPr>
          <p:cNvPr id="13" name="Rectangle 12"/>
          <p:cNvSpPr/>
          <p:nvPr/>
        </p:nvSpPr>
        <p:spPr>
          <a:xfrm>
            <a:off x="4191000" y="1905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21</a:t>
            </a:r>
            <a:endParaRPr lang="id-ID" dirty="0"/>
          </a:p>
        </p:txBody>
      </p:sp>
      <p:sp>
        <p:nvSpPr>
          <p:cNvPr id="14" name="Rectangle 13"/>
          <p:cNvSpPr/>
          <p:nvPr/>
        </p:nvSpPr>
        <p:spPr>
          <a:xfrm>
            <a:off x="4953000" y="1905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id-ID" dirty="0"/>
          </a:p>
        </p:txBody>
      </p:sp>
      <p:sp>
        <p:nvSpPr>
          <p:cNvPr id="16" name="Rectangle 15"/>
          <p:cNvSpPr/>
          <p:nvPr/>
        </p:nvSpPr>
        <p:spPr>
          <a:xfrm>
            <a:off x="5715000" y="1905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35</a:t>
            </a:r>
            <a:endParaRPr lang="id-ID" dirty="0"/>
          </a:p>
        </p:txBody>
      </p:sp>
      <p:sp>
        <p:nvSpPr>
          <p:cNvPr id="17" name="Rectangle 16"/>
          <p:cNvSpPr/>
          <p:nvPr/>
        </p:nvSpPr>
        <p:spPr>
          <a:xfrm>
            <a:off x="6477000" y="1905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id-ID" dirty="0"/>
          </a:p>
        </p:txBody>
      </p:sp>
      <p:sp>
        <p:nvSpPr>
          <p:cNvPr id="18" name="Rectangle 17"/>
          <p:cNvSpPr/>
          <p:nvPr/>
        </p:nvSpPr>
        <p:spPr>
          <a:xfrm>
            <a:off x="7239000" y="1905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24</a:t>
            </a:r>
            <a:endParaRPr lang="id-ID" dirty="0"/>
          </a:p>
        </p:txBody>
      </p:sp>
      <p:sp>
        <p:nvSpPr>
          <p:cNvPr id="20" name="Rectangle 19"/>
          <p:cNvSpPr/>
          <p:nvPr/>
        </p:nvSpPr>
        <p:spPr>
          <a:xfrm>
            <a:off x="9144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id-ID" dirty="0"/>
          </a:p>
        </p:txBody>
      </p:sp>
      <p:sp>
        <p:nvSpPr>
          <p:cNvPr id="21" name="Rectangle 20"/>
          <p:cNvSpPr/>
          <p:nvPr/>
        </p:nvSpPr>
        <p:spPr>
          <a:xfrm>
            <a:off x="16764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12</a:t>
            </a:r>
            <a:endParaRPr lang="id-ID" dirty="0"/>
          </a:p>
        </p:txBody>
      </p:sp>
      <p:sp>
        <p:nvSpPr>
          <p:cNvPr id="22" name="Rectangle 21"/>
          <p:cNvSpPr/>
          <p:nvPr/>
        </p:nvSpPr>
        <p:spPr>
          <a:xfrm>
            <a:off x="24384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23</a:t>
            </a:r>
            <a:endParaRPr lang="id-ID" dirty="0"/>
          </a:p>
        </p:txBody>
      </p:sp>
      <p:sp>
        <p:nvSpPr>
          <p:cNvPr id="23" name="Rectangle 22"/>
          <p:cNvSpPr/>
          <p:nvPr/>
        </p:nvSpPr>
        <p:spPr>
          <a:xfrm>
            <a:off x="32004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9</a:t>
            </a:r>
            <a:endParaRPr lang="id-ID" dirty="0"/>
          </a:p>
        </p:txBody>
      </p:sp>
      <p:sp>
        <p:nvSpPr>
          <p:cNvPr id="24" name="Rectangle 23"/>
          <p:cNvSpPr/>
          <p:nvPr/>
        </p:nvSpPr>
        <p:spPr>
          <a:xfrm>
            <a:off x="44196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21</a:t>
            </a:r>
            <a:endParaRPr lang="id-ID" dirty="0"/>
          </a:p>
        </p:txBody>
      </p:sp>
      <p:sp>
        <p:nvSpPr>
          <p:cNvPr id="25" name="Rectangle 24"/>
          <p:cNvSpPr/>
          <p:nvPr/>
        </p:nvSpPr>
        <p:spPr>
          <a:xfrm>
            <a:off x="51816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id-ID" dirty="0"/>
          </a:p>
        </p:txBody>
      </p:sp>
      <p:sp>
        <p:nvSpPr>
          <p:cNvPr id="26" name="Rectangle 25"/>
          <p:cNvSpPr/>
          <p:nvPr/>
        </p:nvSpPr>
        <p:spPr>
          <a:xfrm>
            <a:off x="59436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35</a:t>
            </a:r>
            <a:endParaRPr lang="id-ID" dirty="0"/>
          </a:p>
        </p:txBody>
      </p:sp>
      <p:sp>
        <p:nvSpPr>
          <p:cNvPr id="27" name="Rectangle 26"/>
          <p:cNvSpPr/>
          <p:nvPr/>
        </p:nvSpPr>
        <p:spPr>
          <a:xfrm>
            <a:off x="67056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id-ID" dirty="0"/>
          </a:p>
        </p:txBody>
      </p:sp>
      <p:sp>
        <p:nvSpPr>
          <p:cNvPr id="28" name="Rectangle 27"/>
          <p:cNvSpPr/>
          <p:nvPr/>
        </p:nvSpPr>
        <p:spPr>
          <a:xfrm>
            <a:off x="74676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24</a:t>
            </a:r>
            <a:endParaRPr lang="id-ID" dirty="0"/>
          </a:p>
        </p:txBody>
      </p:sp>
      <p:cxnSp>
        <p:nvCxnSpPr>
          <p:cNvPr id="40" name="Straight Arrow Connector 39"/>
          <p:cNvCxnSpPr/>
          <p:nvPr/>
        </p:nvCxnSpPr>
        <p:spPr>
          <a:xfrm rot="10800000" flipV="1">
            <a:off x="1905000" y="2590800"/>
            <a:ext cx="12954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562600" y="2590800"/>
            <a:ext cx="12192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886200" y="2590800"/>
            <a:ext cx="898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DIVIDE</a:t>
            </a:r>
            <a:endParaRPr lang="id-ID" sz="2000" dirty="0"/>
          </a:p>
        </p:txBody>
      </p:sp>
      <p:sp>
        <p:nvSpPr>
          <p:cNvPr id="36" name="Rectangle 35"/>
          <p:cNvSpPr/>
          <p:nvPr/>
        </p:nvSpPr>
        <p:spPr>
          <a:xfrm>
            <a:off x="457200" y="4495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id-ID" dirty="0"/>
          </a:p>
        </p:txBody>
      </p:sp>
      <p:sp>
        <p:nvSpPr>
          <p:cNvPr id="37" name="Rectangle 36"/>
          <p:cNvSpPr/>
          <p:nvPr/>
        </p:nvSpPr>
        <p:spPr>
          <a:xfrm>
            <a:off x="1219200" y="4495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12</a:t>
            </a:r>
            <a:endParaRPr lang="id-ID" dirty="0"/>
          </a:p>
        </p:txBody>
      </p:sp>
      <p:sp>
        <p:nvSpPr>
          <p:cNvPr id="39" name="Rectangle 38"/>
          <p:cNvSpPr/>
          <p:nvPr/>
        </p:nvSpPr>
        <p:spPr>
          <a:xfrm>
            <a:off x="2286000" y="4495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23</a:t>
            </a:r>
            <a:endParaRPr lang="id-ID" dirty="0"/>
          </a:p>
        </p:txBody>
      </p:sp>
      <p:sp>
        <p:nvSpPr>
          <p:cNvPr id="42" name="Rectangle 41"/>
          <p:cNvSpPr/>
          <p:nvPr/>
        </p:nvSpPr>
        <p:spPr>
          <a:xfrm>
            <a:off x="3048000" y="4495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9</a:t>
            </a:r>
            <a:endParaRPr lang="id-ID" dirty="0"/>
          </a:p>
        </p:txBody>
      </p:sp>
      <p:sp>
        <p:nvSpPr>
          <p:cNvPr id="43" name="Rectangle 42"/>
          <p:cNvSpPr/>
          <p:nvPr/>
        </p:nvSpPr>
        <p:spPr>
          <a:xfrm>
            <a:off x="4267200" y="4495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21</a:t>
            </a:r>
            <a:endParaRPr lang="id-ID" dirty="0"/>
          </a:p>
        </p:txBody>
      </p:sp>
      <p:sp>
        <p:nvSpPr>
          <p:cNvPr id="46" name="Rectangle 45"/>
          <p:cNvSpPr/>
          <p:nvPr/>
        </p:nvSpPr>
        <p:spPr>
          <a:xfrm>
            <a:off x="5029200" y="4495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id-ID" dirty="0"/>
          </a:p>
        </p:txBody>
      </p:sp>
      <p:sp>
        <p:nvSpPr>
          <p:cNvPr id="47" name="Rectangle 46"/>
          <p:cNvSpPr/>
          <p:nvPr/>
        </p:nvSpPr>
        <p:spPr>
          <a:xfrm>
            <a:off x="6096000" y="4495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35</a:t>
            </a:r>
            <a:endParaRPr lang="id-ID" dirty="0"/>
          </a:p>
        </p:txBody>
      </p:sp>
      <p:sp>
        <p:nvSpPr>
          <p:cNvPr id="48" name="Rectangle 47"/>
          <p:cNvSpPr/>
          <p:nvPr/>
        </p:nvSpPr>
        <p:spPr>
          <a:xfrm>
            <a:off x="7162800" y="4495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id-ID" dirty="0"/>
          </a:p>
        </p:txBody>
      </p:sp>
      <p:sp>
        <p:nvSpPr>
          <p:cNvPr id="49" name="Rectangle 48"/>
          <p:cNvSpPr/>
          <p:nvPr/>
        </p:nvSpPr>
        <p:spPr>
          <a:xfrm>
            <a:off x="7924800" y="4495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24</a:t>
            </a:r>
            <a:endParaRPr lang="id-ID" dirty="0"/>
          </a:p>
        </p:txBody>
      </p:sp>
      <p:cxnSp>
        <p:nvCxnSpPr>
          <p:cNvPr id="55" name="Straight Arrow Connector 54"/>
          <p:cNvCxnSpPr/>
          <p:nvPr/>
        </p:nvCxnSpPr>
        <p:spPr>
          <a:xfrm rot="10800000" flipV="1">
            <a:off x="1219200" y="38862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16200000" flipH="1">
            <a:off x="2667000" y="3886200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10800000" flipV="1">
            <a:off x="5257800" y="38862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16200000" flipH="1">
            <a:off x="7010400" y="3886200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5400000">
            <a:off x="6134100" y="41521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457200" y="5105400"/>
            <a:ext cx="13716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Min = 4</a:t>
            </a:r>
          </a:p>
          <a:p>
            <a:pPr algn="ctr"/>
            <a:r>
              <a:rPr lang="en-US" sz="2000" dirty="0" err="1" smtClean="0"/>
              <a:t>Maks</a:t>
            </a:r>
            <a:r>
              <a:rPr lang="en-US" sz="2000" dirty="0" smtClean="0"/>
              <a:t> = 12</a:t>
            </a:r>
            <a:endParaRPr lang="id-ID" sz="1400" dirty="0"/>
          </a:p>
        </p:txBody>
      </p:sp>
      <p:sp>
        <p:nvSpPr>
          <p:cNvPr id="77" name="Rectangle 76"/>
          <p:cNvSpPr/>
          <p:nvPr/>
        </p:nvSpPr>
        <p:spPr>
          <a:xfrm>
            <a:off x="2286000" y="5105400"/>
            <a:ext cx="13716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Min = 9</a:t>
            </a:r>
          </a:p>
          <a:p>
            <a:pPr algn="ctr"/>
            <a:r>
              <a:rPr lang="en-US" sz="2000" dirty="0" err="1" smtClean="0"/>
              <a:t>Maks</a:t>
            </a:r>
            <a:r>
              <a:rPr lang="en-US" sz="2000" dirty="0" smtClean="0"/>
              <a:t> = 23</a:t>
            </a:r>
            <a:endParaRPr lang="id-ID" sz="1400" dirty="0"/>
          </a:p>
        </p:txBody>
      </p:sp>
      <p:sp>
        <p:nvSpPr>
          <p:cNvPr id="78" name="Rectangle 77"/>
          <p:cNvSpPr/>
          <p:nvPr/>
        </p:nvSpPr>
        <p:spPr>
          <a:xfrm>
            <a:off x="4267200" y="5105400"/>
            <a:ext cx="13716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Min = 1</a:t>
            </a:r>
          </a:p>
          <a:p>
            <a:pPr algn="ctr"/>
            <a:r>
              <a:rPr lang="en-US" sz="2000" dirty="0" err="1" smtClean="0"/>
              <a:t>Maks</a:t>
            </a:r>
            <a:r>
              <a:rPr lang="en-US" sz="2000" dirty="0" smtClean="0"/>
              <a:t> = 21</a:t>
            </a:r>
            <a:endParaRPr lang="id-ID" sz="1400" dirty="0"/>
          </a:p>
        </p:txBody>
      </p:sp>
      <p:sp>
        <p:nvSpPr>
          <p:cNvPr id="79" name="Rectangle 78"/>
          <p:cNvSpPr/>
          <p:nvPr/>
        </p:nvSpPr>
        <p:spPr>
          <a:xfrm>
            <a:off x="7162800" y="5105400"/>
            <a:ext cx="13716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Min = 2</a:t>
            </a:r>
          </a:p>
          <a:p>
            <a:pPr algn="ctr"/>
            <a:r>
              <a:rPr lang="en-US" sz="2000" dirty="0" err="1" smtClean="0"/>
              <a:t>Maks</a:t>
            </a:r>
            <a:r>
              <a:rPr lang="en-US" sz="2000" dirty="0" smtClean="0"/>
              <a:t> = 24</a:t>
            </a:r>
            <a:endParaRPr lang="id-ID" sz="1400" dirty="0"/>
          </a:p>
        </p:txBody>
      </p:sp>
      <p:sp>
        <p:nvSpPr>
          <p:cNvPr id="80" name="Rectangle 79"/>
          <p:cNvSpPr/>
          <p:nvPr/>
        </p:nvSpPr>
        <p:spPr>
          <a:xfrm>
            <a:off x="5715000" y="5105400"/>
            <a:ext cx="13716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Min = 35</a:t>
            </a:r>
          </a:p>
          <a:p>
            <a:pPr algn="ctr"/>
            <a:r>
              <a:rPr lang="en-US" sz="2000" dirty="0" err="1" smtClean="0"/>
              <a:t>Maks</a:t>
            </a:r>
            <a:r>
              <a:rPr lang="en-US" sz="2000" dirty="0" smtClean="0"/>
              <a:t> = 35</a:t>
            </a:r>
            <a:endParaRPr lang="id-ID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2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3962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MinMaks</a:t>
            </a:r>
            <a:r>
              <a:rPr lang="en-US" sz="2400" b="1" dirty="0" smtClean="0"/>
              <a:t> </a:t>
            </a:r>
            <a:r>
              <a:rPr lang="en-US" sz="2400" i="1" dirty="0" smtClean="0"/>
              <a:t>(divide-conquer)</a:t>
            </a:r>
            <a:endParaRPr lang="id-ID" sz="2400" i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57200" y="1447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id-ID" dirty="0"/>
          </a:p>
        </p:txBody>
      </p:sp>
      <p:sp>
        <p:nvSpPr>
          <p:cNvPr id="51" name="Rectangle 50"/>
          <p:cNvSpPr/>
          <p:nvPr/>
        </p:nvSpPr>
        <p:spPr>
          <a:xfrm>
            <a:off x="1219200" y="1447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12</a:t>
            </a:r>
            <a:endParaRPr lang="id-ID" dirty="0"/>
          </a:p>
        </p:txBody>
      </p:sp>
      <p:sp>
        <p:nvSpPr>
          <p:cNvPr id="52" name="Rectangle 51"/>
          <p:cNvSpPr/>
          <p:nvPr/>
        </p:nvSpPr>
        <p:spPr>
          <a:xfrm>
            <a:off x="2286000" y="1447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23</a:t>
            </a:r>
            <a:endParaRPr lang="id-ID" dirty="0"/>
          </a:p>
        </p:txBody>
      </p:sp>
      <p:sp>
        <p:nvSpPr>
          <p:cNvPr id="53" name="Rectangle 52"/>
          <p:cNvSpPr/>
          <p:nvPr/>
        </p:nvSpPr>
        <p:spPr>
          <a:xfrm>
            <a:off x="3048000" y="1447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9</a:t>
            </a:r>
            <a:endParaRPr lang="id-ID" dirty="0"/>
          </a:p>
        </p:txBody>
      </p:sp>
      <p:sp>
        <p:nvSpPr>
          <p:cNvPr id="54" name="Rectangle 53"/>
          <p:cNvSpPr/>
          <p:nvPr/>
        </p:nvSpPr>
        <p:spPr>
          <a:xfrm>
            <a:off x="4267200" y="1447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21</a:t>
            </a:r>
            <a:endParaRPr lang="id-ID" dirty="0"/>
          </a:p>
        </p:txBody>
      </p:sp>
      <p:sp>
        <p:nvSpPr>
          <p:cNvPr id="57" name="Rectangle 56"/>
          <p:cNvSpPr/>
          <p:nvPr/>
        </p:nvSpPr>
        <p:spPr>
          <a:xfrm>
            <a:off x="5029200" y="1447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id-ID" dirty="0"/>
          </a:p>
        </p:txBody>
      </p:sp>
      <p:sp>
        <p:nvSpPr>
          <p:cNvPr id="58" name="Rectangle 57"/>
          <p:cNvSpPr/>
          <p:nvPr/>
        </p:nvSpPr>
        <p:spPr>
          <a:xfrm>
            <a:off x="6096000" y="1447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35</a:t>
            </a:r>
            <a:endParaRPr lang="id-ID" dirty="0"/>
          </a:p>
        </p:txBody>
      </p:sp>
      <p:sp>
        <p:nvSpPr>
          <p:cNvPr id="59" name="Rectangle 58"/>
          <p:cNvSpPr/>
          <p:nvPr/>
        </p:nvSpPr>
        <p:spPr>
          <a:xfrm>
            <a:off x="7162800" y="1447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id-ID" dirty="0"/>
          </a:p>
        </p:txBody>
      </p:sp>
      <p:sp>
        <p:nvSpPr>
          <p:cNvPr id="60" name="Rectangle 59"/>
          <p:cNvSpPr/>
          <p:nvPr/>
        </p:nvSpPr>
        <p:spPr>
          <a:xfrm>
            <a:off x="7924800" y="14478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24</a:t>
            </a:r>
            <a:endParaRPr lang="id-ID" dirty="0"/>
          </a:p>
        </p:txBody>
      </p:sp>
      <p:sp>
        <p:nvSpPr>
          <p:cNvPr id="61" name="Rectangle 60"/>
          <p:cNvSpPr/>
          <p:nvPr/>
        </p:nvSpPr>
        <p:spPr>
          <a:xfrm>
            <a:off x="457200" y="2057400"/>
            <a:ext cx="13716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Min = 4</a:t>
            </a:r>
          </a:p>
          <a:p>
            <a:pPr algn="ctr"/>
            <a:r>
              <a:rPr lang="en-US" sz="2000" dirty="0" err="1" smtClean="0"/>
              <a:t>Maks</a:t>
            </a:r>
            <a:r>
              <a:rPr lang="en-US" sz="2000" dirty="0" smtClean="0"/>
              <a:t> = 12</a:t>
            </a:r>
            <a:endParaRPr lang="id-ID" sz="1400" dirty="0"/>
          </a:p>
        </p:txBody>
      </p:sp>
      <p:sp>
        <p:nvSpPr>
          <p:cNvPr id="62" name="Rectangle 61"/>
          <p:cNvSpPr/>
          <p:nvPr/>
        </p:nvSpPr>
        <p:spPr>
          <a:xfrm>
            <a:off x="2286000" y="2057400"/>
            <a:ext cx="13716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Min = 9</a:t>
            </a:r>
          </a:p>
          <a:p>
            <a:pPr algn="ctr"/>
            <a:r>
              <a:rPr lang="en-US" sz="2000" dirty="0" err="1" smtClean="0"/>
              <a:t>Maks</a:t>
            </a:r>
            <a:r>
              <a:rPr lang="en-US" sz="2000" dirty="0" smtClean="0"/>
              <a:t> = 23</a:t>
            </a:r>
            <a:endParaRPr lang="id-ID" sz="1400" dirty="0"/>
          </a:p>
        </p:txBody>
      </p:sp>
      <p:sp>
        <p:nvSpPr>
          <p:cNvPr id="63" name="Rectangle 62"/>
          <p:cNvSpPr/>
          <p:nvPr/>
        </p:nvSpPr>
        <p:spPr>
          <a:xfrm>
            <a:off x="4267200" y="2057400"/>
            <a:ext cx="13716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Min = 1</a:t>
            </a:r>
          </a:p>
          <a:p>
            <a:pPr algn="ctr"/>
            <a:r>
              <a:rPr lang="en-US" sz="2000" dirty="0" err="1" smtClean="0"/>
              <a:t>Maks</a:t>
            </a:r>
            <a:r>
              <a:rPr lang="en-US" sz="2000" dirty="0" smtClean="0"/>
              <a:t> = 21</a:t>
            </a:r>
            <a:endParaRPr lang="id-ID" sz="1400" dirty="0"/>
          </a:p>
        </p:txBody>
      </p:sp>
      <p:sp>
        <p:nvSpPr>
          <p:cNvPr id="66" name="Rectangle 65"/>
          <p:cNvSpPr/>
          <p:nvPr/>
        </p:nvSpPr>
        <p:spPr>
          <a:xfrm>
            <a:off x="7162800" y="2057400"/>
            <a:ext cx="13716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Min = 2</a:t>
            </a:r>
          </a:p>
          <a:p>
            <a:pPr algn="ctr"/>
            <a:r>
              <a:rPr lang="en-US" sz="2000" dirty="0" err="1" smtClean="0"/>
              <a:t>Maks</a:t>
            </a:r>
            <a:r>
              <a:rPr lang="en-US" sz="2000" dirty="0" smtClean="0"/>
              <a:t> = 24</a:t>
            </a:r>
            <a:endParaRPr lang="id-ID" sz="1400" dirty="0"/>
          </a:p>
        </p:txBody>
      </p:sp>
      <p:sp>
        <p:nvSpPr>
          <p:cNvPr id="67" name="Rectangle 66"/>
          <p:cNvSpPr/>
          <p:nvPr/>
        </p:nvSpPr>
        <p:spPr>
          <a:xfrm>
            <a:off x="5715000" y="2057400"/>
            <a:ext cx="13716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Min = 35</a:t>
            </a:r>
          </a:p>
          <a:p>
            <a:pPr algn="ctr"/>
            <a:r>
              <a:rPr lang="en-US" sz="2000" dirty="0" err="1" smtClean="0"/>
              <a:t>Maks</a:t>
            </a:r>
            <a:r>
              <a:rPr lang="en-US" sz="2000" dirty="0" smtClean="0"/>
              <a:t> = 35</a:t>
            </a:r>
            <a:endParaRPr lang="id-ID" sz="1400" dirty="0"/>
          </a:p>
        </p:txBody>
      </p:sp>
      <p:sp>
        <p:nvSpPr>
          <p:cNvPr id="88" name="Rectangle 87"/>
          <p:cNvSpPr/>
          <p:nvPr/>
        </p:nvSpPr>
        <p:spPr>
          <a:xfrm>
            <a:off x="4572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id-ID" dirty="0"/>
          </a:p>
        </p:txBody>
      </p:sp>
      <p:sp>
        <p:nvSpPr>
          <p:cNvPr id="89" name="Rectangle 88"/>
          <p:cNvSpPr/>
          <p:nvPr/>
        </p:nvSpPr>
        <p:spPr>
          <a:xfrm>
            <a:off x="12192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12</a:t>
            </a:r>
            <a:endParaRPr lang="id-ID" dirty="0"/>
          </a:p>
        </p:txBody>
      </p:sp>
      <p:sp>
        <p:nvSpPr>
          <p:cNvPr id="90" name="Rectangle 89"/>
          <p:cNvSpPr/>
          <p:nvPr/>
        </p:nvSpPr>
        <p:spPr>
          <a:xfrm>
            <a:off x="19812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23</a:t>
            </a:r>
            <a:endParaRPr lang="id-ID" dirty="0"/>
          </a:p>
        </p:txBody>
      </p:sp>
      <p:sp>
        <p:nvSpPr>
          <p:cNvPr id="91" name="Rectangle 90"/>
          <p:cNvSpPr/>
          <p:nvPr/>
        </p:nvSpPr>
        <p:spPr>
          <a:xfrm>
            <a:off x="27432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9</a:t>
            </a:r>
            <a:endParaRPr lang="id-ID" dirty="0"/>
          </a:p>
        </p:txBody>
      </p:sp>
      <p:sp>
        <p:nvSpPr>
          <p:cNvPr id="92" name="Rectangle 91"/>
          <p:cNvSpPr/>
          <p:nvPr/>
        </p:nvSpPr>
        <p:spPr>
          <a:xfrm>
            <a:off x="42672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21</a:t>
            </a:r>
            <a:endParaRPr lang="id-ID" dirty="0"/>
          </a:p>
        </p:txBody>
      </p:sp>
      <p:sp>
        <p:nvSpPr>
          <p:cNvPr id="93" name="Rectangle 92"/>
          <p:cNvSpPr/>
          <p:nvPr/>
        </p:nvSpPr>
        <p:spPr>
          <a:xfrm>
            <a:off x="50292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id-ID" dirty="0"/>
          </a:p>
        </p:txBody>
      </p:sp>
      <p:sp>
        <p:nvSpPr>
          <p:cNvPr id="94" name="Rectangle 93"/>
          <p:cNvSpPr/>
          <p:nvPr/>
        </p:nvSpPr>
        <p:spPr>
          <a:xfrm>
            <a:off x="60960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35</a:t>
            </a:r>
            <a:endParaRPr lang="id-ID" dirty="0"/>
          </a:p>
        </p:txBody>
      </p:sp>
      <p:sp>
        <p:nvSpPr>
          <p:cNvPr id="95" name="Rectangle 94"/>
          <p:cNvSpPr/>
          <p:nvPr/>
        </p:nvSpPr>
        <p:spPr>
          <a:xfrm>
            <a:off x="68580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id-ID" dirty="0"/>
          </a:p>
        </p:txBody>
      </p:sp>
      <p:sp>
        <p:nvSpPr>
          <p:cNvPr id="96" name="Rectangle 95"/>
          <p:cNvSpPr/>
          <p:nvPr/>
        </p:nvSpPr>
        <p:spPr>
          <a:xfrm>
            <a:off x="7620000" y="32004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24</a:t>
            </a:r>
            <a:endParaRPr lang="id-ID" dirty="0"/>
          </a:p>
        </p:txBody>
      </p:sp>
      <p:sp>
        <p:nvSpPr>
          <p:cNvPr id="97" name="Rectangle 96"/>
          <p:cNvSpPr/>
          <p:nvPr/>
        </p:nvSpPr>
        <p:spPr>
          <a:xfrm>
            <a:off x="1143000" y="3810000"/>
            <a:ext cx="13716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Min = 4</a:t>
            </a:r>
          </a:p>
          <a:p>
            <a:pPr algn="ctr"/>
            <a:r>
              <a:rPr lang="en-US" sz="2000" dirty="0" err="1" smtClean="0"/>
              <a:t>Maks</a:t>
            </a:r>
            <a:r>
              <a:rPr lang="en-US" sz="2000" dirty="0" smtClean="0"/>
              <a:t> = 23</a:t>
            </a:r>
            <a:endParaRPr lang="id-ID" sz="1400" dirty="0"/>
          </a:p>
        </p:txBody>
      </p:sp>
      <p:sp>
        <p:nvSpPr>
          <p:cNvPr id="99" name="Rectangle 98"/>
          <p:cNvSpPr/>
          <p:nvPr/>
        </p:nvSpPr>
        <p:spPr>
          <a:xfrm>
            <a:off x="4267200" y="3810000"/>
            <a:ext cx="13716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Min = 1</a:t>
            </a:r>
          </a:p>
          <a:p>
            <a:pPr algn="ctr"/>
            <a:r>
              <a:rPr lang="en-US" sz="2000" dirty="0" err="1" smtClean="0"/>
              <a:t>Maks</a:t>
            </a:r>
            <a:r>
              <a:rPr lang="en-US" sz="2000" dirty="0" smtClean="0"/>
              <a:t> = 21</a:t>
            </a:r>
            <a:endParaRPr lang="id-ID" sz="1400" dirty="0"/>
          </a:p>
        </p:txBody>
      </p:sp>
      <p:sp>
        <p:nvSpPr>
          <p:cNvPr id="100" name="Rectangle 99"/>
          <p:cNvSpPr/>
          <p:nvPr/>
        </p:nvSpPr>
        <p:spPr>
          <a:xfrm>
            <a:off x="6477000" y="3810000"/>
            <a:ext cx="13716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Min = 2</a:t>
            </a:r>
          </a:p>
          <a:p>
            <a:pPr algn="ctr"/>
            <a:r>
              <a:rPr lang="en-US" sz="2000" dirty="0" err="1" smtClean="0"/>
              <a:t>Maks</a:t>
            </a:r>
            <a:r>
              <a:rPr lang="en-US" sz="2000" dirty="0" smtClean="0"/>
              <a:t> = 35</a:t>
            </a:r>
            <a:endParaRPr lang="id-ID" sz="1400" dirty="0"/>
          </a:p>
        </p:txBody>
      </p:sp>
      <p:sp>
        <p:nvSpPr>
          <p:cNvPr id="113" name="Rectangle 112"/>
          <p:cNvSpPr/>
          <p:nvPr/>
        </p:nvSpPr>
        <p:spPr>
          <a:xfrm>
            <a:off x="5410200" y="5562600"/>
            <a:ext cx="13716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Min = 1</a:t>
            </a:r>
          </a:p>
          <a:p>
            <a:pPr algn="ctr"/>
            <a:r>
              <a:rPr lang="en-US" sz="2000" dirty="0" err="1" smtClean="0"/>
              <a:t>Maks</a:t>
            </a:r>
            <a:r>
              <a:rPr lang="en-US" sz="2000" dirty="0" smtClean="0"/>
              <a:t> = 35</a:t>
            </a:r>
            <a:endParaRPr lang="id-ID" sz="1400" dirty="0"/>
          </a:p>
        </p:txBody>
      </p:sp>
      <p:sp>
        <p:nvSpPr>
          <p:cNvPr id="116" name="Rectangle 115"/>
          <p:cNvSpPr/>
          <p:nvPr/>
        </p:nvSpPr>
        <p:spPr>
          <a:xfrm>
            <a:off x="4267200" y="4953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21</a:t>
            </a:r>
            <a:endParaRPr lang="id-ID" dirty="0"/>
          </a:p>
        </p:txBody>
      </p:sp>
      <p:sp>
        <p:nvSpPr>
          <p:cNvPr id="117" name="Rectangle 116"/>
          <p:cNvSpPr/>
          <p:nvPr/>
        </p:nvSpPr>
        <p:spPr>
          <a:xfrm>
            <a:off x="5029200" y="4953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id-ID" dirty="0"/>
          </a:p>
        </p:txBody>
      </p:sp>
      <p:sp>
        <p:nvSpPr>
          <p:cNvPr id="118" name="Rectangle 117"/>
          <p:cNvSpPr/>
          <p:nvPr/>
        </p:nvSpPr>
        <p:spPr>
          <a:xfrm>
            <a:off x="5791200" y="4953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35</a:t>
            </a:r>
            <a:endParaRPr lang="id-ID" dirty="0"/>
          </a:p>
        </p:txBody>
      </p:sp>
      <p:sp>
        <p:nvSpPr>
          <p:cNvPr id="119" name="Rectangle 118"/>
          <p:cNvSpPr/>
          <p:nvPr/>
        </p:nvSpPr>
        <p:spPr>
          <a:xfrm>
            <a:off x="6553200" y="4953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id-ID" dirty="0"/>
          </a:p>
        </p:txBody>
      </p:sp>
      <p:sp>
        <p:nvSpPr>
          <p:cNvPr id="120" name="Rectangle 119"/>
          <p:cNvSpPr/>
          <p:nvPr/>
        </p:nvSpPr>
        <p:spPr>
          <a:xfrm>
            <a:off x="7315200" y="4953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24</a:t>
            </a:r>
            <a:endParaRPr lang="id-ID" dirty="0"/>
          </a:p>
        </p:txBody>
      </p:sp>
      <p:sp>
        <p:nvSpPr>
          <p:cNvPr id="121" name="Rectangle 120"/>
          <p:cNvSpPr/>
          <p:nvPr/>
        </p:nvSpPr>
        <p:spPr>
          <a:xfrm>
            <a:off x="457200" y="4953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id-ID" dirty="0"/>
          </a:p>
        </p:txBody>
      </p:sp>
      <p:sp>
        <p:nvSpPr>
          <p:cNvPr id="122" name="Rectangle 121"/>
          <p:cNvSpPr/>
          <p:nvPr/>
        </p:nvSpPr>
        <p:spPr>
          <a:xfrm>
            <a:off x="1219200" y="4953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12</a:t>
            </a:r>
            <a:endParaRPr lang="id-ID" dirty="0"/>
          </a:p>
        </p:txBody>
      </p:sp>
      <p:sp>
        <p:nvSpPr>
          <p:cNvPr id="123" name="Rectangle 122"/>
          <p:cNvSpPr/>
          <p:nvPr/>
        </p:nvSpPr>
        <p:spPr>
          <a:xfrm>
            <a:off x="1981200" y="4953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23</a:t>
            </a:r>
            <a:endParaRPr lang="id-ID" dirty="0"/>
          </a:p>
        </p:txBody>
      </p:sp>
      <p:sp>
        <p:nvSpPr>
          <p:cNvPr id="124" name="Rectangle 123"/>
          <p:cNvSpPr/>
          <p:nvPr/>
        </p:nvSpPr>
        <p:spPr>
          <a:xfrm>
            <a:off x="2743200" y="4953000"/>
            <a:ext cx="6096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9</a:t>
            </a:r>
            <a:endParaRPr lang="id-ID" dirty="0"/>
          </a:p>
        </p:txBody>
      </p:sp>
      <p:sp>
        <p:nvSpPr>
          <p:cNvPr id="125" name="Rectangle 124"/>
          <p:cNvSpPr/>
          <p:nvPr/>
        </p:nvSpPr>
        <p:spPr>
          <a:xfrm>
            <a:off x="1143000" y="5562600"/>
            <a:ext cx="13716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Min = 4</a:t>
            </a:r>
          </a:p>
          <a:p>
            <a:pPr algn="ctr"/>
            <a:r>
              <a:rPr lang="en-US" sz="2000" dirty="0" err="1" smtClean="0"/>
              <a:t>Maks</a:t>
            </a:r>
            <a:r>
              <a:rPr lang="en-US" sz="2000" dirty="0" smtClean="0"/>
              <a:t> = 23</a:t>
            </a:r>
            <a:endParaRPr lang="id-ID" sz="1400" dirty="0"/>
          </a:p>
        </p:txBody>
      </p:sp>
      <p:sp>
        <p:nvSpPr>
          <p:cNvPr id="126" name="Rectangle 125"/>
          <p:cNvSpPr/>
          <p:nvPr/>
        </p:nvSpPr>
        <p:spPr>
          <a:xfrm>
            <a:off x="3276600" y="6096000"/>
            <a:ext cx="13716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Min = 1</a:t>
            </a:r>
          </a:p>
          <a:p>
            <a:pPr algn="ctr"/>
            <a:r>
              <a:rPr lang="en-US" sz="2000" dirty="0" err="1" smtClean="0"/>
              <a:t>Maks</a:t>
            </a:r>
            <a:r>
              <a:rPr lang="en-US" sz="2000" dirty="0" smtClean="0"/>
              <a:t> = 35</a:t>
            </a:r>
            <a:endParaRPr lang="id-ID" sz="1400" dirty="0"/>
          </a:p>
        </p:txBody>
      </p:sp>
      <p:cxnSp>
        <p:nvCxnSpPr>
          <p:cNvPr id="127" name="Straight Arrow Connector 126"/>
          <p:cNvCxnSpPr/>
          <p:nvPr/>
        </p:nvCxnSpPr>
        <p:spPr>
          <a:xfrm rot="10800000" flipH="1" flipV="1">
            <a:off x="1066800" y="27432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rot="5400000">
            <a:off x="2514600" y="2743200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rot="10800000" flipH="1" flipV="1">
            <a:off x="6096000" y="27432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rot="5400000">
            <a:off x="7543800" y="2743200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 rot="10800000" flipH="1" flipV="1">
            <a:off x="5181601" y="4495799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 rot="5400000">
            <a:off x="6629401" y="4495799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>
            <a:off x="2667000" y="5867401"/>
            <a:ext cx="457200" cy="4571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 rot="5400000">
            <a:off x="4800600" y="5867399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Kompleksitas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:</a:t>
            </a:r>
          </a:p>
          <a:p>
            <a:pPr>
              <a:buNone/>
            </a:pP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i="1" dirty="0" smtClean="0"/>
              <a:t>	      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= 2 T(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/2) + 2</a:t>
            </a:r>
            <a:endParaRPr lang="id-ID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       = 2(2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/4) + 2) + 2 = 4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(n/4) + 4 + 2</a:t>
            </a:r>
            <a:endParaRPr lang="id-ID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       = 4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(2T(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/8) + 2) + 4 + 2 = 8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/8) + 8 + 4 +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2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       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… 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       = 2</a:t>
            </a:r>
            <a:r>
              <a:rPr lang="en-US" sz="1800" i="1" baseline="30000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1800" baseline="30000" dirty="0" smtClean="0">
                <a:latin typeface="Courier New" pitchFamily="49" charset="0"/>
                <a:cs typeface="Courier New" pitchFamily="49" charset="0"/>
              </a:rPr>
              <a:t> – 1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(2) + </a:t>
            </a:r>
            <a:endParaRPr lang="id-ID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	      			</a:t>
            </a:r>
            <a:endParaRPr lang="id-ID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        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       = 2</a:t>
            </a:r>
            <a:r>
              <a:rPr lang="en-US" sz="1800" i="1" baseline="30000" dirty="0" smtClean="0">
                <a:latin typeface="Courier New" pitchFamily="49" charset="0"/>
                <a:cs typeface="Courier New" pitchFamily="49" charset="0"/>
              </a:rPr>
              <a:t>k </a:t>
            </a:r>
            <a:r>
              <a:rPr lang="en-US" sz="1800" baseline="30000" dirty="0" smtClean="0">
                <a:latin typeface="Courier New" pitchFamily="49" charset="0"/>
                <a:cs typeface="Courier New" pitchFamily="49" charset="0"/>
              </a:rPr>
              <a:t>– 1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Symbol"/>
              </a:rPr>
              <a:t>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1 + 2</a:t>
            </a:r>
            <a:r>
              <a:rPr lang="en-US" sz="1800" i="1" baseline="30000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– 2 </a:t>
            </a:r>
            <a:endParaRPr lang="id-ID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       = 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/2 + 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– 2 </a:t>
            </a:r>
            <a:endParaRPr lang="id-ID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       = 3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/2  – 2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	 </a:t>
            </a:r>
            <a:endParaRPr lang="id-ID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2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3962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MinMaks</a:t>
            </a:r>
            <a:r>
              <a:rPr lang="en-US" sz="2400" b="1" dirty="0" smtClean="0"/>
              <a:t> </a:t>
            </a:r>
            <a:r>
              <a:rPr lang="en-US" sz="2400" i="1" dirty="0" smtClean="0"/>
              <a:t>(divide-conquer)</a:t>
            </a:r>
            <a:endParaRPr lang="id-ID" sz="2400" i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894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89441" name="Object 1"/>
          <p:cNvGraphicFramePr>
            <a:graphicFrameLocks noChangeAspect="1"/>
          </p:cNvGraphicFramePr>
          <p:nvPr/>
        </p:nvGraphicFramePr>
        <p:xfrm>
          <a:off x="1143000" y="2133600"/>
          <a:ext cx="3048000" cy="1138552"/>
        </p:xfrm>
        <a:graphic>
          <a:graphicData uri="http://schemas.openxmlformats.org/presentationml/2006/ole">
            <p:oleObj spid="_x0000_s189441" name="Equation" r:id="rId4" imgW="2451100" imgH="914400" progId="Equation.3">
              <p:embed/>
            </p:oleObj>
          </a:graphicData>
        </a:graphic>
      </p:graphicFrame>
      <p:sp>
        <p:nvSpPr>
          <p:cNvPr id="1894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89443" name="Object 3"/>
          <p:cNvGraphicFramePr>
            <a:graphicFrameLocks noChangeAspect="1"/>
          </p:cNvGraphicFramePr>
          <p:nvPr/>
        </p:nvGraphicFramePr>
        <p:xfrm>
          <a:off x="3810000" y="4428893"/>
          <a:ext cx="685800" cy="752707"/>
        </p:xfrm>
        <a:graphic>
          <a:graphicData uri="http://schemas.openxmlformats.org/presentationml/2006/ole">
            <p:oleObj spid="_x0000_s189443" name="Equation" r:id="rId5" imgW="393529" imgH="431613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MinMaks1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i="1" dirty="0" smtClean="0"/>
              <a:t>brute force</a:t>
            </a:r>
            <a:r>
              <a:rPr lang="en-US" sz="2000" dirty="0" smtClean="0"/>
              <a:t> 		: </a:t>
            </a: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= 2n – 2</a:t>
            </a:r>
            <a:endParaRPr lang="id-ID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/>
              <a:t>MinMaks2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i="1" dirty="0" smtClean="0"/>
              <a:t>divide and conquer	</a:t>
            </a:r>
            <a:r>
              <a:rPr lang="en-US" sz="2000" dirty="0" smtClean="0"/>
              <a:t>: </a:t>
            </a: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= 3</a:t>
            </a: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/2  – 2   </a:t>
            </a:r>
            <a:endParaRPr lang="id-ID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/>
              <a:t> </a:t>
            </a:r>
            <a:endParaRPr lang="id-ID" sz="2000" dirty="0" smtClean="0"/>
          </a:p>
          <a:p>
            <a:pPr>
              <a:buNone/>
            </a:pPr>
            <a:r>
              <a:rPr lang="en-US" sz="2000" dirty="0" err="1" smtClean="0"/>
              <a:t>Perhatikan</a:t>
            </a:r>
            <a:r>
              <a:rPr lang="en-US" sz="2000" dirty="0" smtClean="0"/>
              <a:t>: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/2 – 2 &lt; 2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– 2</a:t>
            </a:r>
            <a:r>
              <a:rPr lang="en-US" sz="2000" dirty="0" smtClean="0"/>
              <a:t> 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i="1" dirty="0" smtClean="0"/>
              <a:t>n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</a:t>
            </a:r>
            <a:r>
              <a:rPr lang="en-US" sz="2000" dirty="0" smtClean="0"/>
              <a:t> 2.</a:t>
            </a:r>
            <a:endParaRPr lang="id-ID" sz="2000" dirty="0" smtClean="0"/>
          </a:p>
          <a:p>
            <a:pPr>
              <a:buNone/>
            </a:pPr>
            <a:r>
              <a:rPr lang="en-US" sz="2000" dirty="0" smtClean="0"/>
              <a:t> </a:t>
            </a:r>
            <a:endParaRPr lang="id-ID" sz="2000" dirty="0" smtClean="0"/>
          </a:p>
          <a:p>
            <a:pPr>
              <a:buNone/>
            </a:pPr>
            <a:r>
              <a:rPr lang="en-US" sz="2000" u="sng" dirty="0" err="1" smtClean="0"/>
              <a:t>Kesimpulan</a:t>
            </a:r>
            <a:r>
              <a:rPr lang="en-US" sz="2000" dirty="0" smtClean="0"/>
              <a:t>: </a:t>
            </a:r>
          </a:p>
          <a:p>
            <a:pPr>
              <a:buNone/>
            </a:pPr>
            <a:r>
              <a:rPr lang="en-US" sz="2000" dirty="0" err="1" smtClean="0"/>
              <a:t>Algoritma</a:t>
            </a:r>
            <a:r>
              <a:rPr lang="en-US" sz="2000" dirty="0" smtClean="0"/>
              <a:t> </a:t>
            </a:r>
            <a:r>
              <a:rPr lang="en-US" sz="2000" dirty="0" err="1" smtClean="0"/>
              <a:t>MinMaks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i="1" dirty="0" smtClean="0"/>
              <a:t>Divide and Conquer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efisien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i="1" dirty="0" smtClean="0"/>
              <a:t>Brute-Force</a:t>
            </a:r>
            <a:r>
              <a:rPr lang="en-US" sz="2000" dirty="0" smtClean="0"/>
              <a:t>.</a:t>
            </a:r>
            <a:endParaRPr lang="id-ID" sz="20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2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18288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MinMaks</a:t>
            </a:r>
            <a:endParaRPr lang="id-ID" sz="2400" i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894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894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Pengurutan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Dua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pendekatan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(</a:t>
            </a:r>
            <a:r>
              <a:rPr lang="en-US" sz="2400" i="1" dirty="0" smtClean="0">
                <a:solidFill>
                  <a:srgbClr val="000000"/>
                </a:solidFill>
                <a:latin typeface="Maiandra GD" pitchFamily="34" charset="0"/>
              </a:rPr>
              <a:t>approach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) :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Easy Split / Hard Join</a:t>
            </a:r>
          </a:p>
          <a:p>
            <a:pPr marL="1028700" lvl="2" indent="-407988">
              <a:lnSpc>
                <a:spcPct val="150000"/>
              </a:lnSpc>
              <a:spcBef>
                <a:spcPts val="7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MERGE-SORT</a:t>
            </a:r>
          </a:p>
          <a:p>
            <a:pPr marL="1028700" lvl="2" indent="-407988">
              <a:lnSpc>
                <a:spcPct val="150000"/>
              </a:lnSpc>
              <a:spcBef>
                <a:spcPts val="7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INSERTION-SORT</a:t>
            </a:r>
          </a:p>
          <a:p>
            <a:pPr marL="1028700" lvl="2" indent="-457200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Hard Split / Easy Join</a:t>
            </a:r>
          </a:p>
          <a:p>
            <a:pPr marL="1028700" lvl="2" indent="-407988">
              <a:lnSpc>
                <a:spcPct val="150000"/>
              </a:lnSpc>
              <a:spcBef>
                <a:spcPts val="7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QUICK-SORT</a:t>
            </a:r>
          </a:p>
          <a:p>
            <a:pPr marL="1028700" lvl="2" indent="-407988">
              <a:lnSpc>
                <a:spcPct val="150000"/>
              </a:lnSpc>
              <a:spcBef>
                <a:spcPts val="7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SELECTION-SORT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Algoritma</a:t>
            </a:r>
            <a:r>
              <a:rPr lang="en-US" sz="2400" dirty="0" smtClean="0"/>
              <a:t>:</a:t>
            </a:r>
            <a:endParaRPr lang="id-ID" sz="1200" dirty="0" smtClean="0"/>
          </a:p>
          <a:p>
            <a:pPr lvl="0">
              <a:buFont typeface="Wingdings" pitchFamily="2" charset="2"/>
              <a:buChar char="§"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kasus</a:t>
            </a: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 smtClean="0"/>
              <a:t> = 1,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terurut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sendirinya</a:t>
            </a:r>
            <a:r>
              <a:rPr lang="en-US" sz="2400" dirty="0" smtClean="0"/>
              <a:t> (SOLVE).</a:t>
            </a:r>
            <a:endParaRPr lang="en-US" sz="1200" dirty="0" smtClean="0"/>
          </a:p>
          <a:p>
            <a:pPr lvl="0">
              <a:buFont typeface="Wingdings" pitchFamily="2" charset="2"/>
              <a:buChar char="§"/>
            </a:pPr>
            <a:endParaRPr lang="en-US" sz="1200" dirty="0" smtClean="0"/>
          </a:p>
          <a:p>
            <a:pPr lvl="0">
              <a:buFont typeface="Wingdings" pitchFamily="2" charset="2"/>
              <a:buChar char="§"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kasus</a:t>
            </a: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 smtClean="0"/>
              <a:t> &gt; 1, </a:t>
            </a:r>
            <a:r>
              <a:rPr lang="en-US" sz="2400" dirty="0" err="1" smtClean="0"/>
              <a:t>maka</a:t>
            </a:r>
            <a:endParaRPr lang="id-ID" sz="1200" dirty="0" smtClean="0"/>
          </a:p>
          <a:p>
            <a:pPr marL="792163" lvl="0" indent="-433388">
              <a:buFont typeface="+mj-lt"/>
              <a:buAutoNum type="alphaLcParenR"/>
            </a:pPr>
            <a:r>
              <a:rPr lang="en-US" sz="2400" dirty="0" smtClean="0"/>
              <a:t>DIVIDE		: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, masing2      </a:t>
            </a:r>
          </a:p>
          <a:p>
            <a:pPr marL="792163" lvl="0" indent="-433388">
              <a:buNone/>
            </a:pPr>
            <a:r>
              <a:rPr lang="en-US" sz="2400" dirty="0" smtClean="0"/>
              <a:t>				 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berukuran</a:t>
            </a: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 smtClean="0"/>
              <a:t>/2 </a:t>
            </a:r>
            <a:r>
              <a:rPr lang="en-US" sz="2400" dirty="0" err="1" smtClean="0"/>
              <a:t>elemen</a:t>
            </a:r>
            <a:r>
              <a:rPr lang="en-US" sz="2400" dirty="0" smtClean="0"/>
              <a:t>.</a:t>
            </a:r>
          </a:p>
          <a:p>
            <a:pPr marL="792163" lvl="0" indent="-433388">
              <a:buFont typeface="+mj-lt"/>
              <a:buAutoNum type="alphaLcParenR"/>
            </a:pPr>
            <a:endParaRPr lang="en-US" sz="1200" dirty="0" smtClean="0"/>
          </a:p>
          <a:p>
            <a:pPr marL="873125" lvl="0" indent="-514350">
              <a:buFont typeface="+mj-lt"/>
              <a:buAutoNum type="alphaLcParenR" startAt="2"/>
            </a:pPr>
            <a:r>
              <a:rPr lang="en-US" sz="2400" dirty="0" smtClean="0"/>
              <a:t>CONQUER	: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rekursif</a:t>
            </a:r>
            <a:r>
              <a:rPr lang="en-US" sz="2400" dirty="0" smtClean="0"/>
              <a:t>, </a:t>
            </a:r>
            <a:r>
              <a:rPr lang="en-US" sz="2400" i="1" dirty="0" smtClean="0"/>
              <a:t>divide &amp; conquer</a:t>
            </a:r>
            <a:r>
              <a:rPr lang="en-US" sz="2400" dirty="0" smtClean="0"/>
              <a:t>.</a:t>
            </a:r>
          </a:p>
          <a:p>
            <a:pPr marL="792163" lvl="0" indent="-433388">
              <a:buFont typeface="+mj-lt"/>
              <a:buAutoNum type="alphaLcParenR" startAt="2"/>
            </a:pPr>
            <a:endParaRPr lang="en-US" sz="1200" dirty="0" smtClean="0"/>
          </a:p>
          <a:p>
            <a:pPr marL="792163" lvl="0" indent="-433388">
              <a:buFont typeface="+mj-lt"/>
              <a:buAutoNum type="alphaLcParenR" startAt="2"/>
            </a:pPr>
            <a:r>
              <a:rPr lang="en-US" sz="2400" dirty="0" smtClean="0"/>
              <a:t>MERGE		: </a:t>
            </a:r>
            <a:r>
              <a:rPr lang="en-US" sz="2400" dirty="0" err="1" smtClean="0"/>
              <a:t>gabung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</a:p>
          <a:p>
            <a:pPr marL="792163" lvl="0" indent="-433388">
              <a:buNone/>
            </a:pPr>
            <a:r>
              <a:rPr lang="en-US" sz="2400" dirty="0" smtClean="0"/>
              <a:t>				 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terurut</a:t>
            </a:r>
            <a:r>
              <a:rPr lang="en-US" sz="2400" dirty="0" smtClean="0"/>
              <a:t>. </a:t>
            </a:r>
            <a:endParaRPr lang="id-ID" sz="1200" dirty="0"/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9560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Merge-Sort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  <p:pic>
        <p:nvPicPr>
          <p:cNvPr id="2150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657600" y="838200"/>
            <a:ext cx="5257800" cy="5879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ounded Rectangle 8"/>
          <p:cNvSpPr/>
          <p:nvPr/>
        </p:nvSpPr>
        <p:spPr>
          <a:xfrm>
            <a:off x="381000" y="838200"/>
            <a:ext cx="29718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Merge-Sort</a:t>
            </a:r>
            <a:endParaRPr lang="id-ID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Procedure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MergeSort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u="sng" dirty="0" smtClean="0">
                <a:latin typeface="Courier New" pitchFamily="49" charset="0"/>
                <a:cs typeface="Courier New" pitchFamily="49" charset="0"/>
              </a:rPr>
              <a:t>input/output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TabelInt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Mengurutkan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tabel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A[0 .. (n-1)]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algoritma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Merge Sort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Input  : array A[0 .. (n-1)]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n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elemen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terdefinisi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Output : array A[0 .. (n-1)]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telah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terurut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Deklarasi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i,j,k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1600" u="sng" dirty="0" smtClean="0">
                <a:latin typeface="Courier New" pitchFamily="49" charset="0"/>
                <a:cs typeface="Courier New" pitchFamily="49" charset="0"/>
              </a:rPr>
              <a:t>integer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Algoritma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n &gt; 1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copy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A[0 .. (n/2)-1] to B[0 .. (n/2)-1)]</a:t>
            </a:r>
            <a:endParaRPr lang="en-US" sz="1600" b="1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copy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A[(n/2) .. n-1] to C[0 .. (n/2)-1)]</a:t>
            </a:r>
            <a:endParaRPr lang="en-US" sz="1600" b="1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MergeSort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B[0 .. (n/2)-1)]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MergeSort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[0 .. (n/2)-1)]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Merge(B, C, A)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endif</a:t>
            </a: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3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29718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Merge-Sort</a:t>
            </a:r>
            <a:endParaRPr lang="id-ID" sz="2400" i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05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Procedure Merge (B[0 .. p-1] , C[0 .. q-1], A[0 .. p+q-1])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Menggabungkan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(merge)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dua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array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terurut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dalam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satu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array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Input  : array B[0 .. p-1]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C[0 .. q-1]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terurut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Output : array A[0 .. p+q-1]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berisi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data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terurut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array B &amp; C}</a:t>
            </a:r>
          </a:p>
          <a:p>
            <a:pPr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Algoritma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0; j  0; k  0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&lt; p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AND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j &lt; q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B[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600" u="sng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C[j]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	A[k]  B[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];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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+ 1;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else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	A[k]  C[j]; j  j + 1;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k  k + 1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endwhile</a:t>
            </a: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= p </a:t>
            </a:r>
            <a:r>
              <a:rPr lang="en-US" sz="1600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copy C[j .. q-1] to A[k .. p+q-1]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else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copy B[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.. p-1] to A[k .. p+q-1]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3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29718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Merge-Sort</a:t>
            </a:r>
            <a:endParaRPr lang="id-ID" sz="2400" i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C(n) = 2 C(n/2) + </a:t>
            </a:r>
            <a:r>
              <a:rPr lang="en-US" sz="3000" b="1" dirty="0" err="1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3000" b="1" baseline="-25000" dirty="0" err="1" smtClean="0">
                <a:latin typeface="Courier New" pitchFamily="49" charset="0"/>
                <a:cs typeface="Courier New" pitchFamily="49" charset="0"/>
              </a:rPr>
              <a:t>merge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(n)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for n&gt;1, C(1)=0</a:t>
            </a:r>
            <a:endParaRPr lang="en-US" sz="22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i="1" dirty="0" err="1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800" b="1" i="1" baseline="-25000" dirty="0" err="1" smtClean="0">
                <a:latin typeface="Courier New" pitchFamily="49" charset="0"/>
                <a:cs typeface="Courier New" pitchFamily="49" charset="0"/>
              </a:rPr>
              <a:t>worst</a:t>
            </a:r>
            <a:r>
              <a:rPr lang="en-US" sz="2800" b="1" i="1" dirty="0" smtClean="0">
                <a:latin typeface="Courier New" pitchFamily="49" charset="0"/>
                <a:cs typeface="Courier New" pitchFamily="49" charset="0"/>
              </a:rPr>
              <a:t>(n) = 2C</a:t>
            </a:r>
            <a:r>
              <a:rPr lang="en-US" sz="2800" b="1" i="1" baseline="-25000" dirty="0" smtClean="0">
                <a:latin typeface="Courier New" pitchFamily="49" charset="0"/>
                <a:cs typeface="Courier New" pitchFamily="49" charset="0"/>
              </a:rPr>
              <a:t>worst</a:t>
            </a:r>
            <a:r>
              <a:rPr lang="en-US" sz="2800" b="1" i="1" dirty="0" smtClean="0">
                <a:latin typeface="Courier New" pitchFamily="49" charset="0"/>
                <a:cs typeface="Courier New" pitchFamily="49" charset="0"/>
              </a:rPr>
              <a:t>(n/2)+(n-1)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							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for n&gt;1, </a:t>
            </a:r>
            <a:r>
              <a:rPr lang="en-US" sz="1800" i="1" dirty="0" err="1" smtClean="0">
                <a:latin typeface="Courier New" pitchFamily="49" charset="0"/>
                <a:cs typeface="Courier New" pitchFamily="49" charset="0"/>
              </a:rPr>
              <a:t>Cworst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(1)=0</a:t>
            </a:r>
          </a:p>
          <a:p>
            <a:pPr>
              <a:buNone/>
            </a:pPr>
            <a:endParaRPr lang="en-US" sz="18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800" b="1" baseline="-25000" dirty="0" err="1" smtClean="0">
                <a:latin typeface="Courier New" pitchFamily="49" charset="0"/>
                <a:cs typeface="Courier New" pitchFamily="49" charset="0"/>
              </a:rPr>
              <a:t>worst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(n) = n.log</a:t>
            </a:r>
            <a:r>
              <a:rPr lang="en-US" sz="28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n – n + 1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3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838200"/>
            <a:ext cx="29718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Merge-Sort</a:t>
            </a:r>
            <a:endParaRPr lang="id-ID" sz="2400" i="1" dirty="0"/>
          </a:p>
        </p:txBody>
      </p:sp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00"/>
            <a:ext cx="76200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latin typeface="Arabic Typesetting" pitchFamily="66" charset="-78"/>
                <a:cs typeface="Arabic Typesetting" pitchFamily="66" charset="-78"/>
              </a:rPr>
              <a:t>DIVIDE &amp; CONQUER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4037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438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05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	   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= 2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/2) +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cn</a:t>
            </a:r>
            <a:endParaRPr lang="id-ID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        = 2(2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/4) +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cn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/2) +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cn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4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/4) + 2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cn</a:t>
            </a:r>
            <a:endParaRPr lang="id-ID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        = 4(2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/8) +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cn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/4) + 2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cn)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8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/8) + 3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cn</a:t>
            </a:r>
            <a:endParaRPr lang="id-ID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        =  ...</a:t>
            </a:r>
            <a:endParaRPr lang="id-ID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        = 2</a:t>
            </a:r>
            <a:r>
              <a:rPr lang="en-US" sz="2000" i="1" baseline="30000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T(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/2</a:t>
            </a:r>
            <a:r>
              <a:rPr lang="en-US" sz="2000" i="1" baseline="30000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+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kcn</a:t>
            </a:r>
            <a:endParaRPr lang="id-ID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Berhenti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ukuran</a:t>
            </a:r>
            <a:r>
              <a:rPr lang="en-US" sz="2000" dirty="0" smtClean="0"/>
              <a:t> </a:t>
            </a:r>
            <a:r>
              <a:rPr lang="en-US" sz="2000" dirty="0" err="1" smtClean="0"/>
              <a:t>tabel</a:t>
            </a:r>
            <a:r>
              <a:rPr lang="en-US" sz="2000" dirty="0" smtClean="0"/>
              <a:t> </a:t>
            </a:r>
            <a:r>
              <a:rPr lang="en-US" sz="2000" dirty="0" err="1" smtClean="0"/>
              <a:t>terkecil</a:t>
            </a:r>
            <a:r>
              <a:rPr lang="en-US" sz="2000" dirty="0" smtClean="0"/>
              <a:t>,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 = 1</a:t>
            </a:r>
            <a:r>
              <a:rPr lang="en-US" sz="2000" dirty="0" smtClean="0"/>
              <a:t>:	</a:t>
            </a:r>
            <a:r>
              <a:rPr lang="en-US" sz="2000" i="1" dirty="0" smtClean="0"/>
              <a:t>n</a:t>
            </a:r>
            <a:r>
              <a:rPr lang="en-US" sz="2000" dirty="0" smtClean="0"/>
              <a:t>/2</a:t>
            </a:r>
            <a:r>
              <a:rPr lang="en-US" sz="2000" i="1" baseline="30000" dirty="0" smtClean="0"/>
              <a:t>k</a:t>
            </a:r>
            <a:r>
              <a:rPr lang="en-US" sz="2000" dirty="0" smtClean="0"/>
              <a:t> = 1 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dirty="0" smtClean="0"/>
              <a:t> k = 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log </a:t>
            </a:r>
            <a:r>
              <a:rPr lang="en-US" sz="2000" i="1" dirty="0" smtClean="0"/>
              <a:t>n</a:t>
            </a:r>
            <a:endParaRPr lang="id-ID" sz="2000" dirty="0" smtClean="0"/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     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	=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(1) +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cn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n</a:t>
            </a:r>
            <a:endParaRPr lang="id-ID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         	=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na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cn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n</a:t>
            </a:r>
            <a:endParaRPr lang="id-ID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        	=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id-ID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u="sng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3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838200"/>
            <a:ext cx="29718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Merge-Sort</a:t>
            </a:r>
            <a:endParaRPr lang="id-ID" sz="2400" i="1" dirty="0"/>
          </a:p>
        </p:txBody>
      </p:sp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208897" name="Object 1"/>
          <p:cNvGraphicFramePr>
            <a:graphicFrameLocks noChangeAspect="1"/>
          </p:cNvGraphicFramePr>
          <p:nvPr/>
        </p:nvGraphicFramePr>
        <p:xfrm>
          <a:off x="533400" y="1600200"/>
          <a:ext cx="4114800" cy="954383"/>
        </p:xfrm>
        <a:graphic>
          <a:graphicData uri="http://schemas.openxmlformats.org/presentationml/2006/ole">
            <p:oleObj spid="_x0000_s208897" name="Equation" r:id="rId4" imgW="2501900" imgH="584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Algoritma</a:t>
            </a:r>
            <a:r>
              <a:rPr lang="en-US" sz="2400" dirty="0" smtClean="0"/>
              <a:t>:</a:t>
            </a:r>
            <a:endParaRPr lang="id-ID" sz="1200" dirty="0" smtClean="0"/>
          </a:p>
          <a:p>
            <a:pPr lvl="0">
              <a:buFont typeface="Wingdings" pitchFamily="2" charset="2"/>
              <a:buChar char="§"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kasus</a:t>
            </a: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 smtClean="0"/>
              <a:t> = 1,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terurut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sendirinya</a:t>
            </a:r>
            <a:r>
              <a:rPr lang="en-US" sz="2400" dirty="0" smtClean="0"/>
              <a:t> (SOLVE).</a:t>
            </a:r>
            <a:endParaRPr lang="en-US" sz="1200" dirty="0" smtClean="0"/>
          </a:p>
          <a:p>
            <a:pPr lvl="0">
              <a:buFont typeface="Wingdings" pitchFamily="2" charset="2"/>
              <a:buChar char="§"/>
            </a:pPr>
            <a:endParaRPr lang="en-US" sz="1200" dirty="0" smtClean="0"/>
          </a:p>
          <a:p>
            <a:pPr lvl="0">
              <a:buFont typeface="Wingdings" pitchFamily="2" charset="2"/>
              <a:buChar char="§"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kasus</a:t>
            </a: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 smtClean="0"/>
              <a:t> &gt; 1, </a:t>
            </a:r>
            <a:r>
              <a:rPr lang="en-US" sz="2400" dirty="0" err="1" smtClean="0"/>
              <a:t>maka</a:t>
            </a:r>
            <a:endParaRPr lang="id-ID" sz="1200" dirty="0" smtClean="0"/>
          </a:p>
          <a:p>
            <a:pPr marL="792163" lvl="0" indent="-433388">
              <a:buFont typeface="+mj-lt"/>
              <a:buAutoNum type="alphaLcParenR"/>
            </a:pPr>
            <a:r>
              <a:rPr lang="en-US" sz="2400" dirty="0" smtClean="0"/>
              <a:t>DIVIDE		: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, masing2      </a:t>
            </a:r>
          </a:p>
          <a:p>
            <a:pPr marL="792163" lvl="0" indent="-433388">
              <a:buNone/>
            </a:pPr>
            <a:r>
              <a:rPr lang="en-US" sz="2400" dirty="0" smtClean="0"/>
              <a:t>				 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berukuran</a:t>
            </a: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 smtClean="0"/>
              <a:t>/2 </a:t>
            </a:r>
            <a:r>
              <a:rPr lang="en-US" sz="2400" dirty="0" err="1" smtClean="0"/>
              <a:t>elemen</a:t>
            </a:r>
            <a:r>
              <a:rPr lang="en-US" sz="2400" dirty="0" smtClean="0"/>
              <a:t>.</a:t>
            </a:r>
          </a:p>
          <a:p>
            <a:pPr marL="792163" lvl="0" indent="-433388">
              <a:buFont typeface="+mj-lt"/>
              <a:buAutoNum type="alphaLcParenR"/>
            </a:pPr>
            <a:endParaRPr lang="en-US" sz="1200" dirty="0" smtClean="0"/>
          </a:p>
          <a:p>
            <a:pPr marL="873125" lvl="0" indent="-514350">
              <a:buFont typeface="+mj-lt"/>
              <a:buAutoNum type="alphaLcParenR" startAt="2"/>
            </a:pPr>
            <a:r>
              <a:rPr lang="en-US" sz="2400" dirty="0" smtClean="0"/>
              <a:t>CONQUER	: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rekursif</a:t>
            </a:r>
            <a:r>
              <a:rPr lang="en-US" sz="2400" dirty="0" smtClean="0"/>
              <a:t>, </a:t>
            </a:r>
            <a:r>
              <a:rPr lang="en-US" sz="2400" i="1" dirty="0" smtClean="0"/>
              <a:t>divide &amp; conquer</a:t>
            </a:r>
            <a:r>
              <a:rPr lang="en-US" sz="2400" dirty="0" smtClean="0"/>
              <a:t>.</a:t>
            </a:r>
          </a:p>
          <a:p>
            <a:pPr marL="792163" lvl="0" indent="-433388">
              <a:buFont typeface="+mj-lt"/>
              <a:buAutoNum type="alphaLcParenR" startAt="2"/>
            </a:pPr>
            <a:endParaRPr lang="en-US" sz="1200" dirty="0" smtClean="0"/>
          </a:p>
          <a:p>
            <a:pPr marL="792163" lvl="0" indent="-433388">
              <a:buFont typeface="+mj-lt"/>
              <a:buAutoNum type="alphaLcParenR" startAt="2"/>
            </a:pPr>
            <a:r>
              <a:rPr lang="en-US" sz="2400" dirty="0" smtClean="0"/>
              <a:t>MERGE		: </a:t>
            </a:r>
            <a:r>
              <a:rPr lang="en-US" sz="2400" dirty="0" err="1" smtClean="0"/>
              <a:t>gabung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</a:p>
          <a:p>
            <a:pPr marL="792163" lvl="0" indent="-433388">
              <a:buNone/>
            </a:pPr>
            <a:r>
              <a:rPr lang="en-US" sz="2400" dirty="0" smtClean="0"/>
              <a:t>				 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terurut</a:t>
            </a:r>
            <a:r>
              <a:rPr lang="en-US" sz="2400" dirty="0" smtClean="0"/>
              <a:t>. </a:t>
            </a:r>
            <a:endParaRPr lang="id-ID" sz="1200" dirty="0"/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9560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Quick-Sort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Procedure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QuickSort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u="sng" dirty="0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A[1 .. r])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Mengurutkan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subArray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QuickSort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Input 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subArray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A[0 .. (n-1)]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terdefinisi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&amp; index left &amp; right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Output : array A[0 .. (n-1)]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telah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terurut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Algoritma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l &lt; r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s  Partition(A[1 .. r])  //s = split position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QuickSort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(A[1 .. s-1])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QuickSort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(A[s+1 .. r])	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endif</a:t>
            </a: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4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29718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Quick-Sort</a:t>
            </a:r>
            <a:endParaRPr lang="id-ID" sz="2400" i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Procedure Partition(</a:t>
            </a:r>
            <a:r>
              <a:rPr lang="en-US" sz="1600" u="sng" dirty="0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A[1 .. r])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Mengurutkan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subArray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QuickSort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Input 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subArray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A[0 .. (n-1)]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terdefinisi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&amp; index (left &lt; right)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Output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Partisi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A[0 .. (n-1)]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kembalian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split position }</a:t>
            </a:r>
          </a:p>
          <a:p>
            <a:pPr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Algoritma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p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A[l]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i  l; j r + 1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repeat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repeat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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+ 1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until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A[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] </a:t>
            </a:r>
            <a:r>
              <a:rPr lang="en-US" sz="1600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&gt;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p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repeat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 j  j - 1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until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A[j] </a:t>
            </a:r>
            <a:r>
              <a:rPr lang="en-US" sz="1600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&lt;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p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swap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 A[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] , A[j] )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until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&gt;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j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swap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 A[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] , A[j] )   //undo swap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terakhir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jika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&gt;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j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swap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 A[l] , A[j] )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return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j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4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29718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Quick-Sort</a:t>
            </a:r>
            <a:endParaRPr lang="id-ID" sz="2400" i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i="1" dirty="0" err="1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800" b="1" i="1" baseline="-25000" dirty="0" err="1" smtClean="0">
                <a:latin typeface="Courier New" pitchFamily="49" charset="0"/>
                <a:cs typeface="Courier New" pitchFamily="49" charset="0"/>
              </a:rPr>
              <a:t>best</a:t>
            </a:r>
            <a:r>
              <a:rPr lang="en-US" sz="2800" b="1" i="1" dirty="0" smtClean="0">
                <a:latin typeface="Courier New" pitchFamily="49" charset="0"/>
                <a:cs typeface="Courier New" pitchFamily="49" charset="0"/>
              </a:rPr>
              <a:t>(n) = 2C</a:t>
            </a:r>
            <a:r>
              <a:rPr lang="en-US" sz="2800" b="1" i="1" baseline="-25000" dirty="0" smtClean="0">
                <a:latin typeface="Courier New" pitchFamily="49" charset="0"/>
                <a:cs typeface="Courier New" pitchFamily="49" charset="0"/>
              </a:rPr>
              <a:t>best</a:t>
            </a:r>
            <a:r>
              <a:rPr lang="en-US" sz="2800" b="1" i="1" dirty="0" smtClean="0">
                <a:latin typeface="Courier New" pitchFamily="49" charset="0"/>
                <a:cs typeface="Courier New" pitchFamily="49" charset="0"/>
              </a:rPr>
              <a:t>(n/2)+n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							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for n&gt;1, </a:t>
            </a:r>
            <a:r>
              <a:rPr lang="en-US" sz="1800" i="1" dirty="0" err="1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800" b="1" i="1" baseline="-25000" dirty="0" err="1" smtClean="0">
                <a:latin typeface="Courier New" pitchFamily="49" charset="0"/>
                <a:cs typeface="Courier New" pitchFamily="49" charset="0"/>
              </a:rPr>
              <a:t>best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(1)=0</a:t>
            </a:r>
          </a:p>
          <a:p>
            <a:pPr>
              <a:buNone/>
            </a:pPr>
            <a:endParaRPr lang="en-US" sz="18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800" b="1" baseline="-25000" dirty="0" err="1" smtClean="0">
                <a:latin typeface="Courier New" pitchFamily="49" charset="0"/>
                <a:cs typeface="Courier New" pitchFamily="49" charset="0"/>
              </a:rPr>
              <a:t>worst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(n) 	= (n+1)+n+ … +3 =</a:t>
            </a:r>
          </a:p>
          <a:p>
            <a:pPr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		= [(n+1)(n+2)]/2 - 3 </a:t>
            </a:r>
          </a:p>
          <a:p>
            <a:pPr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Kompleksitas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4000" b="1" dirty="0" smtClean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(n</a:t>
            </a:r>
            <a:r>
              <a:rPr lang="en-US" sz="2800" b="1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	  		 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4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838200"/>
            <a:ext cx="29718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Quick-Sort</a:t>
            </a:r>
            <a:endParaRPr lang="id-ID" sz="2400" i="1" dirty="0"/>
          </a:p>
        </p:txBody>
      </p:sp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4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838200"/>
            <a:ext cx="29718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Quick-Sort</a:t>
            </a:r>
            <a:endParaRPr lang="id-ID" sz="2400" i="1" dirty="0"/>
          </a:p>
        </p:txBody>
      </p:sp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4166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752600"/>
            <a:ext cx="8245186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166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3505199"/>
            <a:ext cx="8077200" cy="1400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167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5334000"/>
            <a:ext cx="806631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4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838200"/>
            <a:ext cx="29718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Quick-Sort</a:t>
            </a:r>
            <a:endParaRPr lang="id-ID" sz="2400" dirty="0"/>
          </a:p>
        </p:txBody>
      </p:sp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4166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000" y="1371600"/>
            <a:ext cx="7467599" cy="52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Ilustrasi</a:t>
            </a:r>
            <a:r>
              <a:rPr lang="en-US" dirty="0" smtClean="0"/>
              <a:t> 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3" action="ppaction://hlinkfile"/>
              </a:rPr>
              <a:t>Quick Sort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4" action="ppaction://hlinkfile"/>
              </a:rPr>
              <a:t>Merge Sort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5181600" cy="1676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Ada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Pertanyaan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???</a:t>
            </a:r>
            <a:endParaRPr lang="en-US" sz="36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2650" y="0"/>
            <a:ext cx="4572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1771650" y="40386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71650" y="41148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D:\Desktop\tndtanya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5650" y="4648200"/>
            <a:ext cx="2609850" cy="1752600"/>
          </a:xfrm>
          <a:prstGeom prst="rect">
            <a:avLst/>
          </a:prstGeom>
          <a:noFill/>
        </p:spPr>
      </p:pic>
      <p:pic>
        <p:nvPicPr>
          <p:cNvPr id="1027" name="Picture 3" descr="D:\Desktop\tndtanya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0250" y="4876800"/>
            <a:ext cx="1885950" cy="1247775"/>
          </a:xfrm>
          <a:prstGeom prst="rect">
            <a:avLst/>
          </a:prstGeom>
          <a:noFill/>
        </p:spPr>
      </p:pic>
      <p:pic>
        <p:nvPicPr>
          <p:cNvPr id="1028" name="Picture 4" descr="D:\Desktop\tndtanya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62050" y="4572000"/>
            <a:ext cx="2457450" cy="1857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Definisi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Divide &amp; Conquer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adalah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yang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menyelesaikan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masalah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dengan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membaginya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menjadi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sub-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masalah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yang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berukuran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lebih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kecil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Cloud Callout 7"/>
          <p:cNvSpPr/>
          <p:nvPr/>
        </p:nvSpPr>
        <p:spPr>
          <a:xfrm rot="10800000">
            <a:off x="5090590" y="3733800"/>
            <a:ext cx="4053410" cy="2592885"/>
          </a:xfrm>
          <a:prstGeom prst="cloudCallout">
            <a:avLst>
              <a:gd name="adj1" fmla="val 37205"/>
              <a:gd name="adj2" fmla="val 7352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 rot="21235108">
            <a:off x="5555316" y="4292770"/>
            <a:ext cx="3148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Maiandra GD" pitchFamily="34" charset="0"/>
              </a:rPr>
              <a:t>Merge Sort</a:t>
            </a:r>
          </a:p>
          <a:p>
            <a:pPr algn="ctr"/>
            <a:r>
              <a:rPr lang="en-US" sz="2400" dirty="0" smtClean="0">
                <a:latin typeface="Maiandra GD" pitchFamily="34" charset="0"/>
              </a:rPr>
              <a:t>Quick Sort</a:t>
            </a:r>
          </a:p>
          <a:p>
            <a:pPr algn="ctr"/>
            <a:r>
              <a:rPr lang="en-US" sz="2400" dirty="0" smtClean="0">
                <a:latin typeface="Maiandra GD" pitchFamily="34" charset="0"/>
              </a:rPr>
              <a:t>Binary Tree Traversal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62000" y="3886200"/>
            <a:ext cx="3886200" cy="1371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empus Sans ITC" pitchFamily="82" charset="0"/>
                <a:cs typeface="Times New Roman" pitchFamily="18" charset="0"/>
              </a:rPr>
              <a:t>Divide it !!!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Langkah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Penyelesaian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b="1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Divide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	     : BAGI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jadi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beberapa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bagian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yang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sama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Conquer	     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: SELESAIKAN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setiap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bagian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Combine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    : GABUNG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setiap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bagian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General Plan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  <p:pic>
        <p:nvPicPr>
          <p:cNvPr id="1710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896416" y="1371600"/>
            <a:ext cx="5190184" cy="5223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General Plan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000" dirty="0" err="1" smtClean="0"/>
              <a:t>Apakah</a:t>
            </a:r>
            <a:r>
              <a:rPr lang="en-US" sz="4000" dirty="0" smtClean="0"/>
              <a:t> Divide Conquer</a:t>
            </a:r>
          </a:p>
          <a:p>
            <a:pPr algn="ctr">
              <a:buNone/>
            </a:pPr>
            <a:r>
              <a:rPr lang="en-US" sz="4000" dirty="0" err="1" smtClean="0"/>
              <a:t>lebih</a:t>
            </a:r>
            <a:r>
              <a:rPr lang="en-US" sz="4000" dirty="0" smtClean="0"/>
              <a:t> </a:t>
            </a:r>
            <a:r>
              <a:rPr lang="en-US" sz="4000" dirty="0" err="1" smtClean="0"/>
              <a:t>efisien</a:t>
            </a:r>
            <a:endParaRPr lang="en-US" sz="4000" dirty="0" smtClean="0"/>
          </a:p>
          <a:p>
            <a:pPr algn="ctr">
              <a:buNone/>
            </a:pPr>
            <a:r>
              <a:rPr lang="en-US" sz="4000" dirty="0" err="1" smtClean="0"/>
              <a:t>dari</a:t>
            </a:r>
            <a:r>
              <a:rPr lang="en-US" sz="4000" dirty="0" smtClean="0"/>
              <a:t> </a:t>
            </a:r>
            <a:r>
              <a:rPr lang="en-US" sz="4000" i="1" dirty="0" smtClean="0"/>
              <a:t>Brute-force</a:t>
            </a:r>
            <a:r>
              <a:rPr lang="en-US" sz="4000" dirty="0" smtClean="0"/>
              <a:t>?</a:t>
            </a:r>
            <a:endParaRPr lang="id-ID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Skema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Umum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1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Procedure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Divide_Conquer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(input n : integer)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Menyelesaikan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masalah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algoritma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Divide &amp; Conquer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input 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masukan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berukuran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n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Output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solusi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masalah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u="sng" dirty="0" err="1" smtClean="0">
                <a:latin typeface="Courier New" pitchFamily="49" charset="0"/>
                <a:cs typeface="Courier New" pitchFamily="49" charset="0"/>
              </a:rPr>
              <a:t>Deklarasi</a:t>
            </a:r>
            <a:endParaRPr lang="en-US" sz="1600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r, k : integer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u="sng" dirty="0" err="1" smtClean="0">
                <a:latin typeface="Courier New" pitchFamily="49" charset="0"/>
                <a:cs typeface="Courier New" pitchFamily="49" charset="0"/>
              </a:rPr>
              <a:t>Algoritma</a:t>
            </a:r>
            <a:endParaRPr lang="en-US" sz="1600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n &lt; n</a:t>
            </a:r>
            <a:r>
              <a:rPr lang="en-US" sz="1600" baseline="-25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0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SOLVE sub-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masalah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seukuran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n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ini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else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{BAGI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menjadi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r sub-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masalah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masing2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berukuran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n/k}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for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setiap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sub-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masalah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Divide_Conquer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(n/k)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endfor</a:t>
            </a: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{COMBINE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solusi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dari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r sub-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masalah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}</a:t>
            </a:r>
          </a:p>
          <a:p>
            <a:pPr>
              <a:buNone/>
            </a:pP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endif</a:t>
            </a: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Skema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Umum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1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Procedure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Divide_Conquer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(input n : integer)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Menyelesaikan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masalah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algoritma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Divide &amp; Conquer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input 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masukan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berukuran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n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Output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solusi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masalah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u="sng" dirty="0" err="1" smtClean="0">
                <a:latin typeface="Courier New" pitchFamily="49" charset="0"/>
                <a:cs typeface="Courier New" pitchFamily="49" charset="0"/>
              </a:rPr>
              <a:t>Deklarasi</a:t>
            </a:r>
            <a:endParaRPr lang="en-US" sz="1600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r, k : </a:t>
            </a:r>
            <a:r>
              <a:rPr lang="en-US" sz="1600" u="sng" dirty="0" smtClean="0">
                <a:latin typeface="Courier New" pitchFamily="49" charset="0"/>
                <a:cs typeface="Courier New" pitchFamily="49" charset="0"/>
              </a:rPr>
              <a:t>integer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u="sng" dirty="0" err="1" smtClean="0">
                <a:latin typeface="Courier New" pitchFamily="49" charset="0"/>
                <a:cs typeface="Courier New" pitchFamily="49" charset="0"/>
              </a:rPr>
              <a:t>Algoritma</a:t>
            </a:r>
            <a:endParaRPr lang="en-US" sz="1600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n &lt; n</a:t>
            </a:r>
            <a:r>
              <a:rPr lang="en-US" sz="1600" baseline="-25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0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SOLVE sub-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masalah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seukuran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n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ini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else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{BAGI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menjadi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2 sub-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masalah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masing2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berukuran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n/2}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Divide_Conquer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(sub-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masalah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pertama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seukuran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n/2)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Divide_Conquer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(sub-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masalah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kedua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seukuran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n/2)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{COMBINE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solusi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dari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2 sub-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masalah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}</a:t>
            </a:r>
          </a:p>
          <a:p>
            <a:pPr>
              <a:buNone/>
            </a:pP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endif</a:t>
            </a: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1800" y="152400"/>
            <a:ext cx="22060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Divide &amp; Conquer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7440</TotalTime>
  <Words>1049</Words>
  <Application>Microsoft Office PowerPoint</Application>
  <PresentationFormat>On-screen Show (4:3)</PresentationFormat>
  <Paragraphs>549</Paragraphs>
  <Slides>38</Slides>
  <Notes>38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Office Theme</vt:lpstr>
      <vt:lpstr>Equation</vt:lpstr>
      <vt:lpstr>MATERI PERKULIAHAN ANALISIS ALGORITMA</vt:lpstr>
      <vt:lpstr>Strategi Algoritma</vt:lpstr>
      <vt:lpstr>DIVIDE &amp; CONQUER</vt:lpstr>
      <vt:lpstr>Definisi</vt:lpstr>
      <vt:lpstr>Langkah Penyelesaian</vt:lpstr>
      <vt:lpstr>General Plan</vt:lpstr>
      <vt:lpstr>General Plan</vt:lpstr>
      <vt:lpstr>Skema Umum</vt:lpstr>
      <vt:lpstr>Skema Umum</vt:lpstr>
      <vt:lpstr>Kompleksitas</vt:lpstr>
      <vt:lpstr>Contoh Kasus</vt:lpstr>
      <vt:lpstr>CONTOH KASUS 1</vt:lpstr>
      <vt:lpstr>CONTOH KASUS 2</vt:lpstr>
      <vt:lpstr>CONTOH KASUS 2</vt:lpstr>
      <vt:lpstr>CONTOH KASUS 2</vt:lpstr>
      <vt:lpstr>CONTOH KASUS 2</vt:lpstr>
      <vt:lpstr>CONTOH KASUS 2</vt:lpstr>
      <vt:lpstr>CONTOH KASUS 2</vt:lpstr>
      <vt:lpstr>CONTOH KASUS 2</vt:lpstr>
      <vt:lpstr>CONTOH KASUS 2</vt:lpstr>
      <vt:lpstr>CONTOH KASUS 2</vt:lpstr>
      <vt:lpstr>CONTOH KASUS 2</vt:lpstr>
      <vt:lpstr>CONTOH KASUS 2</vt:lpstr>
      <vt:lpstr>Pengurutan</vt:lpstr>
      <vt:lpstr>CONTOH KASUS 3</vt:lpstr>
      <vt:lpstr>CONTOH KASUS 3</vt:lpstr>
      <vt:lpstr>CONTOH KASUS 3</vt:lpstr>
      <vt:lpstr>CONTOH KASUS 3</vt:lpstr>
      <vt:lpstr>CONTOH KASUS 3</vt:lpstr>
      <vt:lpstr>CONTOH KASUS 3</vt:lpstr>
      <vt:lpstr>CONTOH KASUS 4</vt:lpstr>
      <vt:lpstr>CONTOH KASUS 4</vt:lpstr>
      <vt:lpstr>CONTOH KASUS 4</vt:lpstr>
      <vt:lpstr>CONTOH KASUS 4</vt:lpstr>
      <vt:lpstr>CONTOH KASUS 4</vt:lpstr>
      <vt:lpstr>CONTOH KASUS 4</vt:lpstr>
      <vt:lpstr> Ilustrasi :  Quick Sort Merge Sort</vt:lpstr>
      <vt:lpstr>Slide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asus</cp:lastModifiedBy>
  <cp:revision>760</cp:revision>
  <dcterms:created xsi:type="dcterms:W3CDTF">2012-02-22T14:18:32Z</dcterms:created>
  <dcterms:modified xsi:type="dcterms:W3CDTF">2013-12-20T05:08:55Z</dcterms:modified>
</cp:coreProperties>
</file>