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09" r:id="rId2"/>
  </p:sldMasterIdLst>
  <p:sldIdLst>
    <p:sldId id="256" r:id="rId3"/>
    <p:sldId id="260" r:id="rId4"/>
    <p:sldId id="291" r:id="rId5"/>
    <p:sldId id="295" r:id="rId6"/>
    <p:sldId id="327" r:id="rId7"/>
    <p:sldId id="317" r:id="rId8"/>
    <p:sldId id="314" r:id="rId9"/>
    <p:sldId id="319" r:id="rId10"/>
    <p:sldId id="320" r:id="rId11"/>
    <p:sldId id="321" r:id="rId12"/>
    <p:sldId id="322" r:id="rId13"/>
    <p:sldId id="329" r:id="rId14"/>
    <p:sldId id="323" r:id="rId15"/>
    <p:sldId id="325" r:id="rId16"/>
    <p:sldId id="326" r:id="rId17"/>
    <p:sldId id="324" r:id="rId18"/>
    <p:sldId id="330" r:id="rId19"/>
    <p:sldId id="313" r:id="rId20"/>
    <p:sldId id="328" r:id="rId21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9933"/>
    <a:srgbClr val="FFFF00"/>
    <a:srgbClr val="FF33CC"/>
    <a:srgbClr val="0099FF"/>
    <a:srgbClr val="CC3300"/>
    <a:srgbClr val="33CC33"/>
    <a:srgbClr val="3399FF"/>
    <a:srgbClr val="0080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6" autoAdjust="0"/>
    <p:restoredTop sz="94660" autoAdjust="0"/>
  </p:normalViewPr>
  <p:slideViewPr>
    <p:cSldViewPr>
      <p:cViewPr>
        <p:scale>
          <a:sx n="59" d="100"/>
          <a:sy n="59" d="100"/>
        </p:scale>
        <p:origin x="-6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1ACCB8C-10EC-4958-B727-F8CF0AAB6B31}" type="datetimeFigureOut">
              <a:rPr lang="en-US" smtClean="0"/>
              <a:t>12/20/2013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762000" y="1905000"/>
            <a:ext cx="7467600" cy="10668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Tree (POHON)</a:t>
            </a:r>
            <a:endParaRPr lang="en-US" sz="40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Data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Masukan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001000" cy="4419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err="1" smtClean="0"/>
              <a:t>dijadikan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b="1" i="1" dirty="0" smtClean="0"/>
              <a:t>root</a:t>
            </a:r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:  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: 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: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:  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0099FF"/>
                </a:solidFill>
              </a:rPr>
              <a:t>L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99FF"/>
                </a:solidFill>
              </a:rPr>
              <a:t>L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: </a:t>
            </a:r>
          </a:p>
          <a:p>
            <a:pPr lvl="0" indent="4763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99FF"/>
                </a:solidFill>
              </a:rPr>
              <a:t>L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FF33CC"/>
                </a:solidFill>
              </a:rPr>
              <a:t>J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33CC"/>
                </a:solidFill>
              </a:rPr>
              <a:t>J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: </a:t>
            </a:r>
          </a:p>
          <a:p>
            <a:pPr lvl="0" indent="4763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33CC"/>
                </a:solidFill>
              </a:rPr>
              <a:t>J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347312" y="1524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432912" y="2209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C000"/>
                </a:solidFill>
              </a:rPr>
              <a:t>A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099912" y="3124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7337912" y="2209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K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5181600" y="3947652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6042512" y="3124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33CC33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6652112" y="3124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33CC"/>
                </a:solidFill>
                <a:effectLst/>
                <a:latin typeface="Arial" charset="0"/>
              </a:rPr>
              <a:t>J</a:t>
            </a:r>
          </a:p>
        </p:txBody>
      </p:sp>
      <p:cxnSp>
        <p:nvCxnSpPr>
          <p:cNvPr id="17" name="Straight Connector 16"/>
          <p:cNvCxnSpPr>
            <a:stCxn id="10" idx="3"/>
            <a:endCxn id="11" idx="0"/>
          </p:cNvCxnSpPr>
          <p:nvPr/>
        </p:nvCxnSpPr>
        <p:spPr bwMode="auto">
          <a:xfrm rot="5400000">
            <a:off x="5890113" y="16856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0" idx="5"/>
            <a:endCxn id="13" idx="0"/>
          </p:cNvCxnSpPr>
          <p:nvPr/>
        </p:nvCxnSpPr>
        <p:spPr bwMode="auto">
          <a:xfrm rot="16200000" flipH="1">
            <a:off x="7004257" y="16475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4" idx="0"/>
          </p:cNvCxnSpPr>
          <p:nvPr/>
        </p:nvCxnSpPr>
        <p:spPr bwMode="auto">
          <a:xfrm rot="5400000">
            <a:off x="5524501" y="3385397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5"/>
            <a:endCxn id="15" idx="0"/>
          </p:cNvCxnSpPr>
          <p:nvPr/>
        </p:nvCxnSpPr>
        <p:spPr bwMode="auto">
          <a:xfrm rot="16200000" flipH="1">
            <a:off x="5785057" y="26381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6880713" y="2600045"/>
            <a:ext cx="5241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2" idx="0"/>
          </p:cNvCxnSpPr>
          <p:nvPr/>
        </p:nvCxnSpPr>
        <p:spPr bwMode="auto">
          <a:xfrm rot="16200000" flipH="1">
            <a:off x="7766257" y="2561944"/>
            <a:ext cx="5241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122953" y="9861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990600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51379" y="99060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68009" y="990600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86137" y="99060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76261" y="99060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46036" y="99060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6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7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7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8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1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2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8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9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3" grpId="0"/>
      <p:bldP spid="23" grpId="1"/>
      <p:bldP spid="24" grpId="0"/>
      <p:bldP spid="24" grpId="1"/>
      <p:bldP spid="25" grpId="0"/>
      <p:bldP spid="25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Data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Masukan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4419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Latihan</a:t>
            </a:r>
            <a:r>
              <a:rPr lang="en-US" dirty="0" smtClean="0"/>
              <a:t> :</a:t>
            </a:r>
          </a:p>
          <a:p>
            <a:pPr marL="514350" indent="-514350">
              <a:buAutoNum type="alphaLcPeriod"/>
            </a:pPr>
            <a:r>
              <a:rPr lang="en-US" dirty="0" smtClean="0"/>
              <a:t>GHCKJALBEFD</a:t>
            </a:r>
          </a:p>
          <a:p>
            <a:pPr marL="514350" indent="-514350">
              <a:buAutoNum type="alphaLcPeriod"/>
            </a:pPr>
            <a:r>
              <a:rPr lang="en-US" dirty="0" smtClean="0"/>
              <a:t>KGMDLSBRJP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Buatlah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pohon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binernya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</a:p>
          <a:p>
            <a:pPr marL="514350" indent="-51435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General Tree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44196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Aturan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first son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general tree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left son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binary tree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Saudaranya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next brother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general tree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right son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binary tree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04800" y="1219200"/>
            <a:ext cx="4267200" cy="48006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724400" y="1219200"/>
            <a:ext cx="42672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2209800" y="1905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1295400" y="2590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3962400" y="3505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3200400" y="2590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457200" y="34290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1905000" y="3505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2514600" y="3505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96" name="Straight Connector 95"/>
          <p:cNvCxnSpPr>
            <a:stCxn id="89" idx="3"/>
            <a:endCxn id="90" idx="0"/>
          </p:cNvCxnSpPr>
          <p:nvPr/>
        </p:nvCxnSpPr>
        <p:spPr bwMode="auto">
          <a:xfrm rot="5400000">
            <a:off x="1762357" y="2076401"/>
            <a:ext cx="276043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89" idx="5"/>
            <a:endCxn id="92" idx="0"/>
          </p:cNvCxnSpPr>
          <p:nvPr/>
        </p:nvCxnSpPr>
        <p:spPr bwMode="auto">
          <a:xfrm rot="16200000" flipH="1">
            <a:off x="2876501" y="2038300"/>
            <a:ext cx="2760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0" idx="3"/>
            <a:endCxn id="93" idx="0"/>
          </p:cNvCxnSpPr>
          <p:nvPr/>
        </p:nvCxnSpPr>
        <p:spPr bwMode="auto">
          <a:xfrm rot="5400000">
            <a:off x="809857" y="2876501"/>
            <a:ext cx="4284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90" idx="5"/>
            <a:endCxn id="94" idx="0"/>
          </p:cNvCxnSpPr>
          <p:nvPr/>
        </p:nvCxnSpPr>
        <p:spPr bwMode="auto">
          <a:xfrm rot="16200000" flipH="1">
            <a:off x="1657301" y="3028900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92" idx="3"/>
            <a:endCxn id="95" idx="0"/>
          </p:cNvCxnSpPr>
          <p:nvPr/>
        </p:nvCxnSpPr>
        <p:spPr bwMode="auto">
          <a:xfrm rot="5400000">
            <a:off x="2752957" y="2990801"/>
            <a:ext cx="5046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92" idx="5"/>
            <a:endCxn id="91" idx="0"/>
          </p:cNvCxnSpPr>
          <p:nvPr/>
        </p:nvCxnSpPr>
        <p:spPr bwMode="auto">
          <a:xfrm rot="16200000" flipH="1">
            <a:off x="3638501" y="2952700"/>
            <a:ext cx="504643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>
            <a:off x="3212103" y="3495956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990099"/>
                </a:solidFill>
              </a:rPr>
              <a:t>G</a:t>
            </a:r>
          </a:p>
        </p:txBody>
      </p:sp>
      <p:cxnSp>
        <p:nvCxnSpPr>
          <p:cNvPr id="103" name="Straight Connector 102"/>
          <p:cNvCxnSpPr>
            <a:stCxn id="92" idx="4"/>
            <a:endCxn id="102" idx="0"/>
          </p:cNvCxnSpPr>
          <p:nvPr/>
        </p:nvCxnSpPr>
        <p:spPr bwMode="auto">
          <a:xfrm rot="16200000" flipH="1">
            <a:off x="3222303" y="3277556"/>
            <a:ext cx="425096" cy="117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Oval 103"/>
          <p:cNvSpPr/>
          <p:nvPr/>
        </p:nvSpPr>
        <p:spPr bwMode="auto">
          <a:xfrm>
            <a:off x="1905000" y="44196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105" name="Straight Connector 104"/>
          <p:cNvCxnSpPr>
            <a:stCxn id="94" idx="4"/>
            <a:endCxn id="104" idx="0"/>
          </p:cNvCxnSpPr>
          <p:nvPr/>
        </p:nvCxnSpPr>
        <p:spPr bwMode="auto">
          <a:xfrm rot="5400000">
            <a:off x="1916430" y="4202430"/>
            <a:ext cx="43434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Oval 105"/>
          <p:cNvSpPr/>
          <p:nvPr/>
        </p:nvSpPr>
        <p:spPr bwMode="auto">
          <a:xfrm>
            <a:off x="67056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5791200" y="2567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7543800" y="5234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6781800" y="3177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4953000" y="31775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5638800" y="3939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6248400" y="3939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6858000" y="45491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105400" y="45491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endCxn id="107" idx="0"/>
          </p:cNvCxnSpPr>
          <p:nvPr/>
        </p:nvCxnSpPr>
        <p:spPr bwMode="auto">
          <a:xfrm rot="10800000" flipV="1">
            <a:off x="6019800" y="2339340"/>
            <a:ext cx="76200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5181600" y="28079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5334000" y="35585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5419957" y="42633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6248400" y="28079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6486757" y="35775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6762701" y="42252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7372301" y="4834840"/>
            <a:ext cx="2760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General Tree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2" grpId="0" animBg="1"/>
      <p:bldP spid="104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(1)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04800" y="1447800"/>
            <a:ext cx="4267200" cy="41148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err="1" smtClean="0">
                <a:solidFill>
                  <a:srgbClr val="002060"/>
                </a:solidFill>
              </a:rPr>
              <a:t>Satu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2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 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724400" y="1447800"/>
            <a:ext cx="4267200" cy="41148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1" name="Group 36"/>
          <p:cNvGrpSpPr/>
          <p:nvPr/>
        </p:nvGrpSpPr>
        <p:grpSpPr>
          <a:xfrm>
            <a:off x="1523999" y="2539425"/>
            <a:ext cx="1447800" cy="609600"/>
            <a:chOff x="5519056" y="2361406"/>
            <a:chExt cx="1137557" cy="38179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5519056" y="2361406"/>
              <a:ext cx="1137557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 rot="5400000">
              <a:off x="5628708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5928065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8" name="Straight Arrow Connector 87"/>
          <p:cNvCxnSpPr>
            <a:endCxn id="90" idx="0"/>
          </p:cNvCxnSpPr>
          <p:nvPr/>
        </p:nvCxnSpPr>
        <p:spPr bwMode="auto">
          <a:xfrm rot="10800000" flipV="1">
            <a:off x="1028700" y="2920425"/>
            <a:ext cx="6477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B9AD9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457200" y="35300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70C0"/>
                </a:solidFill>
              </a:rPr>
              <a:t>First Son</a:t>
            </a:r>
          </a:p>
          <a:p>
            <a:pPr algn="l"/>
            <a:r>
              <a:rPr lang="en-US" sz="1600" b="1" dirty="0" smtClean="0">
                <a:solidFill>
                  <a:srgbClr val="0070C0"/>
                </a:solidFill>
              </a:rPr>
              <a:t>(FS)</a:t>
            </a:r>
            <a:endParaRPr lang="en-US" sz="1600" b="1" dirty="0">
              <a:solidFill>
                <a:srgbClr val="0070C0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 bwMode="auto">
          <a:xfrm rot="5400000">
            <a:off x="1829594" y="3224431"/>
            <a:ext cx="609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1600200" y="35300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B050"/>
                </a:solidFill>
              </a:rPr>
              <a:t>Next Brother</a:t>
            </a:r>
          </a:p>
          <a:p>
            <a:pPr algn="l"/>
            <a:r>
              <a:rPr lang="en-US" sz="1600" b="1" dirty="0" smtClean="0">
                <a:solidFill>
                  <a:srgbClr val="00B050"/>
                </a:solidFill>
              </a:rPr>
              <a:t>(NB)</a:t>
            </a:r>
            <a:endParaRPr lang="en-US" sz="1600" b="1" dirty="0">
              <a:solidFill>
                <a:srgbClr val="00B050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>
            <a:off x="2590800" y="2920425"/>
            <a:ext cx="8382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3048000" y="35300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Medan Data</a:t>
            </a:r>
          </a:p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(Info)</a:t>
            </a:r>
            <a:endParaRPr lang="en-US" sz="1600" b="1" dirty="0">
              <a:solidFill>
                <a:srgbClr val="9933FF"/>
              </a:solidFill>
            </a:endParaRPr>
          </a:p>
        </p:txBody>
      </p:sp>
      <p:grpSp>
        <p:nvGrpSpPr>
          <p:cNvPr id="183" name="Group 36"/>
          <p:cNvGrpSpPr/>
          <p:nvPr/>
        </p:nvGrpSpPr>
        <p:grpSpPr>
          <a:xfrm>
            <a:off x="5943599" y="2539425"/>
            <a:ext cx="1447800" cy="609600"/>
            <a:chOff x="5519056" y="2361406"/>
            <a:chExt cx="1137557" cy="381794"/>
          </a:xfrm>
        </p:grpSpPr>
        <p:sp>
          <p:nvSpPr>
            <p:cNvPr id="184" name="Rectangle 183"/>
            <p:cNvSpPr/>
            <p:nvPr/>
          </p:nvSpPr>
          <p:spPr bwMode="auto">
            <a:xfrm>
              <a:off x="5519056" y="2361406"/>
              <a:ext cx="1137557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85" name="Straight Connector 184"/>
            <p:cNvCxnSpPr/>
            <p:nvPr/>
          </p:nvCxnSpPr>
          <p:spPr bwMode="auto">
            <a:xfrm rot="5400000">
              <a:off x="5628708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6" name="Straight Connector 185"/>
            <p:cNvCxnSpPr/>
            <p:nvPr/>
          </p:nvCxnSpPr>
          <p:spPr bwMode="auto">
            <a:xfrm rot="5400000">
              <a:off x="6160521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87" name="Straight Arrow Connector 186"/>
          <p:cNvCxnSpPr>
            <a:endCxn id="188" idx="0"/>
          </p:cNvCxnSpPr>
          <p:nvPr/>
        </p:nvCxnSpPr>
        <p:spPr bwMode="auto">
          <a:xfrm rot="10800000" flipV="1">
            <a:off x="5448300" y="2920425"/>
            <a:ext cx="6477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B9AD9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4876800" y="35300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70C0"/>
                </a:solidFill>
              </a:rPr>
              <a:t>Left Son</a:t>
            </a:r>
          </a:p>
          <a:p>
            <a:pPr algn="l"/>
            <a:r>
              <a:rPr lang="en-US" sz="1600" b="1" dirty="0" smtClean="0">
                <a:solidFill>
                  <a:srgbClr val="0070C0"/>
                </a:solidFill>
              </a:rPr>
              <a:t>(LS)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7467600" y="352835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B050"/>
                </a:solidFill>
              </a:rPr>
              <a:t>Right Son</a:t>
            </a:r>
          </a:p>
          <a:p>
            <a:pPr algn="l"/>
            <a:r>
              <a:rPr lang="en-US" sz="1600" b="1" dirty="0" smtClean="0">
                <a:solidFill>
                  <a:srgbClr val="00B050"/>
                </a:solidFill>
              </a:rPr>
              <a:t>(RS)</a:t>
            </a:r>
            <a:endParaRPr lang="en-US" sz="1600" b="1" dirty="0">
              <a:solidFill>
                <a:srgbClr val="00B050"/>
              </a:solidFill>
            </a:endParaRPr>
          </a:p>
        </p:txBody>
      </p:sp>
      <p:cxnSp>
        <p:nvCxnSpPr>
          <p:cNvPr id="191" name="Straight Arrow Connector 190"/>
          <p:cNvCxnSpPr/>
          <p:nvPr/>
        </p:nvCxnSpPr>
        <p:spPr bwMode="auto">
          <a:xfrm>
            <a:off x="7197525" y="2895600"/>
            <a:ext cx="651075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192" name="TextBox 191"/>
          <p:cNvSpPr txBox="1"/>
          <p:nvPr/>
        </p:nvSpPr>
        <p:spPr>
          <a:xfrm>
            <a:off x="5943600" y="35300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Medan Data</a:t>
            </a:r>
          </a:p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(Info)</a:t>
            </a:r>
            <a:endParaRPr lang="en-US" sz="1600" b="1" dirty="0">
              <a:solidFill>
                <a:srgbClr val="9933FF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rot="5400000">
            <a:off x="6325394" y="3199606"/>
            <a:ext cx="609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29" grpId="0" animBg="1"/>
      <p:bldP spid="90" grpId="0"/>
      <p:bldP spid="94" grpId="0"/>
      <p:bldP spid="98" grpId="0"/>
      <p:bldP spid="188" grpId="0"/>
      <p:bldP spid="190" grpId="0"/>
      <p:bldP spid="19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(2)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990600"/>
            <a:ext cx="43434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209800" y="2057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295400" y="2743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3962400" y="3657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200400" y="2743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457200" y="35814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1905000" y="3657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2514600" y="3657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19" name="Straight Connector 18"/>
          <p:cNvCxnSpPr>
            <a:stCxn id="12" idx="3"/>
            <a:endCxn id="13" idx="0"/>
          </p:cNvCxnSpPr>
          <p:nvPr/>
        </p:nvCxnSpPr>
        <p:spPr bwMode="auto">
          <a:xfrm rot="5400000">
            <a:off x="1752601" y="22190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2" idx="5"/>
            <a:endCxn id="15" idx="0"/>
          </p:cNvCxnSpPr>
          <p:nvPr/>
        </p:nvCxnSpPr>
        <p:spPr bwMode="auto">
          <a:xfrm rot="16200000" flipH="1">
            <a:off x="2866745" y="21809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800101" y="301914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1647545" y="31715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3"/>
            <a:endCxn id="18" idx="0"/>
          </p:cNvCxnSpPr>
          <p:nvPr/>
        </p:nvCxnSpPr>
        <p:spPr bwMode="auto">
          <a:xfrm rot="5400000">
            <a:off x="2743201" y="3133445"/>
            <a:ext cx="5241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5"/>
            <a:endCxn id="14" idx="0"/>
          </p:cNvCxnSpPr>
          <p:nvPr/>
        </p:nvCxnSpPr>
        <p:spPr bwMode="auto">
          <a:xfrm rot="16200000" flipH="1">
            <a:off x="3628745" y="3095344"/>
            <a:ext cx="5241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3212103" y="3648356"/>
            <a:ext cx="457200" cy="45720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990099"/>
                </a:solidFill>
              </a:rPr>
              <a:t>G</a:t>
            </a:r>
          </a:p>
        </p:txBody>
      </p:sp>
      <p:cxnSp>
        <p:nvCxnSpPr>
          <p:cNvPr id="26" name="Straight Connector 25"/>
          <p:cNvCxnSpPr>
            <a:stCxn id="15" idx="4"/>
            <a:endCxn id="25" idx="0"/>
          </p:cNvCxnSpPr>
          <p:nvPr/>
        </p:nvCxnSpPr>
        <p:spPr bwMode="auto">
          <a:xfrm rot="16200000" flipH="1">
            <a:off x="3210873" y="3418526"/>
            <a:ext cx="447956" cy="117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1905000" y="457200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28" name="Straight Connector 27"/>
          <p:cNvCxnSpPr>
            <a:stCxn id="17" idx="4"/>
            <a:endCxn id="27" idx="0"/>
          </p:cNvCxnSpPr>
          <p:nvPr/>
        </p:nvCxnSpPr>
        <p:spPr bwMode="auto">
          <a:xfrm rot="5400000">
            <a:off x="1905000" y="4343400"/>
            <a:ext cx="457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4724400" y="990600"/>
            <a:ext cx="42672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78" name="Group 177"/>
          <p:cNvGrpSpPr/>
          <p:nvPr/>
        </p:nvGrpSpPr>
        <p:grpSpPr>
          <a:xfrm>
            <a:off x="7010400" y="2133600"/>
            <a:ext cx="838200" cy="381794"/>
            <a:chOff x="7010400" y="2133600"/>
            <a:chExt cx="838200" cy="38179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7010400" y="2133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 rot="5400000">
              <a:off x="7048500" y="2324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7259765" y="2323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9" name="Group 178"/>
          <p:cNvGrpSpPr/>
          <p:nvPr/>
        </p:nvGrpSpPr>
        <p:grpSpPr>
          <a:xfrm>
            <a:off x="6172200" y="2819400"/>
            <a:ext cx="838200" cy="381794"/>
            <a:chOff x="6172200" y="2819400"/>
            <a:chExt cx="838200" cy="381794"/>
          </a:xfrm>
        </p:grpSpPr>
        <p:sp>
          <p:nvSpPr>
            <p:cNvPr id="87" name="Rectangle 86"/>
            <p:cNvSpPr/>
            <p:nvPr/>
          </p:nvSpPr>
          <p:spPr bwMode="auto">
            <a:xfrm>
              <a:off x="6172200" y="28194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</a:rPr>
                <a:t>B</a:t>
              </a:r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 rot="5400000">
              <a:off x="6210300" y="30099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rot="5400000">
              <a:off x="6439694" y="30091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91" name="Straight Connector 90"/>
          <p:cNvCxnSpPr/>
          <p:nvPr/>
        </p:nvCxnSpPr>
        <p:spPr bwMode="auto">
          <a:xfrm rot="5400000">
            <a:off x="7155426" y="2217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8229600" y="1752600"/>
            <a:ext cx="76200" cy="76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4" name="Elbow Connector 93"/>
          <p:cNvCxnSpPr>
            <a:stCxn id="92" idx="2"/>
            <a:endCxn id="82" idx="0"/>
          </p:cNvCxnSpPr>
          <p:nvPr/>
        </p:nvCxnSpPr>
        <p:spPr bwMode="auto">
          <a:xfrm rot="5400000">
            <a:off x="7696200" y="1562100"/>
            <a:ext cx="30480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8229600" y="1600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Head</a:t>
            </a:r>
            <a:endParaRPr lang="en-US" sz="1600" dirty="0">
              <a:solidFill>
                <a:srgbClr val="C00000"/>
              </a:solidFill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5410200" y="3048794"/>
            <a:ext cx="876300" cy="379412"/>
            <a:chOff x="5410200" y="2667794"/>
            <a:chExt cx="876300" cy="379412"/>
          </a:xfrm>
        </p:grpSpPr>
        <p:cxnSp>
          <p:nvCxnSpPr>
            <p:cNvPr id="137" name="Straight Connector 136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8" name="Shape 137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9" name="Group 138"/>
          <p:cNvGrpSpPr/>
          <p:nvPr/>
        </p:nvGrpSpPr>
        <p:grpSpPr>
          <a:xfrm>
            <a:off x="7010400" y="3659188"/>
            <a:ext cx="419100" cy="455612"/>
            <a:chOff x="5410200" y="2667794"/>
            <a:chExt cx="876300" cy="379412"/>
          </a:xfrm>
        </p:grpSpPr>
        <p:cxnSp>
          <p:nvCxnSpPr>
            <p:cNvPr id="140" name="Straight Connector 139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1" name="Shape 140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2" name="Group 141"/>
          <p:cNvGrpSpPr/>
          <p:nvPr/>
        </p:nvGrpSpPr>
        <p:grpSpPr>
          <a:xfrm>
            <a:off x="5334000" y="4344988"/>
            <a:ext cx="419100" cy="455612"/>
            <a:chOff x="5410200" y="2667794"/>
            <a:chExt cx="876300" cy="379412"/>
          </a:xfrm>
        </p:grpSpPr>
        <p:cxnSp>
          <p:nvCxnSpPr>
            <p:cNvPr id="143" name="Straight Connector 142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4" name="Shape 143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5" name="Group 144"/>
          <p:cNvGrpSpPr/>
          <p:nvPr/>
        </p:nvGrpSpPr>
        <p:grpSpPr>
          <a:xfrm>
            <a:off x="6477000" y="2362200"/>
            <a:ext cx="647700" cy="455612"/>
            <a:chOff x="5410200" y="2667794"/>
            <a:chExt cx="876300" cy="379412"/>
          </a:xfrm>
        </p:grpSpPr>
        <p:cxnSp>
          <p:nvCxnSpPr>
            <p:cNvPr id="146" name="Straight Connector 145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7" name="Shape 146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8" name="Group 147"/>
          <p:cNvGrpSpPr/>
          <p:nvPr/>
        </p:nvGrpSpPr>
        <p:grpSpPr>
          <a:xfrm flipH="1">
            <a:off x="5372100" y="3657600"/>
            <a:ext cx="647700" cy="455612"/>
            <a:chOff x="5410200" y="2667794"/>
            <a:chExt cx="876300" cy="379412"/>
          </a:xfrm>
        </p:grpSpPr>
        <p:cxnSp>
          <p:nvCxnSpPr>
            <p:cNvPr id="149" name="Straight Connector 14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0" name="Shape 14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1" name="Group 150"/>
          <p:cNvGrpSpPr/>
          <p:nvPr/>
        </p:nvGrpSpPr>
        <p:grpSpPr>
          <a:xfrm flipH="1">
            <a:off x="6972300" y="4344988"/>
            <a:ext cx="647700" cy="455612"/>
            <a:chOff x="5410200" y="2667794"/>
            <a:chExt cx="876300" cy="379412"/>
          </a:xfrm>
        </p:grpSpPr>
        <p:cxnSp>
          <p:nvCxnSpPr>
            <p:cNvPr id="152" name="Straight Connector 15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3" name="Shape 15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4" name="Group 153"/>
          <p:cNvGrpSpPr/>
          <p:nvPr/>
        </p:nvGrpSpPr>
        <p:grpSpPr>
          <a:xfrm flipH="1">
            <a:off x="7505700" y="5030788"/>
            <a:ext cx="647700" cy="455612"/>
            <a:chOff x="5410200" y="2667794"/>
            <a:chExt cx="876300" cy="379412"/>
          </a:xfrm>
        </p:grpSpPr>
        <p:cxnSp>
          <p:nvCxnSpPr>
            <p:cNvPr id="155" name="Straight Connector 15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6" name="Shape 15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7" name="Group 156"/>
          <p:cNvGrpSpPr/>
          <p:nvPr/>
        </p:nvGrpSpPr>
        <p:grpSpPr>
          <a:xfrm flipH="1">
            <a:off x="6526388" y="3048000"/>
            <a:ext cx="1169811" cy="381000"/>
            <a:chOff x="5410200" y="2667794"/>
            <a:chExt cx="876300" cy="379412"/>
          </a:xfrm>
        </p:grpSpPr>
        <p:cxnSp>
          <p:nvCxnSpPr>
            <p:cNvPr id="158" name="Straight Connector 15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9" name="Shape 15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60" name="Straight Connector 159"/>
          <p:cNvCxnSpPr/>
          <p:nvPr/>
        </p:nvCxnSpPr>
        <p:spPr bwMode="auto">
          <a:xfrm rot="5400000">
            <a:off x="4945626" y="35125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/>
          <p:nvPr/>
        </p:nvCxnSpPr>
        <p:spPr bwMode="auto">
          <a:xfrm rot="5400000">
            <a:off x="7460226" y="35125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traight Connector 161"/>
          <p:cNvCxnSpPr/>
          <p:nvPr/>
        </p:nvCxnSpPr>
        <p:spPr bwMode="auto">
          <a:xfrm rot="5400000">
            <a:off x="5783826" y="4198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Straight Connector 162"/>
          <p:cNvCxnSpPr/>
          <p:nvPr/>
        </p:nvCxnSpPr>
        <p:spPr bwMode="auto">
          <a:xfrm rot="5400000">
            <a:off x="6557115" y="4198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/>
          <p:nvPr/>
        </p:nvCxnSpPr>
        <p:spPr bwMode="auto">
          <a:xfrm rot="5400000">
            <a:off x="4956915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rot="5400000">
            <a:off x="5174226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Straight Connector 165"/>
          <p:cNvCxnSpPr/>
          <p:nvPr/>
        </p:nvCxnSpPr>
        <p:spPr bwMode="auto">
          <a:xfrm rot="5400000">
            <a:off x="7090515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/>
          <p:nvPr/>
        </p:nvCxnSpPr>
        <p:spPr bwMode="auto">
          <a:xfrm rot="5400000">
            <a:off x="7698351" y="5569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Straight Connector 167"/>
          <p:cNvCxnSpPr/>
          <p:nvPr/>
        </p:nvCxnSpPr>
        <p:spPr bwMode="auto">
          <a:xfrm rot="5400000">
            <a:off x="7907901" y="5569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5" name="Group 104"/>
          <p:cNvGrpSpPr/>
          <p:nvPr/>
        </p:nvGrpSpPr>
        <p:grpSpPr>
          <a:xfrm>
            <a:off x="7315200" y="3429000"/>
            <a:ext cx="838200" cy="381794"/>
            <a:chOff x="7315200" y="3429000"/>
            <a:chExt cx="838200" cy="381794"/>
          </a:xfrm>
        </p:grpSpPr>
        <p:grpSp>
          <p:nvGrpSpPr>
            <p:cNvPr id="101" name="Group 100"/>
            <p:cNvGrpSpPr/>
            <p:nvPr/>
          </p:nvGrpSpPr>
          <p:grpSpPr>
            <a:xfrm>
              <a:off x="7315200" y="3429000"/>
              <a:ext cx="838200" cy="381794"/>
              <a:chOff x="6172200" y="2971006"/>
              <a:chExt cx="838200" cy="381794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4" name="Straight Connector 113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69" name="TextBox 168"/>
            <p:cNvSpPr txBox="1"/>
            <p:nvPr/>
          </p:nvSpPr>
          <p:spPr>
            <a:xfrm>
              <a:off x="7772400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3300"/>
                  </a:solidFill>
                </a:rPr>
                <a:t>C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029200" y="3428206"/>
            <a:ext cx="838200" cy="381794"/>
            <a:chOff x="5029200" y="3428206"/>
            <a:chExt cx="838200" cy="381794"/>
          </a:xfrm>
        </p:grpSpPr>
        <p:grpSp>
          <p:nvGrpSpPr>
            <p:cNvPr id="96" name="Group 95"/>
            <p:cNvGrpSpPr/>
            <p:nvPr/>
          </p:nvGrpSpPr>
          <p:grpSpPr>
            <a:xfrm>
              <a:off x="5029200" y="3428206"/>
              <a:ext cx="838200" cy="381794"/>
              <a:chOff x="6172200" y="2971006"/>
              <a:chExt cx="838200" cy="381794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8" name="Straight Connector 97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Straight Connector 98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0" name="TextBox 169"/>
            <p:cNvSpPr txBox="1"/>
            <p:nvPr/>
          </p:nvSpPr>
          <p:spPr>
            <a:xfrm>
              <a:off x="5508434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660066"/>
                  </a:solidFill>
                </a:rPr>
                <a:t>D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629400" y="4114800"/>
            <a:ext cx="838200" cy="381794"/>
            <a:chOff x="6629400" y="4114800"/>
            <a:chExt cx="838200" cy="381794"/>
          </a:xfrm>
        </p:grpSpPr>
        <p:grpSp>
          <p:nvGrpSpPr>
            <p:cNvPr id="120" name="Group 119"/>
            <p:cNvGrpSpPr/>
            <p:nvPr/>
          </p:nvGrpSpPr>
          <p:grpSpPr>
            <a:xfrm>
              <a:off x="6629400" y="4114800"/>
              <a:ext cx="838200" cy="381794"/>
              <a:chOff x="6172200" y="2971006"/>
              <a:chExt cx="838200" cy="381794"/>
            </a:xfrm>
          </p:grpSpPr>
          <p:sp>
            <p:nvSpPr>
              <p:cNvPr id="121" name="Rectangle 12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1" name="TextBox 170"/>
            <p:cNvSpPr txBox="1"/>
            <p:nvPr/>
          </p:nvSpPr>
          <p:spPr>
            <a:xfrm>
              <a:off x="7119651" y="4126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3300"/>
                  </a:solidFill>
                </a:rPr>
                <a:t>F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7162800" y="4799806"/>
            <a:ext cx="838200" cy="381794"/>
            <a:chOff x="7162800" y="4799806"/>
            <a:chExt cx="838200" cy="381794"/>
          </a:xfrm>
        </p:grpSpPr>
        <p:grpSp>
          <p:nvGrpSpPr>
            <p:cNvPr id="124" name="Group 123"/>
            <p:cNvGrpSpPr/>
            <p:nvPr/>
          </p:nvGrpSpPr>
          <p:grpSpPr>
            <a:xfrm>
              <a:off x="7162800" y="4799806"/>
              <a:ext cx="838200" cy="381794"/>
              <a:chOff x="6172200" y="2971006"/>
              <a:chExt cx="838200" cy="381794"/>
            </a:xfrm>
          </p:grpSpPr>
          <p:sp>
            <p:nvSpPr>
              <p:cNvPr id="125" name="Rectangle 124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6" name="Straight Connector 125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2" name="TextBox 171"/>
            <p:cNvSpPr txBox="1"/>
            <p:nvPr/>
          </p:nvSpPr>
          <p:spPr>
            <a:xfrm>
              <a:off x="7652132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990099"/>
                  </a:solidFill>
                </a:rPr>
                <a:t>G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772400" y="5485606"/>
            <a:ext cx="838200" cy="381794"/>
            <a:chOff x="7772400" y="5485606"/>
            <a:chExt cx="838200" cy="381794"/>
          </a:xfrm>
        </p:grpSpPr>
        <p:grpSp>
          <p:nvGrpSpPr>
            <p:cNvPr id="128" name="Group 127"/>
            <p:cNvGrpSpPr/>
            <p:nvPr/>
          </p:nvGrpSpPr>
          <p:grpSpPr>
            <a:xfrm>
              <a:off x="7772400" y="5485606"/>
              <a:ext cx="838200" cy="381794"/>
              <a:chOff x="6172200" y="2971006"/>
              <a:chExt cx="838200" cy="38179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0" name="Straight Connector 129"/>
              <p:cNvCxnSpPr/>
              <p:nvPr/>
            </p:nvCxnSpPr>
            <p:spPr bwMode="auto">
              <a:xfrm rot="5400000">
                <a:off x="6199297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 rot="5400000">
                <a:off x="6411119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3" name="TextBox 172"/>
            <p:cNvSpPr txBox="1"/>
            <p:nvPr/>
          </p:nvSpPr>
          <p:spPr>
            <a:xfrm>
              <a:off x="8229600" y="5498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8000"/>
                  </a:solidFill>
                </a:rPr>
                <a:t>H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5029200" y="4799806"/>
            <a:ext cx="838200" cy="381794"/>
            <a:chOff x="5029200" y="4799806"/>
            <a:chExt cx="838200" cy="381794"/>
          </a:xfrm>
        </p:grpSpPr>
        <p:grpSp>
          <p:nvGrpSpPr>
            <p:cNvPr id="132" name="Group 131"/>
            <p:cNvGrpSpPr/>
            <p:nvPr/>
          </p:nvGrpSpPr>
          <p:grpSpPr>
            <a:xfrm>
              <a:off x="5029200" y="4799806"/>
              <a:ext cx="838200" cy="381794"/>
              <a:chOff x="6172200" y="2971006"/>
              <a:chExt cx="838200" cy="381794"/>
            </a:xfrm>
          </p:grpSpPr>
          <p:sp>
            <p:nvSpPr>
              <p:cNvPr id="133" name="Rectangle 132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4" name="Straight Connector 133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4" name="TextBox 173"/>
            <p:cNvSpPr txBox="1"/>
            <p:nvPr/>
          </p:nvSpPr>
          <p:spPr>
            <a:xfrm>
              <a:off x="5508434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CC"/>
                  </a:solidFill>
                </a:rPr>
                <a:t>I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638800" y="4114006"/>
            <a:ext cx="838200" cy="381794"/>
            <a:chOff x="5638800" y="4114006"/>
            <a:chExt cx="838200" cy="381794"/>
          </a:xfrm>
        </p:grpSpPr>
        <p:grpSp>
          <p:nvGrpSpPr>
            <p:cNvPr id="116" name="Group 115"/>
            <p:cNvGrpSpPr/>
            <p:nvPr/>
          </p:nvGrpSpPr>
          <p:grpSpPr>
            <a:xfrm>
              <a:off x="5638800" y="4114006"/>
              <a:ext cx="838200" cy="381794"/>
              <a:chOff x="6172200" y="2971006"/>
              <a:chExt cx="838200" cy="381794"/>
            </a:xfrm>
          </p:grpSpPr>
          <p:sp>
            <p:nvSpPr>
              <p:cNvPr id="117" name="Rectangle 11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8" name="Straight Connector 117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5" name="TextBox 174"/>
            <p:cNvSpPr txBox="1"/>
            <p:nvPr/>
          </p:nvSpPr>
          <p:spPr>
            <a:xfrm>
              <a:off x="6117115" y="4114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6600"/>
                  </a:solidFill>
                </a:rPr>
                <a:t>E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81" grpId="0" animBg="1"/>
      <p:bldP spid="92" grpId="0" animBg="1"/>
      <p:bldP spid="9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(3)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724400" y="1143000"/>
            <a:ext cx="4267200" cy="50292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7010400" y="2362200"/>
            <a:ext cx="838200" cy="381794"/>
            <a:chOff x="6248400" y="1752600"/>
            <a:chExt cx="838200" cy="381794"/>
          </a:xfrm>
        </p:grpSpPr>
        <p:sp>
          <p:nvSpPr>
            <p:cNvPr id="30" name="Rectangle 29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</a:rPr>
                <a:t>A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7" name="Group 36"/>
          <p:cNvGrpSpPr/>
          <p:nvPr/>
        </p:nvGrpSpPr>
        <p:grpSpPr>
          <a:xfrm>
            <a:off x="6172200" y="3045500"/>
            <a:ext cx="838200" cy="381794"/>
            <a:chOff x="5638800" y="2361406"/>
            <a:chExt cx="838200" cy="38179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rPr>
                <a:t>B</a:t>
              </a:r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5029200" y="3657600"/>
            <a:ext cx="838200" cy="381794"/>
            <a:chOff x="5638800" y="2361406"/>
            <a:chExt cx="838200" cy="381794"/>
          </a:xfrm>
        </p:grpSpPr>
        <p:sp>
          <p:nvSpPr>
            <p:cNvPr id="43" name="Rectangle 42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660066"/>
                  </a:solidFill>
                  <a:effectLst/>
                  <a:latin typeface="Arial" charset="0"/>
                </a:rPr>
                <a:t>D</a:t>
              </a: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6" name="Group 45"/>
          <p:cNvGrpSpPr/>
          <p:nvPr/>
        </p:nvGrpSpPr>
        <p:grpSpPr>
          <a:xfrm>
            <a:off x="5562600" y="4266406"/>
            <a:ext cx="838200" cy="381794"/>
            <a:chOff x="5638800" y="2361406"/>
            <a:chExt cx="838200" cy="381794"/>
          </a:xfrm>
        </p:grpSpPr>
        <p:sp>
          <p:nvSpPr>
            <p:cNvPr id="47" name="Rectangle 46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Arial" charset="0"/>
                </a:rPr>
                <a:t>E</a:t>
              </a: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6629400" y="4267994"/>
            <a:ext cx="838200" cy="381794"/>
            <a:chOff x="5638800" y="2361406"/>
            <a:chExt cx="838200" cy="381794"/>
          </a:xfrm>
        </p:grpSpPr>
        <p:sp>
          <p:nvSpPr>
            <p:cNvPr id="51" name="Rectangle 50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CC3300"/>
                  </a:solidFill>
                  <a:effectLst/>
                  <a:latin typeface="Arial" charset="0"/>
                </a:rPr>
                <a:t>F</a:t>
              </a: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7315200" y="3659188"/>
            <a:ext cx="838200" cy="381794"/>
            <a:chOff x="6248400" y="1752600"/>
            <a:chExt cx="838200" cy="381794"/>
          </a:xfrm>
        </p:grpSpPr>
        <p:sp>
          <p:nvSpPr>
            <p:cNvPr id="58" name="Rectangle 57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charset="0"/>
                </a:rPr>
                <a:t>C</a:t>
              </a: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4953000" y="4952206"/>
            <a:ext cx="838200" cy="381794"/>
            <a:chOff x="6248400" y="1752600"/>
            <a:chExt cx="838200" cy="381794"/>
          </a:xfrm>
        </p:grpSpPr>
        <p:sp>
          <p:nvSpPr>
            <p:cNvPr id="62" name="Rectangle 61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Arial" charset="0"/>
                </a:rPr>
                <a:t>I</a:t>
              </a:r>
            </a:p>
          </p:txBody>
        </p:sp>
        <p:cxnSp>
          <p:nvCxnSpPr>
            <p:cNvPr id="63" name="Straight Connector 62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5" name="Group 64"/>
          <p:cNvGrpSpPr/>
          <p:nvPr/>
        </p:nvGrpSpPr>
        <p:grpSpPr>
          <a:xfrm>
            <a:off x="7239000" y="4876800"/>
            <a:ext cx="838200" cy="381794"/>
            <a:chOff x="6248400" y="1752600"/>
            <a:chExt cx="838200" cy="381794"/>
          </a:xfrm>
        </p:grpSpPr>
        <p:sp>
          <p:nvSpPr>
            <p:cNvPr id="66" name="Rectangle 65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990099"/>
                  </a:solidFill>
                  <a:effectLst/>
                  <a:latin typeface="Arial" charset="0"/>
                </a:rPr>
                <a:t>G</a:t>
              </a: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9" name="Group 68"/>
          <p:cNvGrpSpPr/>
          <p:nvPr/>
        </p:nvGrpSpPr>
        <p:grpSpPr>
          <a:xfrm>
            <a:off x="7924800" y="5505802"/>
            <a:ext cx="838200" cy="381794"/>
            <a:chOff x="6248400" y="1752600"/>
            <a:chExt cx="838200" cy="381794"/>
          </a:xfrm>
        </p:grpSpPr>
        <p:sp>
          <p:nvSpPr>
            <p:cNvPr id="70" name="Rectangle 69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" charset="0"/>
                </a:rPr>
                <a:t>H</a:t>
              </a:r>
            </a:p>
          </p:txBody>
        </p:sp>
        <p:cxnSp>
          <p:nvCxnSpPr>
            <p:cNvPr id="71" name="Straight Connector 70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3" name="Elbow Connector 82"/>
          <p:cNvCxnSpPr/>
          <p:nvPr/>
        </p:nvCxnSpPr>
        <p:spPr bwMode="auto">
          <a:xfrm rot="5400000">
            <a:off x="6990953" y="3829447"/>
            <a:ext cx="457994" cy="419100"/>
          </a:xfrm>
          <a:prstGeom prst="bentConnector3">
            <a:avLst>
              <a:gd name="adj1" fmla="val 69187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 rot="5400000">
            <a:off x="7555476" y="24457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7855974" y="3741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rot="5400000">
            <a:off x="7846448" y="559017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5400000">
            <a:off x="8465574" y="559017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6107676" y="43499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rot="5400000">
            <a:off x="6564876" y="43507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4878951" y="50357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5400000">
            <a:off x="5498076" y="50357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rot="5400000">
            <a:off x="7164951" y="4960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8229600" y="1981200"/>
            <a:ext cx="76200" cy="76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2" name="Elbow Connector 111"/>
          <p:cNvCxnSpPr>
            <a:stCxn id="110" idx="2"/>
          </p:cNvCxnSpPr>
          <p:nvPr/>
        </p:nvCxnSpPr>
        <p:spPr bwMode="auto">
          <a:xfrm rot="5400000">
            <a:off x="7696200" y="1790700"/>
            <a:ext cx="30480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8229600" y="18288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Head</a:t>
            </a:r>
            <a:endParaRPr lang="en-US" sz="1600" dirty="0"/>
          </a:p>
        </p:txBody>
      </p: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228600" y="1143000"/>
            <a:ext cx="4267200" cy="502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2057400" y="1752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84" name="Oval 83"/>
          <p:cNvSpPr/>
          <p:nvPr/>
        </p:nvSpPr>
        <p:spPr bwMode="auto">
          <a:xfrm>
            <a:off x="1371600" y="2438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85" name="Oval 84"/>
          <p:cNvSpPr/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2362200" y="3048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33400" y="30480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219200" y="3810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1828800" y="3810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2514600" y="4419600"/>
            <a:ext cx="457200" cy="45720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533400" y="441960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95" name="Straight Connector 94"/>
          <p:cNvCxnSpPr>
            <a:stCxn id="82" idx="3"/>
            <a:endCxn id="84" idx="0"/>
          </p:cNvCxnSpPr>
          <p:nvPr/>
        </p:nvCxnSpPr>
        <p:spPr bwMode="auto">
          <a:xfrm rot="5400000">
            <a:off x="1714501" y="2028545"/>
            <a:ext cx="2955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84" idx="2"/>
            <a:endCxn id="88" idx="0"/>
          </p:cNvCxnSpPr>
          <p:nvPr/>
        </p:nvCxnSpPr>
        <p:spPr bwMode="auto">
          <a:xfrm rot="10800000" flipV="1">
            <a:off x="762000" y="2667000"/>
            <a:ext cx="6096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90" idx="0"/>
          </p:cNvCxnSpPr>
          <p:nvPr/>
        </p:nvCxnSpPr>
        <p:spPr bwMode="auto">
          <a:xfrm>
            <a:off x="914400" y="342900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0" idx="3"/>
            <a:endCxn id="94" idx="0"/>
          </p:cNvCxnSpPr>
          <p:nvPr/>
        </p:nvCxnSpPr>
        <p:spPr bwMode="auto">
          <a:xfrm rot="5400000">
            <a:off x="914401" y="4047845"/>
            <a:ext cx="2193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84" idx="6"/>
            <a:endCxn id="87" idx="0"/>
          </p:cNvCxnSpPr>
          <p:nvPr/>
        </p:nvCxnSpPr>
        <p:spPr bwMode="auto">
          <a:xfrm>
            <a:off x="1828800" y="2667000"/>
            <a:ext cx="7620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87" idx="3"/>
            <a:endCxn id="91" idx="0"/>
          </p:cNvCxnSpPr>
          <p:nvPr/>
        </p:nvCxnSpPr>
        <p:spPr bwMode="auto">
          <a:xfrm rot="5400000">
            <a:off x="2057401" y="3438245"/>
            <a:ext cx="371755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91" idx="5"/>
            <a:endCxn id="92" idx="0"/>
          </p:cNvCxnSpPr>
          <p:nvPr/>
        </p:nvCxnSpPr>
        <p:spPr bwMode="auto">
          <a:xfrm rot="16200000" flipH="1">
            <a:off x="2371445" y="4047844"/>
            <a:ext cx="2193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stCxn id="92" idx="5"/>
            <a:endCxn id="85" idx="0"/>
          </p:cNvCxnSpPr>
          <p:nvPr/>
        </p:nvCxnSpPr>
        <p:spPr bwMode="auto">
          <a:xfrm rot="16200000" flipH="1">
            <a:off x="3019145" y="4695544"/>
            <a:ext cx="2955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8" name="Group 127"/>
          <p:cNvGrpSpPr/>
          <p:nvPr/>
        </p:nvGrpSpPr>
        <p:grpSpPr>
          <a:xfrm flipH="1">
            <a:off x="6896100" y="3276600"/>
            <a:ext cx="647700" cy="381000"/>
            <a:chOff x="5410200" y="2667794"/>
            <a:chExt cx="876300" cy="379412"/>
          </a:xfrm>
        </p:grpSpPr>
        <p:cxnSp>
          <p:nvCxnSpPr>
            <p:cNvPr id="129" name="Straight Connector 12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0" name="Shape 12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1" name="Group 130"/>
          <p:cNvGrpSpPr/>
          <p:nvPr/>
        </p:nvGrpSpPr>
        <p:grpSpPr>
          <a:xfrm flipH="1">
            <a:off x="7962900" y="5128353"/>
            <a:ext cx="419100" cy="381000"/>
            <a:chOff x="5410200" y="2667794"/>
            <a:chExt cx="876300" cy="379412"/>
          </a:xfrm>
        </p:grpSpPr>
        <p:cxnSp>
          <p:nvCxnSpPr>
            <p:cNvPr id="132" name="Straight Connector 13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3" name="Shape 13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4" name="Group 133"/>
          <p:cNvGrpSpPr/>
          <p:nvPr/>
        </p:nvGrpSpPr>
        <p:grpSpPr>
          <a:xfrm flipH="1">
            <a:off x="7375334" y="4495800"/>
            <a:ext cx="419100" cy="381000"/>
            <a:chOff x="5410200" y="2667794"/>
            <a:chExt cx="876300" cy="379412"/>
          </a:xfrm>
        </p:grpSpPr>
        <p:cxnSp>
          <p:nvCxnSpPr>
            <p:cNvPr id="135" name="Straight Connector 13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6" name="Shape 13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7" name="Group 136"/>
          <p:cNvGrpSpPr/>
          <p:nvPr/>
        </p:nvGrpSpPr>
        <p:grpSpPr>
          <a:xfrm flipH="1">
            <a:off x="5780183" y="3887906"/>
            <a:ext cx="315817" cy="381000"/>
            <a:chOff x="5410200" y="2667794"/>
            <a:chExt cx="876300" cy="379412"/>
          </a:xfrm>
        </p:grpSpPr>
        <p:cxnSp>
          <p:nvCxnSpPr>
            <p:cNvPr id="138" name="Straight Connector 13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9" name="Shape 13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0" name="Group 139"/>
          <p:cNvGrpSpPr/>
          <p:nvPr/>
        </p:nvGrpSpPr>
        <p:grpSpPr>
          <a:xfrm>
            <a:off x="5562600" y="3276600"/>
            <a:ext cx="723900" cy="381000"/>
            <a:chOff x="5410200" y="2667794"/>
            <a:chExt cx="876300" cy="379412"/>
          </a:xfrm>
        </p:grpSpPr>
        <p:cxnSp>
          <p:nvCxnSpPr>
            <p:cNvPr id="141" name="Straight Connector 140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2" name="Shape 141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3" name="Group 142"/>
          <p:cNvGrpSpPr/>
          <p:nvPr/>
        </p:nvGrpSpPr>
        <p:grpSpPr>
          <a:xfrm>
            <a:off x="5257800" y="4495800"/>
            <a:ext cx="419100" cy="455612"/>
            <a:chOff x="5410200" y="2667794"/>
            <a:chExt cx="876300" cy="379412"/>
          </a:xfrm>
        </p:grpSpPr>
        <p:cxnSp>
          <p:nvCxnSpPr>
            <p:cNvPr id="144" name="Straight Connector 143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5" name="Shape 144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6" name="Group 145"/>
          <p:cNvGrpSpPr/>
          <p:nvPr/>
        </p:nvGrpSpPr>
        <p:grpSpPr>
          <a:xfrm>
            <a:off x="6553200" y="2590800"/>
            <a:ext cx="576549" cy="455612"/>
            <a:chOff x="5410200" y="2667794"/>
            <a:chExt cx="876300" cy="379412"/>
          </a:xfrm>
        </p:grpSpPr>
        <p:cxnSp>
          <p:nvCxnSpPr>
            <p:cNvPr id="147" name="Straight Connector 146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8" name="Shape 147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49" name="Straight Connector 148"/>
          <p:cNvCxnSpPr/>
          <p:nvPr/>
        </p:nvCxnSpPr>
        <p:spPr bwMode="auto">
          <a:xfrm rot="5400000">
            <a:off x="4962879" y="3734679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 animBg="1"/>
      <p:bldP spid="110" grpId="0" animBg="1"/>
      <p:bldP spid="113" grpId="0"/>
      <p:bldP spid="81" grpId="0" animBg="1"/>
      <p:bldP spid="82" grpId="0" animBg="1"/>
      <p:bldP spid="84" grpId="0" animBg="1"/>
      <p:bldP spid="85" grpId="0" animBg="1"/>
      <p:bldP spid="87" grpId="0" animBg="1"/>
      <p:bldP spid="88" grpId="0" animBg="1"/>
      <p:bldP spid="90" grpId="0" animBg="1"/>
      <p:bldP spid="91" grpId="0" animBg="1"/>
      <p:bldP spid="92" grpId="0" animBg="1"/>
      <p:bldP spid="9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(4)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228600" y="990600"/>
            <a:ext cx="42672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38" name="Group 237"/>
          <p:cNvGrpSpPr/>
          <p:nvPr/>
        </p:nvGrpSpPr>
        <p:grpSpPr>
          <a:xfrm>
            <a:off x="533400" y="1600200"/>
            <a:ext cx="3962400" cy="4267200"/>
            <a:chOff x="533400" y="1600200"/>
            <a:chExt cx="3962400" cy="4267200"/>
          </a:xfrm>
        </p:grpSpPr>
        <p:grpSp>
          <p:nvGrpSpPr>
            <p:cNvPr id="3" name="Group 177"/>
            <p:cNvGrpSpPr/>
            <p:nvPr/>
          </p:nvGrpSpPr>
          <p:grpSpPr>
            <a:xfrm>
              <a:off x="2514600" y="2133600"/>
              <a:ext cx="838200" cy="381794"/>
              <a:chOff x="7010400" y="2133600"/>
              <a:chExt cx="838200" cy="381794"/>
            </a:xfrm>
          </p:grpSpPr>
          <p:sp>
            <p:nvSpPr>
              <p:cNvPr id="82" name="Rectangle 81"/>
              <p:cNvSpPr/>
              <p:nvPr/>
            </p:nvSpPr>
            <p:spPr bwMode="auto">
              <a:xfrm>
                <a:off x="7010400" y="2133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A</a:t>
                </a:r>
              </a:p>
            </p:txBody>
          </p:sp>
          <p:cxnSp>
            <p:nvCxnSpPr>
              <p:cNvPr id="84" name="Straight Connector 83"/>
              <p:cNvCxnSpPr/>
              <p:nvPr/>
            </p:nvCxnSpPr>
            <p:spPr bwMode="auto">
              <a:xfrm rot="5400000">
                <a:off x="7048500" y="2324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5" name="Straight Connector 84"/>
              <p:cNvCxnSpPr/>
              <p:nvPr/>
            </p:nvCxnSpPr>
            <p:spPr bwMode="auto">
              <a:xfrm rot="5400000">
                <a:off x="7259765" y="2323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" name="Group 178"/>
            <p:cNvGrpSpPr/>
            <p:nvPr/>
          </p:nvGrpSpPr>
          <p:grpSpPr>
            <a:xfrm>
              <a:off x="1676400" y="2819400"/>
              <a:ext cx="838200" cy="381794"/>
              <a:chOff x="6172200" y="2819400"/>
              <a:chExt cx="838200" cy="381794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6172200" y="28194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b="1" dirty="0" smtClean="0">
                    <a:solidFill>
                      <a:srgbClr val="FFC000"/>
                    </a:solidFill>
                  </a:rPr>
                  <a:t>B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 rot="5400000">
                <a:off x="6210300" y="30099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0" name="Straight Connector 89"/>
              <p:cNvCxnSpPr/>
              <p:nvPr/>
            </p:nvCxnSpPr>
            <p:spPr bwMode="auto">
              <a:xfrm rot="5400000">
                <a:off x="6439694" y="30091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91" name="Straight Connector 90"/>
            <p:cNvCxnSpPr/>
            <p:nvPr/>
          </p:nvCxnSpPr>
          <p:spPr bwMode="auto">
            <a:xfrm rot="5400000">
              <a:off x="2659626" y="22171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2" name="Rectangle 91"/>
            <p:cNvSpPr/>
            <p:nvPr/>
          </p:nvSpPr>
          <p:spPr bwMode="auto">
            <a:xfrm>
              <a:off x="3733800" y="17526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4" name="Elbow Connector 93"/>
            <p:cNvCxnSpPr>
              <a:stCxn id="92" idx="2"/>
            </p:cNvCxnSpPr>
            <p:nvPr/>
          </p:nvCxnSpPr>
          <p:spPr bwMode="auto">
            <a:xfrm rot="5400000">
              <a:off x="3200400" y="1562100"/>
              <a:ext cx="304800" cy="8382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5" name="TextBox 94"/>
            <p:cNvSpPr txBox="1"/>
            <p:nvPr/>
          </p:nvSpPr>
          <p:spPr>
            <a:xfrm>
              <a:off x="37338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solidFill>
                    <a:srgbClr val="C00000"/>
                  </a:solidFill>
                </a:rPr>
                <a:t>Head</a:t>
              </a:r>
              <a:endParaRPr lang="en-US" sz="1600" dirty="0">
                <a:solidFill>
                  <a:srgbClr val="C00000"/>
                </a:solidFill>
              </a:endParaRPr>
            </a:p>
          </p:txBody>
        </p:sp>
        <p:grpSp>
          <p:nvGrpSpPr>
            <p:cNvPr id="5" name="Group 95"/>
            <p:cNvGrpSpPr/>
            <p:nvPr/>
          </p:nvGrpSpPr>
          <p:grpSpPr>
            <a:xfrm>
              <a:off x="533400" y="3428206"/>
              <a:ext cx="838200" cy="381794"/>
              <a:chOff x="6172200" y="2971006"/>
              <a:chExt cx="838200" cy="381794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8" name="Straight Connector 97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Straight Connector 98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" name="Group 100"/>
            <p:cNvGrpSpPr/>
            <p:nvPr/>
          </p:nvGrpSpPr>
          <p:grpSpPr>
            <a:xfrm>
              <a:off x="2819400" y="3429000"/>
              <a:ext cx="838200" cy="381794"/>
              <a:chOff x="6172200" y="2971006"/>
              <a:chExt cx="838200" cy="381794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4" name="Straight Connector 113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" name="Group 115"/>
            <p:cNvGrpSpPr/>
            <p:nvPr/>
          </p:nvGrpSpPr>
          <p:grpSpPr>
            <a:xfrm>
              <a:off x="1143000" y="4114006"/>
              <a:ext cx="838200" cy="381794"/>
              <a:chOff x="6172200" y="2971006"/>
              <a:chExt cx="838200" cy="381794"/>
            </a:xfrm>
          </p:grpSpPr>
          <p:sp>
            <p:nvSpPr>
              <p:cNvPr id="117" name="Rectangle 11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8" name="Straight Connector 117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9" name="Group 119"/>
            <p:cNvGrpSpPr/>
            <p:nvPr/>
          </p:nvGrpSpPr>
          <p:grpSpPr>
            <a:xfrm>
              <a:off x="2133600" y="4114800"/>
              <a:ext cx="838200" cy="381794"/>
              <a:chOff x="6172200" y="2971006"/>
              <a:chExt cx="838200" cy="381794"/>
            </a:xfrm>
          </p:grpSpPr>
          <p:sp>
            <p:nvSpPr>
              <p:cNvPr id="121" name="Rectangle 12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0" name="Group 123"/>
            <p:cNvGrpSpPr/>
            <p:nvPr/>
          </p:nvGrpSpPr>
          <p:grpSpPr>
            <a:xfrm>
              <a:off x="2667000" y="4799806"/>
              <a:ext cx="838200" cy="381794"/>
              <a:chOff x="6172200" y="2971006"/>
              <a:chExt cx="838200" cy="381794"/>
            </a:xfrm>
          </p:grpSpPr>
          <p:sp>
            <p:nvSpPr>
              <p:cNvPr id="125" name="Rectangle 124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6" name="Straight Connector 125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1" name="Group 127"/>
            <p:cNvGrpSpPr/>
            <p:nvPr/>
          </p:nvGrpSpPr>
          <p:grpSpPr>
            <a:xfrm>
              <a:off x="3276600" y="5485606"/>
              <a:ext cx="838200" cy="381794"/>
              <a:chOff x="6172200" y="2971006"/>
              <a:chExt cx="838200" cy="38179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0" name="Straight Connector 129"/>
              <p:cNvCxnSpPr/>
              <p:nvPr/>
            </p:nvCxnSpPr>
            <p:spPr bwMode="auto">
              <a:xfrm rot="5400000">
                <a:off x="6199297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 rot="5400000">
                <a:off x="6411119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4" name="Group 131"/>
            <p:cNvGrpSpPr/>
            <p:nvPr/>
          </p:nvGrpSpPr>
          <p:grpSpPr>
            <a:xfrm>
              <a:off x="533400" y="4799806"/>
              <a:ext cx="838200" cy="381794"/>
              <a:chOff x="6172200" y="2971006"/>
              <a:chExt cx="838200" cy="381794"/>
            </a:xfrm>
          </p:grpSpPr>
          <p:sp>
            <p:nvSpPr>
              <p:cNvPr id="133" name="Rectangle 132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4" name="Straight Connector 133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5" name="Group 135"/>
            <p:cNvGrpSpPr/>
            <p:nvPr/>
          </p:nvGrpSpPr>
          <p:grpSpPr>
            <a:xfrm>
              <a:off x="914400" y="3048794"/>
              <a:ext cx="876300" cy="379412"/>
              <a:chOff x="5410200" y="2667794"/>
              <a:chExt cx="876300" cy="379412"/>
            </a:xfrm>
          </p:grpSpPr>
          <p:cxnSp>
            <p:nvCxnSpPr>
              <p:cNvPr id="137" name="Straight Connector 136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38" name="Shape 137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66" name="Group 138"/>
            <p:cNvGrpSpPr/>
            <p:nvPr/>
          </p:nvGrpSpPr>
          <p:grpSpPr>
            <a:xfrm>
              <a:off x="2514600" y="3659188"/>
              <a:ext cx="419100" cy="455612"/>
              <a:chOff x="5410200" y="2667794"/>
              <a:chExt cx="876300" cy="379412"/>
            </a:xfrm>
          </p:grpSpPr>
          <p:cxnSp>
            <p:nvCxnSpPr>
              <p:cNvPr id="140" name="Straight Connector 139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41" name="Shape 140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67" name="Group 141"/>
            <p:cNvGrpSpPr/>
            <p:nvPr/>
          </p:nvGrpSpPr>
          <p:grpSpPr>
            <a:xfrm>
              <a:off x="838200" y="4344988"/>
              <a:ext cx="419100" cy="455612"/>
              <a:chOff x="5410200" y="2667794"/>
              <a:chExt cx="876300" cy="379412"/>
            </a:xfrm>
          </p:grpSpPr>
          <p:cxnSp>
            <p:nvCxnSpPr>
              <p:cNvPr id="143" name="Straight Connector 142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44" name="Shape 143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68" name="Group 144"/>
            <p:cNvGrpSpPr/>
            <p:nvPr/>
          </p:nvGrpSpPr>
          <p:grpSpPr>
            <a:xfrm>
              <a:off x="1981200" y="2362200"/>
              <a:ext cx="647700" cy="455612"/>
              <a:chOff x="5410200" y="2667794"/>
              <a:chExt cx="876300" cy="379412"/>
            </a:xfrm>
          </p:grpSpPr>
          <p:cxnSp>
            <p:nvCxnSpPr>
              <p:cNvPr id="146" name="Straight Connector 145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47" name="Shape 146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69" name="Group 147"/>
            <p:cNvGrpSpPr/>
            <p:nvPr/>
          </p:nvGrpSpPr>
          <p:grpSpPr>
            <a:xfrm flipH="1">
              <a:off x="876300" y="3657600"/>
              <a:ext cx="647700" cy="455612"/>
              <a:chOff x="5410200" y="2667794"/>
              <a:chExt cx="876300" cy="379412"/>
            </a:xfrm>
          </p:grpSpPr>
          <p:cxnSp>
            <p:nvCxnSpPr>
              <p:cNvPr id="149" name="Straight Connector 148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50" name="Shape 149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70" name="Group 150"/>
            <p:cNvGrpSpPr/>
            <p:nvPr/>
          </p:nvGrpSpPr>
          <p:grpSpPr>
            <a:xfrm flipH="1">
              <a:off x="2476500" y="4344988"/>
              <a:ext cx="647700" cy="455612"/>
              <a:chOff x="5410200" y="2667794"/>
              <a:chExt cx="876300" cy="379412"/>
            </a:xfrm>
          </p:grpSpPr>
          <p:cxnSp>
            <p:nvCxnSpPr>
              <p:cNvPr id="152" name="Straight Connector 151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53" name="Shape 152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71" name="Group 153"/>
            <p:cNvGrpSpPr/>
            <p:nvPr/>
          </p:nvGrpSpPr>
          <p:grpSpPr>
            <a:xfrm flipH="1">
              <a:off x="3009900" y="5030788"/>
              <a:ext cx="647700" cy="455612"/>
              <a:chOff x="5410200" y="2667794"/>
              <a:chExt cx="876300" cy="379412"/>
            </a:xfrm>
          </p:grpSpPr>
          <p:cxnSp>
            <p:nvCxnSpPr>
              <p:cNvPr id="155" name="Straight Connector 154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56" name="Shape 155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72" name="Group 156"/>
            <p:cNvGrpSpPr/>
            <p:nvPr/>
          </p:nvGrpSpPr>
          <p:grpSpPr>
            <a:xfrm flipH="1">
              <a:off x="2030588" y="3048000"/>
              <a:ext cx="1169811" cy="381000"/>
              <a:chOff x="5410200" y="2667794"/>
              <a:chExt cx="876300" cy="379412"/>
            </a:xfrm>
          </p:grpSpPr>
          <p:cxnSp>
            <p:nvCxnSpPr>
              <p:cNvPr id="158" name="Straight Connector 157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59" name="Shape 158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160" name="Straight Connector 159"/>
            <p:cNvCxnSpPr/>
            <p:nvPr/>
          </p:nvCxnSpPr>
          <p:spPr bwMode="auto">
            <a:xfrm rot="5400000">
              <a:off x="449826" y="35125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/>
            <p:cNvCxnSpPr/>
            <p:nvPr/>
          </p:nvCxnSpPr>
          <p:spPr bwMode="auto">
            <a:xfrm rot="5400000">
              <a:off x="2964426" y="35125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 rot="5400000">
              <a:off x="1288026" y="41983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 bwMode="auto">
            <a:xfrm rot="5400000">
              <a:off x="2061315" y="41983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163"/>
            <p:cNvCxnSpPr/>
            <p:nvPr/>
          </p:nvCxnSpPr>
          <p:spPr bwMode="auto">
            <a:xfrm rot="5400000">
              <a:off x="461115" y="48841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Straight Connector 164"/>
            <p:cNvCxnSpPr/>
            <p:nvPr/>
          </p:nvCxnSpPr>
          <p:spPr bwMode="auto">
            <a:xfrm rot="5400000">
              <a:off x="678426" y="48841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6" name="Straight Connector 165"/>
            <p:cNvCxnSpPr/>
            <p:nvPr/>
          </p:nvCxnSpPr>
          <p:spPr bwMode="auto">
            <a:xfrm rot="5400000">
              <a:off x="2594715" y="48841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 bwMode="auto">
            <a:xfrm rot="5400000">
              <a:off x="3202551" y="55699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/>
            <p:cNvCxnSpPr/>
            <p:nvPr/>
          </p:nvCxnSpPr>
          <p:spPr bwMode="auto">
            <a:xfrm rot="5400000">
              <a:off x="3412101" y="55699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9" name="TextBox 168"/>
            <p:cNvSpPr txBox="1"/>
            <p:nvPr/>
          </p:nvSpPr>
          <p:spPr>
            <a:xfrm>
              <a:off x="3276600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3300"/>
                  </a:solidFill>
                </a:rPr>
                <a:t>C</a:t>
              </a: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1012634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660066"/>
                  </a:solidFill>
                </a:rPr>
                <a:t>D</a:t>
              </a: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2623851" y="4126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3300"/>
                  </a:solidFill>
                </a:rPr>
                <a:t>F</a:t>
              </a: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3156332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990099"/>
                  </a:solidFill>
                </a:rPr>
                <a:t>G</a:t>
              </a: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3733800" y="5498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8000"/>
                  </a:solidFill>
                </a:rPr>
                <a:t>H</a:t>
              </a: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1012634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CC"/>
                  </a:solidFill>
                </a:rPr>
                <a:t>I</a:t>
              </a: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1621315" y="4114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6600"/>
                  </a:solidFill>
                </a:rPr>
                <a:t>E</a:t>
              </a:r>
            </a:p>
          </p:txBody>
        </p:sp>
      </p:grpSp>
      <p:sp>
        <p:nvSpPr>
          <p:cNvPr id="105" name="Content Placeholder 2"/>
          <p:cNvSpPr txBox="1">
            <a:spLocks/>
          </p:cNvSpPr>
          <p:nvPr/>
        </p:nvSpPr>
        <p:spPr bwMode="auto">
          <a:xfrm>
            <a:off x="4648200" y="990600"/>
            <a:ext cx="42672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40" name="Group 239"/>
          <p:cNvGrpSpPr/>
          <p:nvPr/>
        </p:nvGrpSpPr>
        <p:grpSpPr>
          <a:xfrm>
            <a:off x="4876800" y="1676400"/>
            <a:ext cx="4038600" cy="4058796"/>
            <a:chOff x="4876800" y="1676400"/>
            <a:chExt cx="4038600" cy="4058796"/>
          </a:xfrm>
        </p:grpSpPr>
        <p:sp>
          <p:nvSpPr>
            <p:cNvPr id="204" name="TextBox 203"/>
            <p:cNvSpPr txBox="1"/>
            <p:nvPr/>
          </p:nvSpPr>
          <p:spPr>
            <a:xfrm>
              <a:off x="8153400" y="16764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/>
                <a:t>Head</a:t>
              </a:r>
              <a:endParaRPr lang="en-US" sz="1600" dirty="0"/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6934200" y="2209800"/>
              <a:ext cx="838200" cy="381794"/>
              <a:chOff x="6248400" y="1752600"/>
              <a:chExt cx="838200" cy="381794"/>
            </a:xfrm>
          </p:grpSpPr>
          <p:sp>
            <p:nvSpPr>
              <p:cNvPr id="107" name="Rectangle 106"/>
              <p:cNvSpPr/>
              <p:nvPr/>
            </p:nvSpPr>
            <p:spPr bwMode="auto">
              <a:xfrm>
                <a:off x="6248400" y="1752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charset="0"/>
                  </a:rPr>
                  <a:t>A</a:t>
                </a:r>
              </a:p>
            </p:txBody>
          </p:sp>
          <p:cxnSp>
            <p:nvCxnSpPr>
              <p:cNvPr id="108" name="Straight Connector 107"/>
              <p:cNvCxnSpPr/>
              <p:nvPr/>
            </p:nvCxnSpPr>
            <p:spPr bwMode="auto">
              <a:xfrm rot="5400000">
                <a:off x="6286500" y="1943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9" name="Straight Connector 108"/>
              <p:cNvCxnSpPr/>
              <p:nvPr/>
            </p:nvCxnSpPr>
            <p:spPr bwMode="auto">
              <a:xfrm rot="5400000">
                <a:off x="6697790" y="1942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0" name="Group 109"/>
            <p:cNvGrpSpPr/>
            <p:nvPr/>
          </p:nvGrpSpPr>
          <p:grpSpPr>
            <a:xfrm>
              <a:off x="6096000" y="2893100"/>
              <a:ext cx="838200" cy="381794"/>
              <a:chOff x="5638800" y="2361406"/>
              <a:chExt cx="838200" cy="381794"/>
            </a:xfrm>
          </p:grpSpPr>
          <p:sp>
            <p:nvSpPr>
              <p:cNvPr id="112" name="Rectangle 111"/>
              <p:cNvSpPr/>
              <p:nvPr/>
            </p:nvSpPr>
            <p:spPr bwMode="auto">
              <a:xfrm>
                <a:off x="5638800" y="23614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FFC000"/>
                    </a:solidFill>
                    <a:effectLst/>
                    <a:latin typeface="Arial" charset="0"/>
                  </a:rPr>
                  <a:t>B</a:t>
                </a:r>
              </a:p>
            </p:txBody>
          </p:sp>
          <p:cxnSp>
            <p:nvCxnSpPr>
              <p:cNvPr id="113" name="Straight Connector 112"/>
              <p:cNvCxnSpPr/>
              <p:nvPr/>
            </p:nvCxnSpPr>
            <p:spPr bwMode="auto">
              <a:xfrm rot="5400000">
                <a:off x="5676900" y="25519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 rot="5400000">
                <a:off x="6088190" y="25511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0" name="Group 119"/>
            <p:cNvGrpSpPr/>
            <p:nvPr/>
          </p:nvGrpSpPr>
          <p:grpSpPr>
            <a:xfrm>
              <a:off x="4953000" y="3505200"/>
              <a:ext cx="838200" cy="381794"/>
              <a:chOff x="5638800" y="2361406"/>
              <a:chExt cx="838200" cy="381794"/>
            </a:xfrm>
          </p:grpSpPr>
          <p:sp>
            <p:nvSpPr>
              <p:cNvPr id="124" name="Rectangle 123"/>
              <p:cNvSpPr/>
              <p:nvPr/>
            </p:nvSpPr>
            <p:spPr bwMode="auto">
              <a:xfrm>
                <a:off x="5638800" y="23614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660066"/>
                    </a:solidFill>
                    <a:effectLst/>
                    <a:latin typeface="Arial" charset="0"/>
                  </a:rPr>
                  <a:t>D</a:t>
                </a:r>
              </a:p>
            </p:txBody>
          </p:sp>
          <p:cxnSp>
            <p:nvCxnSpPr>
              <p:cNvPr id="128" name="Straight Connector 127"/>
              <p:cNvCxnSpPr/>
              <p:nvPr/>
            </p:nvCxnSpPr>
            <p:spPr bwMode="auto">
              <a:xfrm rot="5400000">
                <a:off x="5676900" y="25519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2" name="Straight Connector 131"/>
              <p:cNvCxnSpPr/>
              <p:nvPr/>
            </p:nvCxnSpPr>
            <p:spPr bwMode="auto">
              <a:xfrm rot="5400000">
                <a:off x="6088190" y="25511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36" name="Group 135"/>
            <p:cNvGrpSpPr/>
            <p:nvPr/>
          </p:nvGrpSpPr>
          <p:grpSpPr>
            <a:xfrm>
              <a:off x="5486400" y="4114006"/>
              <a:ext cx="838200" cy="381794"/>
              <a:chOff x="5638800" y="2361406"/>
              <a:chExt cx="838200" cy="381794"/>
            </a:xfrm>
          </p:grpSpPr>
          <p:sp>
            <p:nvSpPr>
              <p:cNvPr id="139" name="Rectangle 138"/>
              <p:cNvSpPr/>
              <p:nvPr/>
            </p:nvSpPr>
            <p:spPr bwMode="auto">
              <a:xfrm>
                <a:off x="5638800" y="23614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Arial" charset="0"/>
                  </a:rPr>
                  <a:t>E</a:t>
                </a:r>
              </a:p>
            </p:txBody>
          </p:sp>
          <p:cxnSp>
            <p:nvCxnSpPr>
              <p:cNvPr id="142" name="Straight Connector 141"/>
              <p:cNvCxnSpPr/>
              <p:nvPr/>
            </p:nvCxnSpPr>
            <p:spPr bwMode="auto">
              <a:xfrm rot="5400000">
                <a:off x="5676900" y="25519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5" name="Straight Connector 144"/>
              <p:cNvCxnSpPr/>
              <p:nvPr/>
            </p:nvCxnSpPr>
            <p:spPr bwMode="auto">
              <a:xfrm rot="5400000">
                <a:off x="6088190" y="25511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8" name="Group 147"/>
            <p:cNvGrpSpPr/>
            <p:nvPr/>
          </p:nvGrpSpPr>
          <p:grpSpPr>
            <a:xfrm>
              <a:off x="6553200" y="4115594"/>
              <a:ext cx="838200" cy="381794"/>
              <a:chOff x="5638800" y="2361406"/>
              <a:chExt cx="838200" cy="381794"/>
            </a:xfrm>
          </p:grpSpPr>
          <p:sp>
            <p:nvSpPr>
              <p:cNvPr id="151" name="Rectangle 150"/>
              <p:cNvSpPr/>
              <p:nvPr/>
            </p:nvSpPr>
            <p:spPr bwMode="auto">
              <a:xfrm>
                <a:off x="5638800" y="23614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CC3300"/>
                    </a:solidFill>
                    <a:effectLst/>
                    <a:latin typeface="Arial" charset="0"/>
                  </a:rPr>
                  <a:t>F</a:t>
                </a:r>
              </a:p>
            </p:txBody>
          </p:sp>
          <p:cxnSp>
            <p:nvCxnSpPr>
              <p:cNvPr id="154" name="Straight Connector 153"/>
              <p:cNvCxnSpPr/>
              <p:nvPr/>
            </p:nvCxnSpPr>
            <p:spPr bwMode="auto">
              <a:xfrm rot="5400000">
                <a:off x="5676900" y="25519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7" name="Straight Connector 156"/>
              <p:cNvCxnSpPr/>
              <p:nvPr/>
            </p:nvCxnSpPr>
            <p:spPr bwMode="auto">
              <a:xfrm rot="5400000">
                <a:off x="6088190" y="25511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76" name="Group 175"/>
            <p:cNvGrpSpPr/>
            <p:nvPr/>
          </p:nvGrpSpPr>
          <p:grpSpPr>
            <a:xfrm>
              <a:off x="7239000" y="3506788"/>
              <a:ext cx="838200" cy="381794"/>
              <a:chOff x="6248400" y="1752600"/>
              <a:chExt cx="838200" cy="381794"/>
            </a:xfrm>
          </p:grpSpPr>
          <p:sp>
            <p:nvSpPr>
              <p:cNvPr id="177" name="Rectangle 176"/>
              <p:cNvSpPr/>
              <p:nvPr/>
            </p:nvSpPr>
            <p:spPr bwMode="auto">
              <a:xfrm>
                <a:off x="6248400" y="1752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3300"/>
                    </a:solidFill>
                    <a:effectLst/>
                    <a:latin typeface="Arial" charset="0"/>
                  </a:rPr>
                  <a:t>C</a:t>
                </a:r>
              </a:p>
            </p:txBody>
          </p:sp>
          <p:cxnSp>
            <p:nvCxnSpPr>
              <p:cNvPr id="178" name="Straight Connector 177"/>
              <p:cNvCxnSpPr/>
              <p:nvPr/>
            </p:nvCxnSpPr>
            <p:spPr bwMode="auto">
              <a:xfrm rot="5400000">
                <a:off x="6286500" y="1943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9" name="Straight Connector 178"/>
              <p:cNvCxnSpPr/>
              <p:nvPr/>
            </p:nvCxnSpPr>
            <p:spPr bwMode="auto">
              <a:xfrm rot="5400000">
                <a:off x="6697790" y="1942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0" name="Group 179"/>
            <p:cNvGrpSpPr/>
            <p:nvPr/>
          </p:nvGrpSpPr>
          <p:grpSpPr>
            <a:xfrm>
              <a:off x="4876800" y="4799806"/>
              <a:ext cx="838200" cy="381794"/>
              <a:chOff x="6248400" y="1752600"/>
              <a:chExt cx="838200" cy="381794"/>
            </a:xfrm>
          </p:grpSpPr>
          <p:sp>
            <p:nvSpPr>
              <p:cNvPr id="181" name="Rectangle 180"/>
              <p:cNvSpPr/>
              <p:nvPr/>
            </p:nvSpPr>
            <p:spPr bwMode="auto">
              <a:xfrm>
                <a:off x="6248400" y="1752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latin typeface="Arial" charset="0"/>
                  </a:rPr>
                  <a:t>I</a:t>
                </a:r>
              </a:p>
            </p:txBody>
          </p:sp>
          <p:cxnSp>
            <p:nvCxnSpPr>
              <p:cNvPr id="182" name="Straight Connector 181"/>
              <p:cNvCxnSpPr/>
              <p:nvPr/>
            </p:nvCxnSpPr>
            <p:spPr bwMode="auto">
              <a:xfrm rot="5400000">
                <a:off x="6286500" y="1943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3" name="Straight Connector 182"/>
              <p:cNvCxnSpPr/>
              <p:nvPr/>
            </p:nvCxnSpPr>
            <p:spPr bwMode="auto">
              <a:xfrm rot="5400000">
                <a:off x="6697790" y="1942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4" name="Group 183"/>
            <p:cNvGrpSpPr/>
            <p:nvPr/>
          </p:nvGrpSpPr>
          <p:grpSpPr>
            <a:xfrm>
              <a:off x="7162800" y="4724400"/>
              <a:ext cx="838200" cy="381794"/>
              <a:chOff x="6248400" y="1752600"/>
              <a:chExt cx="838200" cy="381794"/>
            </a:xfrm>
          </p:grpSpPr>
          <p:sp>
            <p:nvSpPr>
              <p:cNvPr id="185" name="Rectangle 184"/>
              <p:cNvSpPr/>
              <p:nvPr/>
            </p:nvSpPr>
            <p:spPr bwMode="auto">
              <a:xfrm>
                <a:off x="6248400" y="1752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990099"/>
                    </a:solidFill>
                    <a:effectLst/>
                    <a:latin typeface="Arial" charset="0"/>
                  </a:rPr>
                  <a:t>G</a:t>
                </a:r>
              </a:p>
            </p:txBody>
          </p:sp>
          <p:cxnSp>
            <p:nvCxnSpPr>
              <p:cNvPr id="186" name="Straight Connector 185"/>
              <p:cNvCxnSpPr/>
              <p:nvPr/>
            </p:nvCxnSpPr>
            <p:spPr bwMode="auto">
              <a:xfrm rot="5400000">
                <a:off x="6286500" y="1943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7" name="Straight Connector 186"/>
              <p:cNvCxnSpPr/>
              <p:nvPr/>
            </p:nvCxnSpPr>
            <p:spPr bwMode="auto">
              <a:xfrm rot="5400000">
                <a:off x="6697790" y="1942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8" name="Group 187"/>
            <p:cNvGrpSpPr/>
            <p:nvPr/>
          </p:nvGrpSpPr>
          <p:grpSpPr>
            <a:xfrm>
              <a:off x="7848600" y="5353402"/>
              <a:ext cx="838200" cy="381794"/>
              <a:chOff x="6248400" y="1752600"/>
              <a:chExt cx="838200" cy="381794"/>
            </a:xfrm>
          </p:grpSpPr>
          <p:sp>
            <p:nvSpPr>
              <p:cNvPr id="189" name="Rectangle 188"/>
              <p:cNvSpPr/>
              <p:nvPr/>
            </p:nvSpPr>
            <p:spPr bwMode="auto">
              <a:xfrm>
                <a:off x="6248400" y="1752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charset="0"/>
                  </a:rPr>
                  <a:t>H</a:t>
                </a:r>
              </a:p>
            </p:txBody>
          </p:sp>
          <p:cxnSp>
            <p:nvCxnSpPr>
              <p:cNvPr id="190" name="Straight Connector 189"/>
              <p:cNvCxnSpPr/>
              <p:nvPr/>
            </p:nvCxnSpPr>
            <p:spPr bwMode="auto">
              <a:xfrm rot="5400000">
                <a:off x="6286500" y="1943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1" name="Straight Connector 190"/>
              <p:cNvCxnSpPr/>
              <p:nvPr/>
            </p:nvCxnSpPr>
            <p:spPr bwMode="auto">
              <a:xfrm rot="5400000">
                <a:off x="6697790" y="1942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92" name="Elbow Connector 191"/>
            <p:cNvCxnSpPr/>
            <p:nvPr/>
          </p:nvCxnSpPr>
          <p:spPr bwMode="auto">
            <a:xfrm rot="5400000">
              <a:off x="6914753" y="3677047"/>
              <a:ext cx="457994" cy="419100"/>
            </a:xfrm>
            <a:prstGeom prst="bentConnector3">
              <a:avLst>
                <a:gd name="adj1" fmla="val 69187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</p:cxnSp>
        <p:cxnSp>
          <p:nvCxnSpPr>
            <p:cNvPr id="193" name="Straight Connector 192"/>
            <p:cNvCxnSpPr/>
            <p:nvPr/>
          </p:nvCxnSpPr>
          <p:spPr bwMode="auto">
            <a:xfrm rot="5400000">
              <a:off x="7479276" y="22933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/>
            <p:nvPr/>
          </p:nvCxnSpPr>
          <p:spPr bwMode="auto">
            <a:xfrm rot="5400000">
              <a:off x="7779774" y="35887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/>
            <p:nvPr/>
          </p:nvCxnSpPr>
          <p:spPr bwMode="auto">
            <a:xfrm rot="5400000">
              <a:off x="7770248" y="5437770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6" name="Straight Connector 195"/>
            <p:cNvCxnSpPr/>
            <p:nvPr/>
          </p:nvCxnSpPr>
          <p:spPr bwMode="auto">
            <a:xfrm rot="5400000">
              <a:off x="8389374" y="5437770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7" name="Straight Connector 196"/>
            <p:cNvCxnSpPr/>
            <p:nvPr/>
          </p:nvCxnSpPr>
          <p:spPr bwMode="auto">
            <a:xfrm rot="5400000">
              <a:off x="6031476" y="4197580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Straight Connector 197"/>
            <p:cNvCxnSpPr/>
            <p:nvPr/>
          </p:nvCxnSpPr>
          <p:spPr bwMode="auto">
            <a:xfrm rot="5400000">
              <a:off x="6488676" y="41983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Straight Connector 198"/>
            <p:cNvCxnSpPr/>
            <p:nvPr/>
          </p:nvCxnSpPr>
          <p:spPr bwMode="auto">
            <a:xfrm rot="5400000">
              <a:off x="4802751" y="4883380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Straight Connector 199"/>
            <p:cNvCxnSpPr/>
            <p:nvPr/>
          </p:nvCxnSpPr>
          <p:spPr bwMode="auto">
            <a:xfrm rot="5400000">
              <a:off x="5421876" y="4883380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1" name="Straight Connector 200"/>
            <p:cNvCxnSpPr/>
            <p:nvPr/>
          </p:nvCxnSpPr>
          <p:spPr bwMode="auto">
            <a:xfrm rot="5400000">
              <a:off x="7088751" y="48079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2" name="Rectangle 201"/>
            <p:cNvSpPr/>
            <p:nvPr/>
          </p:nvSpPr>
          <p:spPr bwMode="auto">
            <a:xfrm>
              <a:off x="8153400" y="18288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03" name="Elbow Connector 202"/>
            <p:cNvCxnSpPr>
              <a:stCxn id="202" idx="2"/>
            </p:cNvCxnSpPr>
            <p:nvPr/>
          </p:nvCxnSpPr>
          <p:spPr bwMode="auto">
            <a:xfrm rot="5400000">
              <a:off x="7620000" y="1638300"/>
              <a:ext cx="304800" cy="8382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205" name="Group 204"/>
            <p:cNvGrpSpPr/>
            <p:nvPr/>
          </p:nvGrpSpPr>
          <p:grpSpPr>
            <a:xfrm flipH="1">
              <a:off x="6819900" y="3124200"/>
              <a:ext cx="647700" cy="381000"/>
              <a:chOff x="5410200" y="2667794"/>
              <a:chExt cx="876300" cy="379412"/>
            </a:xfrm>
          </p:grpSpPr>
          <p:cxnSp>
            <p:nvCxnSpPr>
              <p:cNvPr id="206" name="Straight Connector 205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07" name="Shape 206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08" name="Group 207"/>
            <p:cNvGrpSpPr/>
            <p:nvPr/>
          </p:nvGrpSpPr>
          <p:grpSpPr>
            <a:xfrm flipH="1">
              <a:off x="7886700" y="4975953"/>
              <a:ext cx="419100" cy="381000"/>
              <a:chOff x="5410200" y="2667794"/>
              <a:chExt cx="876300" cy="379412"/>
            </a:xfrm>
          </p:grpSpPr>
          <p:cxnSp>
            <p:nvCxnSpPr>
              <p:cNvPr id="209" name="Straight Connector 208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10" name="Shape 209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11" name="Group 210"/>
            <p:cNvGrpSpPr/>
            <p:nvPr/>
          </p:nvGrpSpPr>
          <p:grpSpPr>
            <a:xfrm flipH="1">
              <a:off x="7299134" y="4343400"/>
              <a:ext cx="419100" cy="381000"/>
              <a:chOff x="5410200" y="2667794"/>
              <a:chExt cx="876300" cy="379412"/>
            </a:xfrm>
          </p:grpSpPr>
          <p:cxnSp>
            <p:nvCxnSpPr>
              <p:cNvPr id="212" name="Straight Connector 211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13" name="Shape 212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14" name="Group 213"/>
            <p:cNvGrpSpPr/>
            <p:nvPr/>
          </p:nvGrpSpPr>
          <p:grpSpPr>
            <a:xfrm flipH="1">
              <a:off x="5703983" y="3735506"/>
              <a:ext cx="315817" cy="381000"/>
              <a:chOff x="5410200" y="2667794"/>
              <a:chExt cx="876300" cy="379412"/>
            </a:xfrm>
          </p:grpSpPr>
          <p:cxnSp>
            <p:nvCxnSpPr>
              <p:cNvPr id="215" name="Straight Connector 214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16" name="Shape 215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17" name="Group 216"/>
            <p:cNvGrpSpPr/>
            <p:nvPr/>
          </p:nvGrpSpPr>
          <p:grpSpPr>
            <a:xfrm>
              <a:off x="5486400" y="3124200"/>
              <a:ext cx="723900" cy="381000"/>
              <a:chOff x="5410200" y="2667794"/>
              <a:chExt cx="876300" cy="379412"/>
            </a:xfrm>
          </p:grpSpPr>
          <p:cxnSp>
            <p:nvCxnSpPr>
              <p:cNvPr id="218" name="Straight Connector 217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19" name="Shape 218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20" name="Group 219"/>
            <p:cNvGrpSpPr/>
            <p:nvPr/>
          </p:nvGrpSpPr>
          <p:grpSpPr>
            <a:xfrm>
              <a:off x="5181600" y="4343400"/>
              <a:ext cx="419100" cy="455612"/>
              <a:chOff x="5410200" y="2667794"/>
              <a:chExt cx="876300" cy="379412"/>
            </a:xfrm>
          </p:grpSpPr>
          <p:cxnSp>
            <p:nvCxnSpPr>
              <p:cNvPr id="221" name="Straight Connector 220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22" name="Shape 221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23" name="Group 222"/>
            <p:cNvGrpSpPr/>
            <p:nvPr/>
          </p:nvGrpSpPr>
          <p:grpSpPr>
            <a:xfrm>
              <a:off x="6477000" y="2438400"/>
              <a:ext cx="576549" cy="455612"/>
              <a:chOff x="5410200" y="2667794"/>
              <a:chExt cx="876300" cy="379412"/>
            </a:xfrm>
          </p:grpSpPr>
          <p:cxnSp>
            <p:nvCxnSpPr>
              <p:cNvPr id="224" name="Straight Connector 223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25" name="Shape 224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226" name="Straight Connector 225"/>
            <p:cNvCxnSpPr/>
            <p:nvPr/>
          </p:nvCxnSpPr>
          <p:spPr bwMode="auto">
            <a:xfrm rot="5400000">
              <a:off x="4886679" y="3582279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" grpId="0" animBg="1"/>
      <p:bldP spid="10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TUGAS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1. </a:t>
            </a: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pohon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biner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data </a:t>
            </a:r>
            <a:r>
              <a:rPr lang="en-US" sz="2400" dirty="0" err="1" smtClean="0">
                <a:solidFill>
                  <a:srgbClr val="002060"/>
                </a:solidFill>
              </a:rPr>
              <a:t>sebagai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a.  K,C,P,E,M,B,R,G,Q,F,W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960" y="2369403"/>
            <a:ext cx="3977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b.  E = 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A + BD</a:t>
            </a:r>
            <a:r>
              <a:rPr lang="en-US" sz="2400" u="sng" baseline="30000" dirty="0" smtClean="0">
                <a:solidFill>
                  <a:srgbClr val="002060"/>
                </a:solidFill>
                <a:latin typeface="+mn-lt"/>
              </a:rPr>
              <a:t>H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 – F</a:t>
            </a:r>
          </a:p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           G - K</a:t>
            </a:r>
            <a:endParaRPr lang="en-US" sz="2400" baseline="30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TUGAS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 marL="396875" indent="-396875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/>
              <a:t>2. </a:t>
            </a: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pohon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biner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dalam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bentuk</a:t>
            </a:r>
            <a:r>
              <a:rPr lang="en-US" sz="2400" dirty="0" smtClean="0">
                <a:solidFill>
                  <a:srgbClr val="C00000"/>
                </a:solidFill>
              </a:rPr>
              <a:t> linked list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general tree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</p:txBody>
      </p:sp>
      <p:sp>
        <p:nvSpPr>
          <p:cNvPr id="12" name="Oval 11"/>
          <p:cNvSpPr/>
          <p:nvPr/>
        </p:nvSpPr>
        <p:spPr bwMode="auto">
          <a:xfrm>
            <a:off x="4267200" y="233172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295400" y="316992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8229600" y="408432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7086600" y="316992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457200" y="400812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2286000" y="3998876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620155" y="408432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C00000"/>
                </a:solidFill>
              </a:rPr>
              <a:t>J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cxnSp>
        <p:nvCxnSpPr>
          <p:cNvPr id="19" name="Straight Connector 18"/>
          <p:cNvCxnSpPr>
            <a:stCxn id="12" idx="3"/>
            <a:endCxn id="13" idx="0"/>
          </p:cNvCxnSpPr>
          <p:nvPr/>
        </p:nvCxnSpPr>
        <p:spPr bwMode="auto">
          <a:xfrm rot="5400000">
            <a:off x="2705101" y="1540865"/>
            <a:ext cx="447955" cy="2810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6" idx="0"/>
          </p:cNvCxnSpPr>
          <p:nvPr/>
        </p:nvCxnSpPr>
        <p:spPr bwMode="auto">
          <a:xfrm rot="5400000">
            <a:off x="800101" y="344586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1880767" y="3365042"/>
            <a:ext cx="438711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3"/>
            <a:endCxn id="18" idx="0"/>
          </p:cNvCxnSpPr>
          <p:nvPr/>
        </p:nvCxnSpPr>
        <p:spPr bwMode="auto">
          <a:xfrm rot="5400000">
            <a:off x="6739078" y="3669842"/>
            <a:ext cx="524155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6"/>
            <a:endCxn id="14" idx="0"/>
          </p:cNvCxnSpPr>
          <p:nvPr/>
        </p:nvCxnSpPr>
        <p:spPr bwMode="auto">
          <a:xfrm>
            <a:off x="7543800" y="3398520"/>
            <a:ext cx="914400" cy="685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7629245" y="4075076"/>
            <a:ext cx="457200" cy="457200"/>
          </a:xfrm>
          <a:prstGeom prst="ellipse">
            <a:avLst/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K</a:t>
            </a:r>
          </a:p>
        </p:txBody>
      </p:sp>
      <p:cxnSp>
        <p:nvCxnSpPr>
          <p:cNvPr id="26" name="Straight Connector 25"/>
          <p:cNvCxnSpPr>
            <a:stCxn id="15" idx="5"/>
            <a:endCxn id="25" idx="0"/>
          </p:cNvCxnSpPr>
          <p:nvPr/>
        </p:nvCxnSpPr>
        <p:spPr bwMode="auto">
          <a:xfrm rot="16200000" flipH="1">
            <a:off x="7409890" y="3627120"/>
            <a:ext cx="514911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2286000" y="477012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</a:rPr>
              <a:t>M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cxnSp>
        <p:nvCxnSpPr>
          <p:cNvPr id="28" name="Straight Connector 27"/>
          <p:cNvCxnSpPr>
            <a:stCxn id="17" idx="4"/>
            <a:endCxn id="27" idx="0"/>
          </p:cNvCxnSpPr>
          <p:nvPr/>
        </p:nvCxnSpPr>
        <p:spPr bwMode="auto">
          <a:xfrm rot="5400000">
            <a:off x="2357578" y="4613098"/>
            <a:ext cx="314044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4267200" y="3169920"/>
            <a:ext cx="457200" cy="457200"/>
          </a:xfrm>
          <a:prstGeom prst="ellipse">
            <a:avLst/>
          </a:prstGeom>
          <a:solidFill>
            <a:srgbClr val="7643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C0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429000" y="4008120"/>
            <a:ext cx="457200" cy="457200"/>
          </a:xfrm>
          <a:prstGeom prst="ellipse">
            <a:avLst/>
          </a:prstGeom>
          <a:solidFill>
            <a:srgbClr val="C0346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G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5105400" y="4008120"/>
            <a:ext cx="457200" cy="457200"/>
          </a:xfrm>
          <a:prstGeom prst="ellipse">
            <a:avLst/>
          </a:prstGeom>
          <a:solidFill>
            <a:srgbClr val="33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H</a:t>
            </a:r>
          </a:p>
        </p:txBody>
      </p:sp>
      <p:cxnSp>
        <p:nvCxnSpPr>
          <p:cNvPr id="34" name="Straight Connector 33"/>
          <p:cNvCxnSpPr>
            <a:stCxn id="31" idx="3"/>
            <a:endCxn id="32" idx="0"/>
          </p:cNvCxnSpPr>
          <p:nvPr/>
        </p:nvCxnSpPr>
        <p:spPr bwMode="auto">
          <a:xfrm rot="5400000">
            <a:off x="3771901" y="344586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1" idx="5"/>
            <a:endCxn id="33" idx="0"/>
          </p:cNvCxnSpPr>
          <p:nvPr/>
        </p:nvCxnSpPr>
        <p:spPr bwMode="auto">
          <a:xfrm rot="16200000" flipH="1">
            <a:off x="4771745" y="3445864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2" idx="5"/>
            <a:endCxn id="15" idx="0"/>
          </p:cNvCxnSpPr>
          <p:nvPr/>
        </p:nvCxnSpPr>
        <p:spPr bwMode="auto">
          <a:xfrm rot="16200000" flipH="1">
            <a:off x="5762345" y="1617064"/>
            <a:ext cx="447955" cy="2657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2" idx="4"/>
            <a:endCxn id="31" idx="0"/>
          </p:cNvCxnSpPr>
          <p:nvPr/>
        </p:nvCxnSpPr>
        <p:spPr bwMode="auto">
          <a:xfrm rot="5400000">
            <a:off x="4305300" y="2979420"/>
            <a:ext cx="381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Oval 43"/>
          <p:cNvSpPr/>
          <p:nvPr/>
        </p:nvSpPr>
        <p:spPr bwMode="auto">
          <a:xfrm>
            <a:off x="5943600" y="4084320"/>
            <a:ext cx="457200" cy="457200"/>
          </a:xfrm>
          <a:prstGeom prst="ellipse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C00000"/>
                </a:solidFill>
              </a:rPr>
              <a:t>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cxnSp>
        <p:nvCxnSpPr>
          <p:cNvPr id="45" name="Straight Connector 44"/>
          <p:cNvCxnSpPr>
            <a:stCxn id="15" idx="2"/>
            <a:endCxn id="44" idx="0"/>
          </p:cNvCxnSpPr>
          <p:nvPr/>
        </p:nvCxnSpPr>
        <p:spPr bwMode="auto">
          <a:xfrm rot="10800000" flipV="1">
            <a:off x="6172200" y="3398520"/>
            <a:ext cx="914400" cy="685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5775960" y="4953000"/>
            <a:ext cx="457200" cy="457200"/>
          </a:xfrm>
          <a:prstGeom prst="ellipse">
            <a:avLst/>
          </a:prstGeom>
          <a:solidFill>
            <a:srgbClr val="FF99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charset="0"/>
              </a:rPr>
              <a:t>N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7452360" y="4953000"/>
            <a:ext cx="457200" cy="457200"/>
          </a:xfrm>
          <a:prstGeom prst="ellipse">
            <a:avLst/>
          </a:prstGeom>
          <a:solidFill>
            <a:srgbClr val="FF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P</a:t>
            </a:r>
          </a:p>
        </p:txBody>
      </p:sp>
      <p:cxnSp>
        <p:nvCxnSpPr>
          <p:cNvPr id="54" name="Straight Connector 53"/>
          <p:cNvCxnSpPr>
            <a:stCxn id="18" idx="3"/>
            <a:endCxn id="52" idx="0"/>
          </p:cNvCxnSpPr>
          <p:nvPr/>
        </p:nvCxnSpPr>
        <p:spPr bwMode="auto">
          <a:xfrm rot="5400000">
            <a:off x="6106618" y="4372507"/>
            <a:ext cx="478435" cy="6825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18" idx="5"/>
            <a:endCxn id="53" idx="0"/>
          </p:cNvCxnSpPr>
          <p:nvPr/>
        </p:nvCxnSpPr>
        <p:spPr bwMode="auto">
          <a:xfrm rot="16200000" flipH="1">
            <a:off x="7106463" y="4378502"/>
            <a:ext cx="478435" cy="6705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31" grpId="0" animBg="1"/>
      <p:bldP spid="32" grpId="0" animBg="1"/>
      <p:bldP spid="33" grpId="0" animBg="1"/>
      <p:bldP spid="44" grpId="0" animBg="1"/>
      <p:bldP spid="52" grpId="0" animBg="1"/>
      <p:bldP spid="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5029200" cy="563563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Pendahuluan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619125" y="1066800"/>
            <a:ext cx="7824788" cy="4852987"/>
          </a:xfrm>
        </p:spPr>
        <p:txBody>
          <a:bodyPr/>
          <a:lstStyle/>
          <a:p>
            <a:r>
              <a:rPr lang="en-US" sz="2400" i="1" dirty="0" smtClean="0"/>
              <a:t>Tree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data yang </a:t>
            </a:r>
            <a:r>
              <a:rPr lang="en-US" sz="2400" dirty="0" err="1" smtClean="0">
                <a:solidFill>
                  <a:srgbClr val="FF0000"/>
                </a:solidFill>
              </a:rPr>
              <a:t>tidak</a:t>
            </a:r>
            <a:r>
              <a:rPr lang="en-US" sz="2400" dirty="0" smtClean="0">
                <a:solidFill>
                  <a:srgbClr val="FF0000"/>
                </a:solidFill>
              </a:rPr>
              <a:t> linier/</a:t>
            </a:r>
            <a:r>
              <a:rPr lang="en-US" sz="2400" i="1" dirty="0" smtClean="0">
                <a:solidFill>
                  <a:srgbClr val="FF0000"/>
                </a:solidFill>
              </a:rPr>
              <a:t>non linear</a:t>
            </a:r>
            <a:r>
              <a:rPr lang="en-US" sz="2400" i="1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merepresentasikan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hierarkis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elemen-elemennya</a:t>
            </a:r>
            <a:r>
              <a:rPr lang="en-US" sz="2400" dirty="0" smtClean="0"/>
              <a:t> [Seymour </a:t>
            </a:r>
            <a:r>
              <a:rPr lang="en-US" sz="2400" dirty="0" err="1" smtClean="0"/>
              <a:t>Lipschutz</a:t>
            </a:r>
            <a:r>
              <a:rPr lang="en-US" sz="2400" dirty="0" smtClean="0"/>
              <a:t>]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i="1" dirty="0" smtClean="0"/>
              <a:t>Tree</a:t>
            </a:r>
            <a:r>
              <a:rPr lang="en-US" sz="2400" dirty="0" smtClean="0"/>
              <a:t>:</a:t>
            </a:r>
          </a:p>
          <a:p>
            <a:pPr>
              <a:buFontTx/>
              <a:buChar char="-"/>
            </a:pP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Silsilah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Turnamen</a:t>
            </a:r>
            <a:endParaRPr lang="en-US" sz="2400" dirty="0" smtClean="0"/>
          </a:p>
          <a:p>
            <a:endParaRPr lang="en-US" sz="2400" dirty="0" smtClean="0"/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Tree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0292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1600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590800" y="2895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267200" y="2895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67400" y="2895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1524000" y="42672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657600" y="4267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5882148" y="4267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G</a:t>
            </a:r>
          </a:p>
        </p:txBody>
      </p:sp>
      <p:cxnSp>
        <p:nvCxnSpPr>
          <p:cNvPr id="20" name="Straight Connector 19"/>
          <p:cNvCxnSpPr>
            <a:stCxn id="10" idx="3"/>
            <a:endCxn id="11" idx="0"/>
          </p:cNvCxnSpPr>
          <p:nvPr/>
        </p:nvCxnSpPr>
        <p:spPr bwMode="auto">
          <a:xfrm rot="5400000">
            <a:off x="3238500" y="1777626"/>
            <a:ext cx="775074" cy="1460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0" idx="5"/>
            <a:endCxn id="13" idx="0"/>
          </p:cNvCxnSpPr>
          <p:nvPr/>
        </p:nvCxnSpPr>
        <p:spPr bwMode="auto">
          <a:xfrm rot="16200000" flipH="1">
            <a:off x="5092326" y="1815726"/>
            <a:ext cx="775074" cy="1384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4"/>
            <a:endCxn id="12" idx="0"/>
          </p:cNvCxnSpPr>
          <p:nvPr/>
        </p:nvCxnSpPr>
        <p:spPr bwMode="auto">
          <a:xfrm rot="5400000">
            <a:off x="4229100" y="2552700"/>
            <a:ext cx="685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3"/>
            <a:endCxn id="14" idx="0"/>
          </p:cNvCxnSpPr>
          <p:nvPr/>
        </p:nvCxnSpPr>
        <p:spPr bwMode="auto">
          <a:xfrm rot="5400000">
            <a:off x="1828800" y="3415926"/>
            <a:ext cx="851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1" idx="5"/>
            <a:endCxn id="15" idx="0"/>
          </p:cNvCxnSpPr>
          <p:nvPr/>
        </p:nvCxnSpPr>
        <p:spPr bwMode="auto">
          <a:xfrm rot="16200000" flipH="1">
            <a:off x="3111126" y="3415926"/>
            <a:ext cx="851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3" idx="4"/>
            <a:endCxn id="16" idx="0"/>
          </p:cNvCxnSpPr>
          <p:nvPr/>
        </p:nvCxnSpPr>
        <p:spPr bwMode="auto">
          <a:xfrm rot="16200000" flipH="1">
            <a:off x="5798574" y="3878826"/>
            <a:ext cx="762000" cy="147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/>
          <p:cNvCxnSpPr>
            <a:stCxn id="10" idx="7"/>
            <a:endCxn id="50" idx="1"/>
          </p:cNvCxnSpPr>
          <p:nvPr/>
        </p:nvCxnSpPr>
        <p:spPr bwMode="auto">
          <a:xfrm rot="5400000" flipH="1" flipV="1">
            <a:off x="5207743" y="801217"/>
            <a:ext cx="468041" cy="1308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10" idx="2"/>
          </p:cNvCxnSpPr>
          <p:nvPr/>
        </p:nvCxnSpPr>
        <p:spPr bwMode="auto">
          <a:xfrm rot="10800000">
            <a:off x="990600" y="1904792"/>
            <a:ext cx="3276600" cy="2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1" idx="2"/>
            <a:endCxn id="54" idx="3"/>
          </p:cNvCxnSpPr>
          <p:nvPr/>
        </p:nvCxnSpPr>
        <p:spPr bwMode="auto">
          <a:xfrm rot="10800000">
            <a:off x="990600" y="3198168"/>
            <a:ext cx="1600200" cy="22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14" idx="2"/>
            <a:endCxn id="55" idx="3"/>
          </p:cNvCxnSpPr>
          <p:nvPr/>
        </p:nvCxnSpPr>
        <p:spPr bwMode="auto">
          <a:xfrm rot="10800000">
            <a:off x="990600" y="4569768"/>
            <a:ext cx="533400" cy="22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>
            <a:stCxn id="16" idx="3"/>
          </p:cNvCxnSpPr>
          <p:nvPr/>
        </p:nvCxnSpPr>
        <p:spPr bwMode="auto">
          <a:xfrm rot="5400000">
            <a:off x="5150874" y="4742052"/>
            <a:ext cx="775074" cy="8660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5" name="Straight Arrow Connector 44"/>
          <p:cNvCxnSpPr>
            <a:stCxn id="12" idx="4"/>
          </p:cNvCxnSpPr>
          <p:nvPr/>
        </p:nvCxnSpPr>
        <p:spPr bwMode="auto">
          <a:xfrm rot="16200000" flipH="1">
            <a:off x="3619500" y="4457700"/>
            <a:ext cx="19812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7" name="Straight Arrow Connector 46"/>
          <p:cNvCxnSpPr>
            <a:stCxn id="15" idx="4"/>
          </p:cNvCxnSpPr>
          <p:nvPr/>
        </p:nvCxnSpPr>
        <p:spPr bwMode="auto">
          <a:xfrm rot="16200000" flipH="1">
            <a:off x="3886200" y="4953000"/>
            <a:ext cx="6096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9" name="Straight Arrow Connector 48"/>
          <p:cNvCxnSpPr>
            <a:stCxn id="14" idx="4"/>
          </p:cNvCxnSpPr>
          <p:nvPr/>
        </p:nvCxnSpPr>
        <p:spPr bwMode="auto">
          <a:xfrm rot="16200000" flipH="1">
            <a:off x="2628900" y="4076700"/>
            <a:ext cx="685800" cy="2286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6096000" y="990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76433A"/>
                </a:solidFill>
              </a:rPr>
              <a:t>Root </a:t>
            </a:r>
            <a:r>
              <a:rPr lang="en-US" sz="2400" b="1" dirty="0" smtClean="0">
                <a:solidFill>
                  <a:srgbClr val="76433A"/>
                </a:solidFill>
              </a:rPr>
              <a:t>(</a:t>
            </a:r>
            <a:r>
              <a:rPr lang="en-US" sz="2400" b="1" dirty="0" err="1" smtClean="0">
                <a:solidFill>
                  <a:srgbClr val="76433A"/>
                </a:solidFill>
              </a:rPr>
              <a:t>akar</a:t>
            </a:r>
            <a:r>
              <a:rPr lang="en-US" sz="2400" b="1" dirty="0" smtClean="0">
                <a:solidFill>
                  <a:srgbClr val="76433A"/>
                </a:solidFill>
              </a:rPr>
              <a:t>)</a:t>
            </a:r>
            <a:endParaRPr lang="en-US" sz="2400" b="1" i="1" dirty="0">
              <a:solidFill>
                <a:srgbClr val="76433A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86200" y="5481935"/>
            <a:ext cx="188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00B050"/>
                </a:solidFill>
              </a:rPr>
              <a:t>Leaf</a:t>
            </a:r>
            <a:r>
              <a:rPr lang="en-US" sz="2400" b="1" dirty="0" smtClean="0">
                <a:solidFill>
                  <a:srgbClr val="00B050"/>
                </a:solidFill>
              </a:rPr>
              <a:t> (</a:t>
            </a:r>
            <a:r>
              <a:rPr lang="en-US" sz="2400" b="1" dirty="0" err="1" smtClean="0">
                <a:solidFill>
                  <a:srgbClr val="00B050"/>
                </a:solidFill>
              </a:rPr>
              <a:t>daun</a:t>
            </a:r>
            <a:r>
              <a:rPr lang="en-US" sz="2400" b="1" dirty="0" smtClean="0">
                <a:solidFill>
                  <a:srgbClr val="00B050"/>
                </a:solidFill>
              </a:rPr>
              <a:t>)</a:t>
            </a:r>
            <a:endParaRPr lang="en-US" sz="2400" b="1" i="1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28600" y="1295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Level/Tingkat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9600" y="1671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1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9600" y="2967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2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09600" y="4338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3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1219200" y="2514600"/>
            <a:ext cx="3200400" cy="3124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6" name="Straight Arrow Connector 65"/>
          <p:cNvCxnSpPr>
            <a:endCxn id="64" idx="3"/>
          </p:cNvCxnSpPr>
          <p:nvPr/>
        </p:nvCxnSpPr>
        <p:spPr bwMode="auto">
          <a:xfrm flipV="1">
            <a:off x="990600" y="5181272"/>
            <a:ext cx="697288" cy="3813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457200" y="5486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</a:rPr>
              <a:t>Subtree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84" name="Straight Arrow Connector 83"/>
          <p:cNvCxnSpPr/>
          <p:nvPr/>
        </p:nvCxnSpPr>
        <p:spPr bwMode="auto">
          <a:xfrm>
            <a:off x="4876800" y="1905000"/>
            <a:ext cx="762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86" name="Straight Arrow Connector 85"/>
          <p:cNvCxnSpPr>
            <a:stCxn id="13" idx="7"/>
          </p:cNvCxnSpPr>
          <p:nvPr/>
        </p:nvCxnSpPr>
        <p:spPr bwMode="auto">
          <a:xfrm rot="16200000" flipV="1">
            <a:off x="5892426" y="2489574"/>
            <a:ext cx="622674" cy="3679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5491320" y="1993488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9933FF"/>
                </a:solidFill>
              </a:rPr>
              <a:t>Node/</a:t>
            </a:r>
            <a:r>
              <a:rPr lang="en-US" sz="2400" i="1" dirty="0" smtClean="0">
                <a:solidFill>
                  <a:srgbClr val="9933FF"/>
                </a:solidFill>
              </a:rPr>
              <a:t>Vertex</a:t>
            </a:r>
            <a:r>
              <a:rPr lang="en-US" sz="2400" dirty="0" smtClean="0">
                <a:solidFill>
                  <a:srgbClr val="9933FF"/>
                </a:solidFill>
              </a:rPr>
              <a:t>/</a:t>
            </a:r>
            <a:r>
              <a:rPr lang="en-US" sz="2400" dirty="0" err="1" smtClean="0">
                <a:solidFill>
                  <a:srgbClr val="9933FF"/>
                </a:solidFill>
              </a:rPr>
              <a:t>Simpul</a:t>
            </a:r>
            <a:endParaRPr lang="en-US" sz="2400" dirty="0">
              <a:solidFill>
                <a:srgbClr val="9933FF"/>
              </a:solidFill>
            </a:endParaRPr>
          </a:p>
        </p:txBody>
      </p:sp>
      <p:cxnSp>
        <p:nvCxnSpPr>
          <p:cNvPr id="89" name="Straight Arrow Connector 88"/>
          <p:cNvCxnSpPr/>
          <p:nvPr/>
        </p:nvCxnSpPr>
        <p:spPr bwMode="auto">
          <a:xfrm>
            <a:off x="6172200" y="3886200"/>
            <a:ext cx="914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7086600" y="3657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E909C9"/>
                </a:solidFill>
              </a:rPr>
              <a:t>Edge</a:t>
            </a:r>
            <a:r>
              <a:rPr lang="en-US" sz="2400" dirty="0" smtClean="0">
                <a:solidFill>
                  <a:srgbClr val="E909C9"/>
                </a:solidFill>
              </a:rPr>
              <a:t>/Link</a:t>
            </a:r>
            <a:endParaRPr lang="en-US" sz="2400" dirty="0">
              <a:solidFill>
                <a:srgbClr val="E909C9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50" grpId="0"/>
      <p:bldP spid="51" grpId="0"/>
      <p:bldP spid="52" grpId="0"/>
      <p:bldP spid="53" grpId="0"/>
      <p:bldP spid="54" grpId="0"/>
      <p:bldP spid="55" grpId="0"/>
      <p:bldP spid="64" grpId="0" animBg="1"/>
      <p:bldP spid="67" grpId="0"/>
      <p:bldP spid="87" grpId="0"/>
      <p:bldP spid="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Terminologi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2209800" y="4630992"/>
            <a:ext cx="5993466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Sibling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: node-node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parent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438194" y="3229896"/>
            <a:ext cx="6243420" cy="6858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7030A0"/>
                </a:solidFill>
              </a:rPr>
              <a:t>Descendant</a:t>
            </a:r>
            <a:r>
              <a:rPr lang="en-US" sz="2000" dirty="0" smtClean="0"/>
              <a:t> :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simpul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sesudah</a:t>
            </a:r>
            <a:r>
              <a:rPr lang="en-US" sz="2000" dirty="0" smtClean="0"/>
              <a:t> </a:t>
            </a:r>
          </a:p>
          <a:p>
            <a:pPr algn="l" eaLnBrk="0" hangingPunct="0"/>
            <a:r>
              <a:rPr lang="en-US" sz="2000" dirty="0" smtClean="0"/>
              <a:t>node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jalur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133600" y="2438400"/>
            <a:ext cx="6243194" cy="6858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0070C0"/>
                </a:solidFill>
              </a:rPr>
              <a:t>Ancestor</a:t>
            </a:r>
            <a:r>
              <a:rPr lang="en-US" sz="2000" dirty="0" smtClean="0"/>
              <a:t> :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simpul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</a:p>
          <a:p>
            <a:pPr algn="l" eaLnBrk="0" hangingPunct="0"/>
            <a:r>
              <a:rPr lang="en-US" sz="2000" dirty="0" smtClean="0"/>
              <a:t>node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jalur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1752600" y="1828800"/>
            <a:ext cx="6243194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00B050"/>
                </a:solidFill>
              </a:rPr>
              <a:t>Successor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/>
              <a:t>: node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node </a:t>
            </a:r>
            <a:r>
              <a:rPr lang="en-US" sz="2000" dirty="0" err="1" smtClean="0"/>
              <a:t>tertentu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759952" y="1233948"/>
            <a:ext cx="6479048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DF6A13"/>
                </a:solidFill>
              </a:rPr>
              <a:t>Predecessor</a:t>
            </a:r>
            <a:r>
              <a:rPr lang="en-US" sz="2000" b="1" dirty="0" smtClean="0">
                <a:solidFill>
                  <a:srgbClr val="DF6A13"/>
                </a:solidFill>
              </a:rPr>
              <a:t> </a:t>
            </a:r>
            <a:r>
              <a:rPr lang="en-US" sz="2000" dirty="0" smtClean="0"/>
              <a:t>: node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node </a:t>
            </a:r>
            <a:r>
              <a:rPr lang="en-US" sz="2000" dirty="0" err="1" smtClean="0"/>
              <a:t>tertentu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1828800" y="4680204"/>
            <a:ext cx="438150" cy="425195"/>
            <a:chOff x="2078" y="1680"/>
            <a:chExt cx="1615" cy="1615"/>
          </a:xfrm>
        </p:grpSpPr>
        <p:sp>
          <p:nvSpPr>
            <p:cNvPr id="7073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2" name="AutoShape 48"/>
          <p:cNvSpPr>
            <a:spLocks noChangeArrowheads="1"/>
          </p:cNvSpPr>
          <p:nvPr/>
        </p:nvSpPr>
        <p:spPr bwMode="gray">
          <a:xfrm>
            <a:off x="2447780" y="4017296"/>
            <a:ext cx="5983217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FF0000"/>
                </a:solidFill>
              </a:rPr>
              <a:t>Parent</a:t>
            </a:r>
            <a:r>
              <a:rPr lang="en-US" sz="2000" i="1" dirty="0" smtClean="0"/>
              <a:t> </a:t>
            </a:r>
            <a:r>
              <a:rPr lang="en-US" sz="2000" dirty="0" smtClean="0"/>
              <a:t>: predecessor </a:t>
            </a:r>
            <a:r>
              <a:rPr lang="en-US" sz="2000" dirty="0" err="1" smtClean="0"/>
              <a:t>satu</a:t>
            </a:r>
            <a:r>
              <a:rPr lang="en-US" sz="2000" dirty="0" smtClean="0"/>
              <a:t> level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 </a:t>
            </a:r>
            <a:r>
              <a:rPr lang="en-US" sz="2000" dirty="0" err="1" smtClean="0"/>
              <a:t>suatu</a:t>
            </a:r>
            <a:r>
              <a:rPr lang="en-US" sz="2000" dirty="0" smtClean="0"/>
              <a:t> node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53" name="Group 81"/>
          <p:cNvGrpSpPr>
            <a:grpSpLocks/>
          </p:cNvGrpSpPr>
          <p:nvPr/>
        </p:nvGrpSpPr>
        <p:grpSpPr bwMode="auto">
          <a:xfrm>
            <a:off x="2057400" y="4066508"/>
            <a:ext cx="447532" cy="429291"/>
            <a:chOff x="2078" y="1680"/>
            <a:chExt cx="1615" cy="1615"/>
          </a:xfrm>
        </p:grpSpPr>
        <p:sp>
          <p:nvSpPr>
            <p:cNvPr id="54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FF000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0" name="AutoShape 48"/>
          <p:cNvSpPr>
            <a:spLocks noChangeArrowheads="1"/>
          </p:cNvSpPr>
          <p:nvPr/>
        </p:nvSpPr>
        <p:spPr bwMode="gray">
          <a:xfrm>
            <a:off x="1746249" y="5240592"/>
            <a:ext cx="525122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E909C9"/>
                </a:solidFill>
              </a:rPr>
              <a:t>Degree</a:t>
            </a:r>
            <a:r>
              <a:rPr lang="en-US" sz="2000" dirty="0" smtClean="0"/>
              <a:t> :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child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node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61" name="Group 81"/>
          <p:cNvGrpSpPr>
            <a:grpSpLocks/>
          </p:cNvGrpSpPr>
          <p:nvPr/>
        </p:nvGrpSpPr>
        <p:grpSpPr bwMode="auto">
          <a:xfrm>
            <a:off x="1371600" y="5289804"/>
            <a:ext cx="431800" cy="425196"/>
            <a:chOff x="2078" y="1680"/>
            <a:chExt cx="1615" cy="1615"/>
          </a:xfrm>
        </p:grpSpPr>
        <p:sp>
          <p:nvSpPr>
            <p:cNvPr id="62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7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E909C9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8" name="Group 81"/>
          <p:cNvGrpSpPr>
            <a:grpSpLocks/>
          </p:cNvGrpSpPr>
          <p:nvPr/>
        </p:nvGrpSpPr>
        <p:grpSpPr bwMode="auto">
          <a:xfrm>
            <a:off x="2057400" y="3352800"/>
            <a:ext cx="431800" cy="425196"/>
            <a:chOff x="2078" y="1680"/>
            <a:chExt cx="1615" cy="1615"/>
          </a:xfrm>
        </p:grpSpPr>
        <p:sp>
          <p:nvSpPr>
            <p:cNvPr id="69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4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9933FF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5" name="Group 81"/>
          <p:cNvGrpSpPr>
            <a:grpSpLocks/>
          </p:cNvGrpSpPr>
          <p:nvPr/>
        </p:nvGrpSpPr>
        <p:grpSpPr bwMode="auto">
          <a:xfrm>
            <a:off x="1828800" y="2590800"/>
            <a:ext cx="431800" cy="425196"/>
            <a:chOff x="2078" y="1680"/>
            <a:chExt cx="1615" cy="1615"/>
          </a:xfrm>
        </p:grpSpPr>
        <p:sp>
          <p:nvSpPr>
            <p:cNvPr id="76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9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0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0070C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2" name="Group 81"/>
          <p:cNvGrpSpPr>
            <a:grpSpLocks/>
          </p:cNvGrpSpPr>
          <p:nvPr/>
        </p:nvGrpSpPr>
        <p:grpSpPr bwMode="auto">
          <a:xfrm>
            <a:off x="1403556" y="1843548"/>
            <a:ext cx="431800" cy="425196"/>
            <a:chOff x="2078" y="1680"/>
            <a:chExt cx="1615" cy="1615"/>
          </a:xfrm>
        </p:grpSpPr>
        <p:sp>
          <p:nvSpPr>
            <p:cNvPr id="83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6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8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00B05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9" name="Group 81"/>
          <p:cNvGrpSpPr>
            <a:grpSpLocks/>
          </p:cNvGrpSpPr>
          <p:nvPr/>
        </p:nvGrpSpPr>
        <p:grpSpPr bwMode="auto">
          <a:xfrm>
            <a:off x="442452" y="1280652"/>
            <a:ext cx="431800" cy="425196"/>
            <a:chOff x="2078" y="1680"/>
            <a:chExt cx="1615" cy="1615"/>
          </a:xfrm>
        </p:grpSpPr>
        <p:sp>
          <p:nvSpPr>
            <p:cNvPr id="90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3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5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DF6A13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702" grpId="0" animBg="1"/>
      <p:bldP spid="70703" grpId="0" animBg="1"/>
      <p:bldP spid="70704" grpId="0" animBg="1"/>
      <p:bldP spid="70705" grpId="0" animBg="1"/>
      <p:bldP spid="70706" grpId="0" animBg="1"/>
      <p:bldP spid="70707" grpId="0" animBg="1"/>
      <p:bldP spid="70708" grpId="0" animBg="1"/>
      <p:bldP spid="52" grpId="0" animBg="1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Tree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0292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sz="2400" i="1" dirty="0" smtClean="0">
                <a:solidFill>
                  <a:srgbClr val="DF6A13"/>
                </a:solidFill>
              </a:rPr>
              <a:t>Predecessor</a:t>
            </a:r>
            <a:r>
              <a:rPr lang="en-US" sz="2400" dirty="0" smtClean="0">
                <a:solidFill>
                  <a:srgbClr val="DF6A13"/>
                </a:solidFill>
              </a:rPr>
              <a:t>(B)	: A		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B050"/>
                </a:solidFill>
              </a:rPr>
              <a:t>Successor</a:t>
            </a:r>
            <a:r>
              <a:rPr lang="en-US" sz="2400" dirty="0" smtClean="0">
                <a:solidFill>
                  <a:srgbClr val="00B050"/>
                </a:solidFill>
              </a:rPr>
              <a:t>(A)	: B,C,D		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70C0"/>
                </a:solidFill>
              </a:rPr>
              <a:t>Ancestor</a:t>
            </a:r>
            <a:r>
              <a:rPr lang="en-US" sz="2400" dirty="0" smtClean="0">
                <a:solidFill>
                  <a:srgbClr val="0070C0"/>
                </a:solidFill>
              </a:rPr>
              <a:t>(E) 	: B,A		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7030A0"/>
                </a:solidFill>
              </a:rPr>
              <a:t>Descendant</a:t>
            </a:r>
            <a:r>
              <a:rPr lang="en-US" sz="2400" dirty="0" smtClean="0">
                <a:solidFill>
                  <a:srgbClr val="7030A0"/>
                </a:solidFill>
              </a:rPr>
              <a:t>(B) 	: E,F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1219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712720" y="192024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267200" y="22860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82640" y="192024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1828800" y="28956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505200" y="29718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5897880" y="29718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G</a:t>
            </a:r>
          </a:p>
        </p:txBody>
      </p:sp>
      <p:cxnSp>
        <p:nvCxnSpPr>
          <p:cNvPr id="20" name="Straight Connector 19"/>
          <p:cNvCxnSpPr>
            <a:endCxn id="11" idx="7"/>
          </p:cNvCxnSpPr>
          <p:nvPr/>
        </p:nvCxnSpPr>
        <p:spPr bwMode="auto">
          <a:xfrm rot="10800000" flipV="1">
            <a:off x="3233046" y="1663326"/>
            <a:ext cx="1047228" cy="3461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848486" y="1663326"/>
            <a:ext cx="11560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4"/>
          </p:cNvCxnSpPr>
          <p:nvPr/>
        </p:nvCxnSpPr>
        <p:spPr bwMode="auto">
          <a:xfrm rot="5400000">
            <a:off x="4343400" y="2057400"/>
            <a:ext cx="457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3"/>
            <a:endCxn id="14" idx="0"/>
          </p:cNvCxnSpPr>
          <p:nvPr/>
        </p:nvCxnSpPr>
        <p:spPr bwMode="auto">
          <a:xfrm rot="5400000">
            <a:off x="2240280" y="2333886"/>
            <a:ext cx="455034" cy="6683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1" idx="5"/>
            <a:endCxn id="15" idx="0"/>
          </p:cNvCxnSpPr>
          <p:nvPr/>
        </p:nvCxnSpPr>
        <p:spPr bwMode="auto">
          <a:xfrm rot="16200000" flipH="1">
            <a:off x="3255906" y="2417706"/>
            <a:ext cx="531234" cy="5769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3" idx="4"/>
            <a:endCxn id="16" idx="0"/>
          </p:cNvCxnSpPr>
          <p:nvPr/>
        </p:nvCxnSpPr>
        <p:spPr bwMode="auto">
          <a:xfrm rot="16200000" flipH="1">
            <a:off x="5974080" y="2743200"/>
            <a:ext cx="441960" cy="15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4876800" y="397764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  <a:latin typeface="+mn-lt"/>
              </a:rPr>
              <a:t>Parent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(E) 	: B</a:t>
            </a:r>
            <a:endParaRPr lang="en-US" sz="2400" dirty="0"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876800" y="44196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E909C9"/>
                </a:solidFill>
                <a:latin typeface="+mn-lt"/>
              </a:rPr>
              <a:t>Sibling</a:t>
            </a:r>
            <a:r>
              <a:rPr lang="en-US" sz="2400" dirty="0" smtClean="0">
                <a:solidFill>
                  <a:srgbClr val="E909C9"/>
                </a:solidFill>
                <a:latin typeface="+mn-lt"/>
              </a:rPr>
              <a:t>(E) 	: F</a:t>
            </a:r>
            <a:endParaRPr lang="en-US" sz="2400" dirty="0">
              <a:solidFill>
                <a:srgbClr val="E909C9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76800" y="48723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76433A"/>
                </a:solidFill>
                <a:latin typeface="+mn-lt"/>
              </a:rPr>
              <a:t>Degree</a:t>
            </a:r>
            <a:r>
              <a:rPr lang="en-US" sz="2400" dirty="0" smtClean="0">
                <a:solidFill>
                  <a:srgbClr val="76433A"/>
                </a:solidFill>
                <a:latin typeface="+mn-lt"/>
              </a:rPr>
              <a:t>(A) 	: 3</a:t>
            </a:r>
            <a:endParaRPr lang="en-US" sz="2400" dirty="0">
              <a:solidFill>
                <a:srgbClr val="76433A"/>
              </a:solidFill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62" grpId="0"/>
      <p:bldP spid="63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Binary Tree</a:t>
            </a:r>
            <a:endParaRPr lang="en-US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6248400" y="3071812"/>
            <a:ext cx="22860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609600" y="3068637"/>
            <a:ext cx="23622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2765425" y="2971800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5554663" y="2971800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5561013" y="2974975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733800" y="1676400"/>
            <a:ext cx="1460656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b="1" i="1" dirty="0" smtClean="0">
                <a:solidFill>
                  <a:srgbClr val="E909C9"/>
                </a:solidFill>
              </a:rPr>
              <a:t>Binary</a:t>
            </a:r>
          </a:p>
          <a:p>
            <a:pPr algn="ctr" eaLnBrk="0" hangingPunct="0"/>
            <a:r>
              <a:rPr lang="en-US" sz="3200" b="1" i="1" dirty="0" smtClean="0">
                <a:solidFill>
                  <a:srgbClr val="E909C9"/>
                </a:solidFill>
              </a:rPr>
              <a:t>Tree</a:t>
            </a:r>
            <a:endParaRPr lang="en-US" sz="3200" i="1" dirty="0">
              <a:solidFill>
                <a:srgbClr val="E909C9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62000" y="3430250"/>
            <a:ext cx="20383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err="1" smtClean="0">
                <a:solidFill>
                  <a:srgbClr val="00B0F0"/>
                </a:solidFill>
              </a:rPr>
              <a:t>Derajat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tertinggi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dari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sebuah</a:t>
            </a:r>
            <a:r>
              <a:rPr lang="en-US" sz="2200" dirty="0" smtClean="0">
                <a:solidFill>
                  <a:srgbClr val="00B0F0"/>
                </a:solidFill>
              </a:rPr>
              <a:t> node </a:t>
            </a:r>
            <a:r>
              <a:rPr lang="en-US" sz="2200" dirty="0" err="1" smtClean="0">
                <a:solidFill>
                  <a:srgbClr val="00B0F0"/>
                </a:solidFill>
              </a:rPr>
              <a:t>adalah</a:t>
            </a:r>
            <a:r>
              <a:rPr lang="en-US" sz="2200" dirty="0" smtClean="0">
                <a:solidFill>
                  <a:srgbClr val="00B0F0"/>
                </a:solidFill>
              </a:rPr>
              <a:t> 2</a:t>
            </a:r>
            <a:endParaRPr lang="en-US" sz="2200" dirty="0">
              <a:solidFill>
                <a:srgbClr val="00B0F0"/>
              </a:solidFill>
            </a:endParaRP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371304" y="3392404"/>
            <a:ext cx="20383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err="1" smtClean="0">
                <a:solidFill>
                  <a:srgbClr val="9933FF"/>
                </a:solidFill>
              </a:rPr>
              <a:t>Maksimum</a:t>
            </a:r>
            <a:r>
              <a:rPr lang="en-US" sz="2200" dirty="0" smtClean="0">
                <a:solidFill>
                  <a:srgbClr val="9933FF"/>
                </a:solidFill>
              </a:rPr>
              <a:t> node </a:t>
            </a:r>
            <a:r>
              <a:rPr lang="en-US" sz="2200" dirty="0" err="1" smtClean="0">
                <a:solidFill>
                  <a:srgbClr val="9933FF"/>
                </a:solidFill>
              </a:rPr>
              <a:t>sampai</a:t>
            </a:r>
            <a:r>
              <a:rPr lang="en-US" sz="2200" dirty="0" smtClean="0">
                <a:solidFill>
                  <a:srgbClr val="9933FF"/>
                </a:solidFill>
              </a:rPr>
              <a:t> </a:t>
            </a:r>
            <a:r>
              <a:rPr lang="en-US" sz="2200" i="1" dirty="0" smtClean="0">
                <a:solidFill>
                  <a:srgbClr val="9933FF"/>
                </a:solidFill>
              </a:rPr>
              <a:t>level</a:t>
            </a:r>
            <a:r>
              <a:rPr lang="en-US" sz="2200" dirty="0" smtClean="0">
                <a:solidFill>
                  <a:srgbClr val="9933FF"/>
                </a:solidFill>
              </a:rPr>
              <a:t>/</a:t>
            </a:r>
            <a:r>
              <a:rPr lang="en-US" sz="2200" dirty="0" err="1" smtClean="0">
                <a:solidFill>
                  <a:srgbClr val="9933FF"/>
                </a:solidFill>
              </a:rPr>
              <a:t>tingkat</a:t>
            </a:r>
            <a:r>
              <a:rPr lang="en-US" sz="2200" dirty="0" smtClean="0">
                <a:solidFill>
                  <a:srgbClr val="9933FF"/>
                </a:solidFill>
              </a:rPr>
              <a:t> </a:t>
            </a:r>
            <a:r>
              <a:rPr lang="en-US" sz="2200" dirty="0" err="1" smtClean="0">
                <a:solidFill>
                  <a:srgbClr val="9933FF"/>
                </a:solidFill>
              </a:rPr>
              <a:t>ke</a:t>
            </a:r>
            <a:r>
              <a:rPr lang="en-US" sz="2200" dirty="0" smtClean="0">
                <a:solidFill>
                  <a:srgbClr val="9933FF"/>
                </a:solidFill>
              </a:rPr>
              <a:t>-N : </a:t>
            </a:r>
            <a:r>
              <a:rPr lang="en-US" sz="2200" b="1" dirty="0" smtClean="0">
                <a:solidFill>
                  <a:srgbClr val="C00000"/>
                </a:solidFill>
              </a:rPr>
              <a:t>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N</a:t>
            </a:r>
            <a:r>
              <a:rPr lang="en-US" sz="2200" b="1" dirty="0" smtClean="0">
                <a:solidFill>
                  <a:srgbClr val="C00000"/>
                </a:solidFill>
              </a:rPr>
              <a:t> - 1 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429000" y="3930444"/>
            <a:ext cx="23622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4343400" y="3200400"/>
            <a:ext cx="533400" cy="914400"/>
          </a:xfrm>
          <a:prstGeom prst="down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3581400" y="4191000"/>
            <a:ext cx="203835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err="1" smtClean="0">
                <a:solidFill>
                  <a:srgbClr val="00B050"/>
                </a:solidFill>
              </a:rPr>
              <a:t>Jumlah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</a:rPr>
              <a:t>maksimum</a:t>
            </a:r>
            <a:r>
              <a:rPr lang="en-US" sz="2200" dirty="0" smtClean="0">
                <a:solidFill>
                  <a:srgbClr val="00B050"/>
                </a:solidFill>
              </a:rPr>
              <a:t>  node </a:t>
            </a:r>
            <a:r>
              <a:rPr lang="en-US" sz="2200" dirty="0" err="1" smtClean="0">
                <a:solidFill>
                  <a:srgbClr val="00B050"/>
                </a:solidFill>
              </a:rPr>
              <a:t>setiap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>
                <a:solidFill>
                  <a:srgbClr val="00B050"/>
                </a:solidFill>
              </a:rPr>
              <a:t>level</a:t>
            </a:r>
            <a:r>
              <a:rPr lang="en-US" sz="2200" dirty="0" smtClean="0">
                <a:solidFill>
                  <a:srgbClr val="00B050"/>
                </a:solidFill>
              </a:rPr>
              <a:t>/</a:t>
            </a:r>
            <a:r>
              <a:rPr lang="en-US" sz="2200" dirty="0" err="1" smtClean="0">
                <a:solidFill>
                  <a:srgbClr val="00B050"/>
                </a:solidFill>
              </a:rPr>
              <a:t>tingkat</a:t>
            </a:r>
            <a:r>
              <a:rPr lang="en-US" sz="2200" dirty="0" smtClean="0">
                <a:solidFill>
                  <a:srgbClr val="00B050"/>
                </a:solidFill>
              </a:rPr>
              <a:t> : </a:t>
            </a:r>
            <a:r>
              <a:rPr lang="en-US" sz="2200" b="1" dirty="0" smtClean="0">
                <a:solidFill>
                  <a:srgbClr val="C00000"/>
                </a:solidFill>
              </a:rPr>
              <a:t>2 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(N-1)</a:t>
            </a:r>
            <a:endParaRPr lang="en-US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1" grpId="0" animBg="1"/>
      <p:bldP spid="72713" grpId="0" animBg="1"/>
      <p:bldP spid="72722" grpId="0"/>
      <p:bldP spid="21" grpId="0"/>
      <p:bldP spid="26" grpId="0"/>
      <p:bldP spid="28" grpId="0" animBg="1"/>
      <p:bldP spid="27" grpId="0" animBg="1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Binary Tree (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lanjutan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2590800" y="2133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9342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G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5867400" y="2133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7030A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524000" y="31242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FF00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6576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8768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</a:t>
            </a:r>
          </a:p>
        </p:txBody>
      </p:sp>
      <p:cxnSp>
        <p:nvCxnSpPr>
          <p:cNvPr id="16" name="Straight Connector 15"/>
          <p:cNvCxnSpPr>
            <a:stCxn id="9" idx="3"/>
            <a:endCxn id="10" idx="0"/>
          </p:cNvCxnSpPr>
          <p:nvPr/>
        </p:nvCxnSpPr>
        <p:spPr bwMode="auto">
          <a:xfrm rot="5400000">
            <a:off x="3467100" y="1244226"/>
            <a:ext cx="317874" cy="1460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9" idx="5"/>
            <a:endCxn id="12" idx="0"/>
          </p:cNvCxnSpPr>
          <p:nvPr/>
        </p:nvCxnSpPr>
        <p:spPr bwMode="auto">
          <a:xfrm rot="16200000" flipH="1">
            <a:off x="5320926" y="1282326"/>
            <a:ext cx="317874" cy="1384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0" idx="3"/>
            <a:endCxn id="13" idx="0"/>
          </p:cNvCxnSpPr>
          <p:nvPr/>
        </p:nvCxnSpPr>
        <p:spPr bwMode="auto">
          <a:xfrm rot="5400000">
            <a:off x="2019300" y="2463426"/>
            <a:ext cx="470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5"/>
            <a:endCxn id="14" idx="0"/>
          </p:cNvCxnSpPr>
          <p:nvPr/>
        </p:nvCxnSpPr>
        <p:spPr bwMode="auto">
          <a:xfrm rot="16200000" flipH="1">
            <a:off x="3301626" y="2463426"/>
            <a:ext cx="470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3"/>
            <a:endCxn id="15" idx="0"/>
          </p:cNvCxnSpPr>
          <p:nvPr/>
        </p:nvCxnSpPr>
        <p:spPr bwMode="auto">
          <a:xfrm rot="5400000">
            <a:off x="5334000" y="2501526"/>
            <a:ext cx="470274" cy="7750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2" idx="5"/>
            <a:endCxn id="11" idx="0"/>
          </p:cNvCxnSpPr>
          <p:nvPr/>
        </p:nvCxnSpPr>
        <p:spPr bwMode="auto">
          <a:xfrm rot="16200000" flipH="1">
            <a:off x="6578226" y="2463426"/>
            <a:ext cx="470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Down Arrow Callout 48"/>
          <p:cNvSpPr/>
          <p:nvPr/>
        </p:nvSpPr>
        <p:spPr bwMode="auto">
          <a:xfrm>
            <a:off x="4343400" y="2514600"/>
            <a:ext cx="12954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Left </a:t>
            </a:r>
            <a:r>
              <a:rPr lang="en-US" i="1" dirty="0" smtClean="0">
                <a:solidFill>
                  <a:srgbClr val="FFFF00"/>
                </a:solidFill>
              </a:rPr>
              <a:t>Child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50" name="Down Arrow Callout 49"/>
          <p:cNvSpPr/>
          <p:nvPr/>
        </p:nvSpPr>
        <p:spPr bwMode="auto">
          <a:xfrm>
            <a:off x="6705600" y="2514600"/>
            <a:ext cx="13716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Right Child</a:t>
            </a:r>
          </a:p>
        </p:txBody>
      </p:sp>
      <p:sp>
        <p:nvSpPr>
          <p:cNvPr id="52" name="Right Arrow Callout 51"/>
          <p:cNvSpPr/>
          <p:nvPr/>
        </p:nvSpPr>
        <p:spPr bwMode="auto">
          <a:xfrm>
            <a:off x="2819400" y="1371600"/>
            <a:ext cx="1447800" cy="38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5996"/>
            </a:avLst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Root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09600" y="3962400"/>
            <a:ext cx="3352800" cy="178510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dirty="0" err="1" smtClean="0">
                <a:solidFill>
                  <a:srgbClr val="00B050"/>
                </a:solidFill>
              </a:rPr>
              <a:t>Jumlah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</a:rPr>
              <a:t>maksimum</a:t>
            </a:r>
            <a:r>
              <a:rPr lang="en-US" sz="2200" dirty="0" smtClean="0">
                <a:solidFill>
                  <a:srgbClr val="00B050"/>
                </a:solidFill>
              </a:rPr>
              <a:t>  node </a:t>
            </a:r>
          </a:p>
          <a:p>
            <a:pPr algn="l" eaLnBrk="0" hangingPunct="0"/>
            <a:r>
              <a:rPr lang="en-US" sz="2200" dirty="0" err="1" smtClean="0">
                <a:solidFill>
                  <a:srgbClr val="00B050"/>
                </a:solidFill>
              </a:rPr>
              <a:t>pada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>
                <a:solidFill>
                  <a:srgbClr val="00B050"/>
                </a:solidFill>
              </a:rPr>
              <a:t>level </a:t>
            </a:r>
            <a:r>
              <a:rPr lang="en-US" sz="2200" dirty="0" smtClean="0">
                <a:solidFill>
                  <a:srgbClr val="00B050"/>
                </a:solidFill>
              </a:rPr>
              <a:t> 3 	= </a:t>
            </a:r>
            <a:r>
              <a:rPr lang="en-US" sz="2200" b="1" dirty="0" smtClean="0">
                <a:solidFill>
                  <a:srgbClr val="C00000"/>
                </a:solidFill>
              </a:rPr>
              <a:t>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(N-1)	</a:t>
            </a:r>
          </a:p>
          <a:p>
            <a:pPr algn="l" eaLnBrk="0" hangingPunct="0"/>
            <a:endParaRPr lang="en-US" sz="2200" b="1" baseline="30000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baseline="30000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baseline="30000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5124450" y="3962400"/>
            <a:ext cx="3486150" cy="1785104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dirty="0" err="1" smtClean="0">
                <a:solidFill>
                  <a:srgbClr val="00B050"/>
                </a:solidFill>
              </a:rPr>
              <a:t>Maksimum</a:t>
            </a:r>
            <a:r>
              <a:rPr lang="en-US" sz="2200" dirty="0" smtClean="0">
                <a:solidFill>
                  <a:srgbClr val="00B050"/>
                </a:solidFill>
              </a:rPr>
              <a:t>  node </a:t>
            </a:r>
            <a:r>
              <a:rPr lang="en-US" sz="2200" dirty="0" err="1" smtClean="0">
                <a:solidFill>
                  <a:srgbClr val="00B050"/>
                </a:solidFill>
              </a:rPr>
              <a:t>sampai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>
                <a:solidFill>
                  <a:srgbClr val="00B050"/>
                </a:solidFill>
              </a:rPr>
              <a:t>level </a:t>
            </a:r>
            <a:r>
              <a:rPr lang="en-US" sz="2200" dirty="0" smtClean="0">
                <a:solidFill>
                  <a:srgbClr val="00B050"/>
                </a:solidFill>
              </a:rPr>
              <a:t>ke-3 	= </a:t>
            </a:r>
            <a:r>
              <a:rPr lang="en-US" sz="2200" b="1" dirty="0" smtClean="0">
                <a:solidFill>
                  <a:srgbClr val="C00000"/>
                </a:solidFill>
              </a:rPr>
              <a:t>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N</a:t>
            </a:r>
            <a:r>
              <a:rPr lang="en-US" sz="2200" b="1" dirty="0" smtClean="0">
                <a:solidFill>
                  <a:srgbClr val="C00000"/>
                </a:solidFill>
              </a:rPr>
              <a:t> - 1 </a:t>
            </a:r>
          </a:p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</a:p>
          <a:p>
            <a:pPr algn="l" eaLnBrk="0" hangingPunct="0"/>
            <a:endParaRPr lang="en-US" sz="2200" b="1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5" name="Down Arrow Callout 24"/>
          <p:cNvSpPr/>
          <p:nvPr/>
        </p:nvSpPr>
        <p:spPr bwMode="auto">
          <a:xfrm>
            <a:off x="5715000" y="1524000"/>
            <a:ext cx="11430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Parent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09600" y="4633452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(3-1)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609600" y="4970208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baseline="30000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2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609600" y="5319252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4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5120148" y="4648200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3</a:t>
            </a:r>
            <a:r>
              <a:rPr lang="en-US" sz="2200" b="1" dirty="0" smtClean="0">
                <a:solidFill>
                  <a:srgbClr val="C00000"/>
                </a:solidFill>
              </a:rPr>
              <a:t>- 1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5120148" y="4982496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baseline="30000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8 - 1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5120148" y="5334000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7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	</a:t>
            </a:r>
            <a:endParaRPr lang="en-US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49" grpId="0" animBg="1"/>
      <p:bldP spid="50" grpId="0" animBg="1"/>
      <p:bldP spid="5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Pembuatan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b="0" dirty="0" smtClean="0">
                <a:solidFill>
                  <a:schemeClr val="tx1"/>
                </a:solidFill>
              </a:rPr>
              <a:t>Data </a:t>
            </a:r>
            <a:r>
              <a:rPr lang="en-US" sz="3200" b="0" dirty="0" err="1" smtClean="0">
                <a:solidFill>
                  <a:schemeClr val="tx1"/>
                </a:solidFill>
              </a:rPr>
              <a:t>Masukan</a:t>
            </a:r>
            <a:endParaRPr lang="en-US" sz="32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sz="3200" dirty="0" smtClean="0"/>
              <a:t>General Tree</a:t>
            </a:r>
          </a:p>
          <a:p>
            <a:pPr marL="514350" indent="-514350">
              <a:buAutoNum type="arabicPeriod"/>
            </a:pPr>
            <a:r>
              <a:rPr lang="en-US" sz="3200" b="0" dirty="0" err="1" smtClean="0">
                <a:solidFill>
                  <a:schemeClr val="tx1"/>
                </a:solidFill>
              </a:rPr>
              <a:t>Hasil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Penelusuran</a:t>
            </a:r>
            <a:endParaRPr lang="en-US" sz="32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sz="32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32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Data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Masukan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disisipkan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lebih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besar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smtClean="0"/>
              <a:t>parent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subtree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kanan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lebih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kecil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subtree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kiri</a:t>
            </a:r>
            <a:r>
              <a:rPr lang="en-US" dirty="0" smtClean="0"/>
              <a:t>”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Binary Search Tree</a:t>
            </a:r>
            <a:endParaRPr lang="en-US" i="1" dirty="0" smtClean="0"/>
          </a:p>
          <a:p>
            <a:pPr marL="514350" indent="-51435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1762</TotalTime>
  <Words>662</Words>
  <Application>Microsoft Office PowerPoint</Application>
  <PresentationFormat>On-screen Show (4:3)</PresentationFormat>
  <Paragraphs>282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Custom Design</vt:lpstr>
      <vt:lpstr>Adjacency</vt:lpstr>
      <vt:lpstr>Tree (POHON)</vt:lpstr>
      <vt:lpstr>Pendahuluan</vt:lpstr>
      <vt:lpstr>Struktur Tree</vt:lpstr>
      <vt:lpstr>Terminologi Tree</vt:lpstr>
      <vt:lpstr>Contoh Tree</vt:lpstr>
      <vt:lpstr>Binary Tree</vt:lpstr>
      <vt:lpstr>Binary Tree (lanjutan)</vt:lpstr>
      <vt:lpstr>Pembuatan Binary Tree</vt:lpstr>
      <vt:lpstr>Data Masukan    Binary Tree</vt:lpstr>
      <vt:lpstr>Data Masukan    Binary Tree</vt:lpstr>
      <vt:lpstr>Data Masukan    Binary Tree</vt:lpstr>
      <vt:lpstr>General Tree    Binary Tree </vt:lpstr>
      <vt:lpstr>General Tree    Binary Tree </vt:lpstr>
      <vt:lpstr>Implementasi di Program (1)</vt:lpstr>
      <vt:lpstr>Implementasi di Program (2)</vt:lpstr>
      <vt:lpstr>Implementasi di Program (3)</vt:lpstr>
      <vt:lpstr>Implementasi di Program (4)</vt:lpstr>
      <vt:lpstr>TUGAS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Sri Nurhayati</cp:lastModifiedBy>
  <cp:revision>319</cp:revision>
  <dcterms:created xsi:type="dcterms:W3CDTF">2012-05-16T03:35:54Z</dcterms:created>
  <dcterms:modified xsi:type="dcterms:W3CDTF">2013-12-20T00:52:39Z</dcterms:modified>
</cp:coreProperties>
</file>