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306" r:id="rId3"/>
    <p:sldId id="313" r:id="rId4"/>
    <p:sldId id="314" r:id="rId5"/>
    <p:sldId id="316" r:id="rId6"/>
    <p:sldId id="307" r:id="rId7"/>
    <p:sldId id="267" r:id="rId8"/>
    <p:sldId id="268" r:id="rId9"/>
    <p:sldId id="269" r:id="rId10"/>
    <p:sldId id="270" r:id="rId11"/>
    <p:sldId id="308" r:id="rId12"/>
    <p:sldId id="271" r:id="rId13"/>
    <p:sldId id="273" r:id="rId14"/>
    <p:sldId id="274" r:id="rId15"/>
    <p:sldId id="311" r:id="rId16"/>
    <p:sldId id="309" r:id="rId17"/>
    <p:sldId id="310" r:id="rId18"/>
    <p:sldId id="297" r:id="rId19"/>
    <p:sldId id="312" r:id="rId20"/>
    <p:sldId id="275" r:id="rId21"/>
    <p:sldId id="294" r:id="rId22"/>
    <p:sldId id="295" r:id="rId23"/>
    <p:sldId id="30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9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1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1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9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4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8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6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4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7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1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CF980-8F54-4813-95A6-12C4000F38AF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8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59800" cy="6823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67711" y="2967335"/>
            <a:ext cx="44085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SAHAM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9525"/>
            <a:ext cx="678497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44436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-267474"/>
            <a:ext cx="44935" cy="276999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44436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 descr="U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3950" y="46038"/>
            <a:ext cx="95250" cy="133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010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34400" cy="1143000"/>
          </a:xfrm>
        </p:spPr>
        <p:txBody>
          <a:bodyPr/>
          <a:lstStyle/>
          <a:p>
            <a:pPr>
              <a:defRPr/>
            </a:pPr>
            <a:r>
              <a:rPr lang="id-ID" sz="4000" dirty="0" smtClean="0"/>
              <a:t>KRITERIA PEMILIHAN SAHAM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Kriteria Fundamental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sz="2000" dirty="0" smtClean="0"/>
              <a:t>I never attempt to make money on the stock market.</a:t>
            </a:r>
          </a:p>
          <a:p>
            <a:pPr marL="0" indent="0">
              <a:buNone/>
              <a:defRPr/>
            </a:pPr>
            <a:r>
              <a:rPr lang="en-US" sz="2000" dirty="0" smtClean="0"/>
              <a:t>I buy on the assumption that they could close the market</a:t>
            </a:r>
          </a:p>
          <a:p>
            <a:pPr marL="0" indent="0">
              <a:buNone/>
              <a:defRPr/>
            </a:pPr>
            <a:r>
              <a:rPr lang="en-US" sz="2000" dirty="0" smtClean="0"/>
              <a:t>The next day and not reopen it for five years.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>
              <a:buNone/>
              <a:defRPr/>
            </a:pPr>
            <a:endParaRPr lang="id-ID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4B535E9-B71D-4DA4-A333-E7007633778B}" type="slidenum">
              <a:rPr lang="en-US" sz="1400" smtClean="0"/>
              <a:pPr/>
              <a:t>10</a:t>
            </a:fld>
            <a:endParaRPr lang="en-US" sz="1400" smtClean="0"/>
          </a:p>
        </p:txBody>
      </p:sp>
      <p:pic>
        <p:nvPicPr>
          <p:cNvPr id="5" name="Picture 4" descr="http://skyrocketseo.co.uk/wp-content/uploads/2011/08/warren_buffe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5004" y="1752600"/>
            <a:ext cx="2205404" cy="1600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905000" y="3733800"/>
            <a:ext cx="5257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Be </a:t>
            </a:r>
            <a:r>
              <a:rPr lang="en-US" sz="3600" dirty="0" err="1" smtClean="0"/>
              <a:t>Fearfull</a:t>
            </a:r>
            <a:r>
              <a:rPr lang="en-US" sz="3600" dirty="0" smtClean="0"/>
              <a:t> When Others Are Greedy and Greedy When Others Are </a:t>
            </a:r>
            <a:r>
              <a:rPr lang="en-US" sz="3600" dirty="0" err="1" smtClean="0"/>
              <a:t>Fearfull</a:t>
            </a:r>
            <a:r>
              <a:rPr lang="en-US" sz="3600" dirty="0" smtClean="0"/>
              <a:t>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7850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KRITERIA PEMILIHAN SAHAM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990600"/>
            <a:ext cx="5867400" cy="1066800"/>
          </a:xfrm>
        </p:spPr>
        <p:txBody>
          <a:bodyPr/>
          <a:lstStyle/>
          <a:p>
            <a:r>
              <a:rPr lang="en-US" b="1" dirty="0" err="1"/>
              <a:t>Kriteria</a:t>
            </a:r>
            <a:r>
              <a:rPr lang="en-US" b="1" dirty="0"/>
              <a:t> </a:t>
            </a:r>
            <a:r>
              <a:rPr lang="en-US" b="1" dirty="0" err="1"/>
              <a:t>Teknikal</a:t>
            </a:r>
            <a:endParaRPr lang="en-US" b="1" dirty="0"/>
          </a:p>
          <a:p>
            <a:endParaRPr lang="en-US" dirty="0"/>
          </a:p>
        </p:txBody>
      </p:sp>
      <p:pic>
        <p:nvPicPr>
          <p:cNvPr id="4" name="Picture 8" descr="http://www.nicolasdarvastrading.com/Images/jimmyc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95599"/>
            <a:ext cx="1524000" cy="1942353"/>
          </a:xfrm>
          <a:prstGeom prst="rect">
            <a:avLst/>
          </a:prstGeom>
          <a:noFill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3" t="8182" r="18182" b="6727"/>
          <a:stretch/>
        </p:blipFill>
        <p:spPr bwMode="auto">
          <a:xfrm>
            <a:off x="2098964" y="1705594"/>
            <a:ext cx="6781800" cy="5152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4400" dirty="0" smtClean="0"/>
              <a:t>ANALISIS RESIKO SAHAM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>
                <a:solidFill>
                  <a:srgbClr val="FF0000"/>
                </a:solidFill>
              </a:rPr>
              <a:t>Resiko: </a:t>
            </a:r>
            <a:r>
              <a:rPr lang="id-ID" dirty="0" smtClean="0"/>
              <a:t>hanya 15% investor (jangka pendek) yang dapat melalui tahun pertamanya di pasar saham, sementara 85% sisanya menjadi korban pasar saham (Jhon Vetter). </a:t>
            </a:r>
            <a:endParaRPr lang="en-US" dirty="0" smtClean="0"/>
          </a:p>
          <a:p>
            <a:pPr>
              <a:defRPr/>
            </a:pPr>
            <a:r>
              <a:rPr lang="en-US" b="1" dirty="0" err="1" smtClean="0"/>
              <a:t>Minimumkan</a:t>
            </a:r>
            <a:r>
              <a:rPr lang="en-US" dirty="0" smtClean="0"/>
              <a:t> </a:t>
            </a:r>
            <a:r>
              <a:rPr lang="en-US" b="1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15% investor yang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b="1" dirty="0" smtClean="0"/>
              <a:t>profit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err="1" smtClean="0"/>
              <a:t>Investasi</a:t>
            </a:r>
            <a:r>
              <a:rPr lang="en-US" dirty="0" smtClean="0"/>
              <a:t> di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defRPr/>
            </a:pPr>
            <a:r>
              <a:rPr lang="en-US" dirty="0" smtClean="0"/>
              <a:t>HOW???</a:t>
            </a:r>
            <a:endParaRPr lang="id-ID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B02D706-5E61-406A-BEA2-FA43A8AC632A}" type="slidenum">
              <a:rPr lang="en-US" sz="1400" smtClean="0"/>
              <a:pPr/>
              <a:t>12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68294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Analisis Fundamental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Membeli saham adalah membeli prospek perusahaan dimasa Yad.</a:t>
            </a:r>
          </a:p>
          <a:p>
            <a:pPr>
              <a:defRPr/>
            </a:pPr>
            <a:r>
              <a:rPr lang="id-ID" dirty="0" smtClean="0"/>
              <a:t>Pendekatan ini digunakan untuk menilai nilai intrinsik saham.</a:t>
            </a:r>
          </a:p>
          <a:p>
            <a:pPr>
              <a:defRPr/>
            </a:pPr>
            <a:r>
              <a:rPr lang="id-ID" dirty="0" smtClean="0"/>
              <a:t>Analisis Laporan Keuangan (Neraca, Laba/Rugi, Arus Kas, Rasio, Perbandingan)</a:t>
            </a:r>
            <a:endParaRPr lang="id-ID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AD75A6D-51A5-47B3-835F-3A061E467666}" type="slidenum">
              <a:rPr lang="en-US" sz="1400" smtClean="0"/>
              <a:pPr/>
              <a:t>13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5150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382000" cy="6096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KRITERIA</a:t>
            </a:r>
            <a:r>
              <a:rPr lang="id-ID" sz="2400" dirty="0" smtClean="0"/>
              <a:t> BERDASARKAN ANALISIS FUNDAMENTAL</a:t>
            </a:r>
            <a:endParaRPr lang="id-ID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923925"/>
          <a:ext cx="7772400" cy="593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5181600"/>
                <a:gridCol w="762000"/>
                <a:gridCol w="762000"/>
              </a:tblGrid>
              <a:tr h="370880">
                <a:tc gridSpan="4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CHECKLIST</a:t>
                      </a:r>
                      <a:endParaRPr lang="id-ID" sz="1800" dirty="0"/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BAGIAN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KETERANGAN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Ya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Tidak</a:t>
                      </a:r>
                      <a:endParaRPr lang="id-ID" sz="1800" dirty="0"/>
                    </a:p>
                  </a:txBody>
                  <a:tcPr marT="45725" marB="45725"/>
                </a:tc>
              </a:tr>
              <a:tr h="370880">
                <a:tc rowSpan="4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Neraca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Pertumbuhan aset selama tiga</a:t>
                      </a:r>
                      <a:r>
                        <a:rPr lang="id-ID" sz="1800" baseline="0" dirty="0" smtClean="0"/>
                        <a:t> tahun terakhir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Modal tumbuh pesat selama tiga tahun terakhir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Aktiva lancar &gt; Hutang lancar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Modal &gt; Hutang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rowSpan="3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Laba Rugi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Penjualan tumbuh selama tiga tahun terakhir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Peningkatan HPP perusahaan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Peningkatan laba usaha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rowSpan="2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Arus Kas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Operasional perusahaan menghasilkan kas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Tidak tergantung pada pinjaman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rowSpan="2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Rasio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ROE diatas 20%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ROS terbaik pada sektor industrinya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rowSpan="3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Perbandingan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Perusahaan terbaik pada sektor yang sama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Pertumbuhan laba (dua triwulan</a:t>
                      </a:r>
                      <a:r>
                        <a:rPr lang="id-ID" sz="1800" baseline="0" dirty="0" smtClean="0"/>
                        <a:t> terakhir)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Petumbuhan yang besar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133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ACE3607-6CCD-4CC6-AC16-A972360692AF}" type="slidenum">
              <a:rPr lang="en-US" sz="1400" smtClean="0"/>
              <a:pPr/>
              <a:t>14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8206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WARENT BUFFET INVESTING STRATEGIES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err="1" smtClean="0"/>
              <a:t>Pilihlah</a:t>
            </a:r>
            <a:r>
              <a:rPr lang="en-US" sz="3400" dirty="0" smtClean="0"/>
              <a:t> </a:t>
            </a:r>
            <a:r>
              <a:rPr lang="en-US" sz="3400" dirty="0" err="1" smtClean="0"/>
              <a:t>kesederhanaan</a:t>
            </a:r>
            <a:r>
              <a:rPr lang="en-US" sz="3400" dirty="0" smtClean="0"/>
              <a:t>, </a:t>
            </a:r>
            <a:r>
              <a:rPr lang="en-US" sz="3400" dirty="0" err="1" smtClean="0"/>
              <a:t>bukan</a:t>
            </a:r>
            <a:r>
              <a:rPr lang="en-US" sz="3400" dirty="0" smtClean="0"/>
              <a:t> </a:t>
            </a:r>
            <a:r>
              <a:rPr lang="en-US" sz="3400" dirty="0" err="1" smtClean="0"/>
              <a:t>kompleksitas</a:t>
            </a:r>
            <a:endParaRPr lang="en-US" sz="3400" dirty="0" smtClean="0"/>
          </a:p>
          <a:p>
            <a:r>
              <a:rPr lang="en-US" sz="3400" dirty="0" err="1" smtClean="0"/>
              <a:t>Putuskan</a:t>
            </a:r>
            <a:r>
              <a:rPr lang="en-US" sz="3400" dirty="0" smtClean="0"/>
              <a:t> </a:t>
            </a:r>
            <a:r>
              <a:rPr lang="en-US" sz="3400" dirty="0" err="1" smtClean="0"/>
              <a:t>sendiri</a:t>
            </a:r>
            <a:r>
              <a:rPr lang="en-US" sz="3400" dirty="0" smtClean="0"/>
              <a:t> </a:t>
            </a:r>
            <a:r>
              <a:rPr lang="en-US" sz="3400" dirty="0" err="1" smtClean="0"/>
              <a:t>investasi</a:t>
            </a:r>
            <a:r>
              <a:rPr lang="en-US" sz="3400" dirty="0" smtClean="0"/>
              <a:t> </a:t>
            </a:r>
            <a:r>
              <a:rPr lang="en-US" sz="3400" dirty="0" err="1" smtClean="0"/>
              <a:t>Anda</a:t>
            </a:r>
            <a:endParaRPr lang="en-US" sz="3400" dirty="0" smtClean="0"/>
          </a:p>
          <a:p>
            <a:r>
              <a:rPr lang="en-US" sz="3400" dirty="0" err="1" smtClean="0"/>
              <a:t>Bersabarlah</a:t>
            </a:r>
            <a:endParaRPr lang="en-US" sz="3400" dirty="0" smtClean="0"/>
          </a:p>
          <a:p>
            <a:r>
              <a:rPr lang="en-US" sz="3400" dirty="0" err="1" smtClean="0"/>
              <a:t>Anggap</a:t>
            </a:r>
            <a:r>
              <a:rPr lang="en-US" sz="3400" dirty="0" smtClean="0"/>
              <a:t> </a:t>
            </a:r>
            <a:r>
              <a:rPr lang="en-US" sz="3400" dirty="0" err="1" smtClean="0"/>
              <a:t>saham</a:t>
            </a:r>
            <a:r>
              <a:rPr lang="en-US" sz="3400" dirty="0" smtClean="0"/>
              <a:t>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bisnis</a:t>
            </a:r>
            <a:r>
              <a:rPr lang="en-US" sz="3400" dirty="0" smtClean="0"/>
              <a:t> </a:t>
            </a:r>
            <a:r>
              <a:rPr lang="en-US" sz="3400" dirty="0" err="1" smtClean="0"/>
              <a:t>bukan</a:t>
            </a:r>
            <a:r>
              <a:rPr lang="en-US" sz="3400" dirty="0" smtClean="0"/>
              <a:t> </a:t>
            </a:r>
            <a:r>
              <a:rPr lang="en-US" sz="3400" dirty="0" err="1" smtClean="0"/>
              <a:t>secarik</a:t>
            </a:r>
            <a:r>
              <a:rPr lang="en-US" sz="3400" dirty="0" smtClean="0"/>
              <a:t> </a:t>
            </a:r>
            <a:r>
              <a:rPr lang="en-US" sz="3400" dirty="0" err="1" smtClean="0"/>
              <a:t>kertas</a:t>
            </a:r>
            <a:endParaRPr lang="en-US" sz="3400" dirty="0" smtClean="0"/>
          </a:p>
          <a:p>
            <a:r>
              <a:rPr lang="en-US" sz="3400" dirty="0" err="1" smtClean="0"/>
              <a:t>Terapkan</a:t>
            </a:r>
            <a:r>
              <a:rPr lang="en-US" sz="3400" dirty="0" smtClean="0"/>
              <a:t> </a:t>
            </a:r>
            <a:r>
              <a:rPr lang="en-US" sz="3400" dirty="0" err="1" smtClean="0"/>
              <a:t>ketidakaktifan</a:t>
            </a:r>
            <a:r>
              <a:rPr lang="en-US" sz="3400" dirty="0" smtClean="0"/>
              <a:t>, </a:t>
            </a:r>
            <a:r>
              <a:rPr lang="en-US" sz="3400" dirty="0" err="1" smtClean="0"/>
              <a:t>bukan</a:t>
            </a:r>
            <a:r>
              <a:rPr lang="en-US" sz="3400" dirty="0" smtClean="0"/>
              <a:t> </a:t>
            </a:r>
            <a:r>
              <a:rPr lang="en-US" sz="3400" dirty="0" err="1" smtClean="0"/>
              <a:t>hiperaktivitas</a:t>
            </a:r>
            <a:endParaRPr lang="en-US" sz="3400" dirty="0" smtClean="0"/>
          </a:p>
          <a:p>
            <a:r>
              <a:rPr lang="en-US" sz="3400" dirty="0" err="1" smtClean="0"/>
              <a:t>Lihatlah</a:t>
            </a:r>
            <a:r>
              <a:rPr lang="en-US" sz="3400" dirty="0" smtClean="0"/>
              <a:t> </a:t>
            </a:r>
            <a:r>
              <a:rPr lang="en-US" sz="3400" dirty="0" err="1" smtClean="0"/>
              <a:t>penurunan</a:t>
            </a:r>
            <a:r>
              <a:rPr lang="en-US" sz="3400" dirty="0" smtClean="0"/>
              <a:t> </a:t>
            </a:r>
            <a:r>
              <a:rPr lang="en-US" sz="3400" dirty="0" err="1" smtClean="0"/>
              <a:t>pasar</a:t>
            </a:r>
            <a:r>
              <a:rPr lang="en-US" sz="3400" dirty="0" smtClean="0"/>
              <a:t>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peluang</a:t>
            </a:r>
            <a:r>
              <a:rPr lang="en-US" sz="3400" dirty="0" smtClean="0"/>
              <a:t> </a:t>
            </a:r>
            <a:r>
              <a:rPr lang="en-US" sz="3400" dirty="0" err="1" smtClean="0"/>
              <a:t>membeli</a:t>
            </a:r>
            <a:endParaRPr lang="en-US" sz="3400" dirty="0" smtClean="0"/>
          </a:p>
          <a:p>
            <a:r>
              <a:rPr lang="en-US" sz="3400" dirty="0" err="1" smtClean="0"/>
              <a:t>Praktikan</a:t>
            </a:r>
            <a:r>
              <a:rPr lang="en-US" sz="3400" dirty="0" smtClean="0"/>
              <a:t> </a:t>
            </a:r>
            <a:r>
              <a:rPr lang="en-US" sz="3400" dirty="0" err="1" smtClean="0"/>
              <a:t>pola</a:t>
            </a:r>
            <a:r>
              <a:rPr lang="en-US" sz="3400" dirty="0" smtClean="0"/>
              <a:t> </a:t>
            </a:r>
            <a:r>
              <a:rPr lang="en-US" sz="3400" dirty="0" err="1" smtClean="0"/>
              <a:t>berpikir</a:t>
            </a:r>
            <a:r>
              <a:rPr lang="en-US" sz="3400" dirty="0" smtClean="0"/>
              <a:t> </a:t>
            </a:r>
            <a:r>
              <a:rPr lang="en-US" sz="3400" dirty="0" err="1" smtClean="0"/>
              <a:t>independen</a:t>
            </a:r>
            <a:endParaRPr lang="en-US" sz="3400" dirty="0" smtClean="0"/>
          </a:p>
          <a:p>
            <a:r>
              <a:rPr lang="en-US" sz="3400" dirty="0" err="1" smtClean="0"/>
              <a:t>Abaikan</a:t>
            </a:r>
            <a:r>
              <a:rPr lang="en-US" sz="3400" dirty="0" smtClean="0"/>
              <a:t> </a:t>
            </a:r>
            <a:r>
              <a:rPr lang="en-US" sz="3400" dirty="0" err="1" smtClean="0"/>
              <a:t>ramalan</a:t>
            </a:r>
            <a:r>
              <a:rPr lang="en-US" sz="3400" dirty="0" smtClean="0"/>
              <a:t> </a:t>
            </a:r>
            <a:r>
              <a:rPr lang="en-US" sz="3400" dirty="0" err="1" smtClean="0"/>
              <a:t>pasar</a:t>
            </a:r>
            <a:r>
              <a:rPr lang="en-US" sz="3400" dirty="0" smtClean="0"/>
              <a:t> </a:t>
            </a:r>
            <a:r>
              <a:rPr lang="en-US" sz="3400" dirty="0" err="1" smtClean="0"/>
              <a:t>saham</a:t>
            </a:r>
            <a:endParaRPr lang="en-US" sz="3400" dirty="0" smtClean="0"/>
          </a:p>
          <a:p>
            <a:r>
              <a:rPr lang="en-US" sz="3400" dirty="0" err="1" smtClean="0"/>
              <a:t>Takutlah</a:t>
            </a:r>
            <a:r>
              <a:rPr lang="en-US" sz="3400" dirty="0" smtClean="0"/>
              <a:t> </a:t>
            </a:r>
            <a:r>
              <a:rPr lang="en-US" sz="3400" dirty="0" err="1" smtClean="0"/>
              <a:t>saat</a:t>
            </a:r>
            <a:r>
              <a:rPr lang="en-US" sz="3400" dirty="0" smtClean="0"/>
              <a:t> orang lain </a:t>
            </a:r>
            <a:r>
              <a:rPr lang="en-US" sz="3400" dirty="0" err="1" smtClean="0"/>
              <a:t>tamak</a:t>
            </a:r>
            <a:r>
              <a:rPr lang="en-US" sz="3400" dirty="0" smtClean="0"/>
              <a:t>,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tamaklah</a:t>
            </a:r>
            <a:r>
              <a:rPr lang="en-US" sz="3400" dirty="0" smtClean="0"/>
              <a:t> </a:t>
            </a:r>
            <a:r>
              <a:rPr lang="en-US" sz="3400" dirty="0" err="1" smtClean="0"/>
              <a:t>saat</a:t>
            </a:r>
            <a:r>
              <a:rPr lang="en-US" sz="3400" dirty="0" smtClean="0"/>
              <a:t> orang lain </a:t>
            </a:r>
            <a:r>
              <a:rPr lang="en-US" sz="3400" dirty="0" err="1" smtClean="0"/>
              <a:t>takut</a:t>
            </a:r>
            <a:endParaRPr lang="en-US" sz="3400" dirty="0" smtClean="0"/>
          </a:p>
          <a:p>
            <a:r>
              <a:rPr lang="en-US" sz="3400" dirty="0" err="1" smtClean="0"/>
              <a:t>Hindari</a:t>
            </a:r>
            <a:r>
              <a:rPr lang="en-US" sz="3400" dirty="0" smtClean="0"/>
              <a:t> </a:t>
            </a:r>
            <a:r>
              <a:rPr lang="en-US" sz="3400" dirty="0" err="1" smtClean="0"/>
              <a:t>kesalahan</a:t>
            </a:r>
            <a:r>
              <a:rPr lang="en-US" sz="3400" dirty="0" smtClean="0"/>
              <a:t> </a:t>
            </a:r>
            <a:r>
              <a:rPr lang="en-US" sz="3400" dirty="0" err="1" smtClean="0"/>
              <a:t>mahal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dibuat</a:t>
            </a:r>
            <a:r>
              <a:rPr lang="en-US" sz="3400" dirty="0" smtClean="0"/>
              <a:t> orang lain.</a:t>
            </a: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r>
              <a:rPr lang="en-US" sz="2600" dirty="0" smtClean="0"/>
              <a:t>(How Buffet Does It, 24 Simple Investing Strategies from the World’s Greatest Value Investor, James </a:t>
            </a:r>
            <a:r>
              <a:rPr lang="en-US" sz="2600" dirty="0" err="1" smtClean="0"/>
              <a:t>Pardoe</a:t>
            </a:r>
            <a:r>
              <a:rPr lang="en-US" sz="2600" dirty="0" smtClean="0"/>
              <a:t>, Mc. </a:t>
            </a:r>
            <a:r>
              <a:rPr lang="en-US" sz="2600" dirty="0" err="1" smtClean="0"/>
              <a:t>Graw</a:t>
            </a:r>
            <a:r>
              <a:rPr lang="en-US" sz="2600" dirty="0" smtClean="0"/>
              <a:t> Hill, 2005)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7852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WARREN BUFFETT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A LONG TERM COMPANY IN A STABLE INDUSTRY (OLD COMPANY)</a:t>
            </a:r>
          </a:p>
          <a:p>
            <a:r>
              <a:rPr lang="en-US" sz="2800" dirty="0" smtClean="0"/>
              <a:t>CONSISTENCY INCREASE IN EARNING (EPS)</a:t>
            </a:r>
          </a:p>
          <a:p>
            <a:r>
              <a:rPr lang="en-US" sz="2800" dirty="0"/>
              <a:t>CONSISTENCY INCREASE </a:t>
            </a:r>
            <a:r>
              <a:rPr lang="en-US" sz="2800" dirty="0" smtClean="0"/>
              <a:t>IN BOOK VALUE (BVPS)</a:t>
            </a:r>
          </a:p>
          <a:p>
            <a:r>
              <a:rPr lang="en-US" sz="2800" dirty="0" smtClean="0"/>
              <a:t>SELECTIVELY BUYING WHEN OTHERS ARE RUSHING TO SELL OFF STOCKS &amp; SELLING OUT AFTER 2 OR 3 YEARS BULL MARKET.</a:t>
            </a:r>
          </a:p>
          <a:p>
            <a:r>
              <a:rPr lang="en-US" sz="2800" dirty="0" smtClean="0"/>
              <a:t>OTHERS: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SALES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NET PROFIT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CASH FLOW</a:t>
            </a:r>
          </a:p>
          <a:p>
            <a:pPr marL="0" indent="0">
              <a:buNone/>
            </a:pPr>
            <a:r>
              <a:rPr lang="en-US" sz="2300" dirty="0" smtClean="0"/>
              <a:t>(The Warren Buffet Stock Portfolio, Marry Buffet &amp; David Clark, Scribner, 2011)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84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WAREN BUFFET PORTFOLIO EXAMPLE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410053"/>
              </p:ext>
            </p:extLst>
          </p:nvPr>
        </p:nvGraphicFramePr>
        <p:xfrm>
          <a:off x="838200" y="1397000"/>
          <a:ext cx="7543800" cy="533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Procter&amp;Gambler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Coca Cola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Johnson&amp;Johnson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Kraft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US Banc</a:t>
                      </a:r>
                      <a:r>
                        <a:rPr lang="en-US" baseline="0" dirty="0" smtClean="0"/>
                        <a:t>orp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BVPS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BVPS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BVPS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BVPS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BVPS</a:t>
                      </a:r>
                      <a:endParaRPr lang="en-US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22.10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16.55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3.53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21.20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3.49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20.66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20.30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1.73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14.78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21.18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2.93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4.63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18.37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0.97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13.15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22.46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10.47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20.87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9.38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11.60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19.33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11.45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2.53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6.47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12.73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17.72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11.01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10.52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5.63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2.70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10.01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14.93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9.44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13.53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8.43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93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SAHAM BLUE CHIP</a:t>
            </a:r>
            <a:br>
              <a:rPr lang="id-ID" sz="3600" dirty="0" smtClean="0"/>
            </a:br>
            <a:r>
              <a:rPr lang="id-ID" sz="3600" dirty="0" smtClean="0"/>
              <a:t>KINERJA TERBAIK TAHUN 2011</a:t>
            </a:r>
            <a:br>
              <a:rPr lang="id-ID" sz="3600" dirty="0" smtClean="0"/>
            </a:br>
            <a:r>
              <a:rPr lang="id-ID" sz="3600" dirty="0" smtClean="0"/>
              <a:t>TAHUN 2012? 2013?</a:t>
            </a:r>
            <a:endParaRPr lang="id-ID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88398"/>
              </p:ext>
            </p:extLst>
          </p:nvPr>
        </p:nvGraphicFramePr>
        <p:xfrm>
          <a:off x="914400" y="1828800"/>
          <a:ext cx="73152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530"/>
                <a:gridCol w="3030285"/>
                <a:gridCol w="1125415"/>
                <a:gridCol w="1312985"/>
                <a:gridCol w="13129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Nama Emiten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Kode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Gudang Garam Tbk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GGRM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55.13 %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-12.65%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Energi Mega Persada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ENRG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43.55 %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-43.82%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Astra</a:t>
                      </a:r>
                      <a:r>
                        <a:rPr lang="id-ID" baseline="0" dirty="0" smtClean="0"/>
                        <a:t> International Tbk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ASII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35.66 %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3.38%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Bank</a:t>
                      </a:r>
                      <a:r>
                        <a:rPr lang="id-ID" baseline="0" dirty="0" smtClean="0"/>
                        <a:t> Rakyat Indonesia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BBRI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r>
                        <a:rPr lang="id-ID" dirty="0" smtClean="0"/>
                        <a:t>.</a:t>
                      </a:r>
                      <a:r>
                        <a:rPr lang="en-US" dirty="0" smtClean="0"/>
                        <a:t>57</a:t>
                      </a:r>
                      <a:r>
                        <a:rPr lang="id-ID" dirty="0" smtClean="0"/>
                        <a:t>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11.11%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Gajah Tunggal Tbk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GJTL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30.43</a:t>
                      </a:r>
                      <a:r>
                        <a:rPr lang="id-ID" dirty="0" smtClean="0"/>
                        <a:t>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-25.83%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</a:t>
                      </a:r>
                      <a:r>
                        <a:rPr lang="id-ID" baseline="0" dirty="0" smtClean="0"/>
                        <a:t> Bank Central Asia Tbk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BBCA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14.38%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Jasa Marga Tbk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JSMR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22.6 %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30.95%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Charoen Pokphand Indonesia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CPIN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16.85 %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65.12%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Unilever Indonesia Tbk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UNVR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13.94 %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15.16%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PT Indofood CBP Sukses Makmur Tbk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ICBP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11.23 %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55.77%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REFERENCE FOR COMPANY FUNDAMENTAL EVALUATION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27660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http://markets.ft.com/research/Markets/Tearsheets/Financials</a:t>
            </a:r>
          </a:p>
        </p:txBody>
      </p:sp>
    </p:spTree>
    <p:extLst>
      <p:ext uri="{BB962C8B-B14F-4D97-AF65-F5344CB8AC3E}">
        <p14:creationId xmlns:p14="http://schemas.microsoft.com/office/powerpoint/2010/main" val="2563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Referensi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43000"/>
            <a:ext cx="8229600" cy="53340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Buffett Mary, Clark D.,  The </a:t>
            </a:r>
            <a:r>
              <a:rPr lang="en-US" dirty="0" err="1" smtClean="0"/>
              <a:t>Warrent</a:t>
            </a:r>
            <a:r>
              <a:rPr lang="en-US" dirty="0" smtClean="0"/>
              <a:t> Buffet Stock Portfolio, Scribner, 2011.</a:t>
            </a:r>
          </a:p>
          <a:p>
            <a:pPr>
              <a:defRPr/>
            </a:pPr>
            <a:r>
              <a:rPr lang="en-US" dirty="0" err="1"/>
              <a:t>Bisnis</a:t>
            </a:r>
            <a:r>
              <a:rPr lang="en-US" dirty="0"/>
              <a:t> Indonesia, IDX Watch 2010/2011.</a:t>
            </a:r>
          </a:p>
          <a:p>
            <a:pPr>
              <a:defRPr/>
            </a:pPr>
            <a:r>
              <a:rPr lang="en-US" dirty="0" err="1" smtClean="0"/>
              <a:t>Hirschey</a:t>
            </a:r>
            <a:r>
              <a:rPr lang="en-US" dirty="0" smtClean="0"/>
              <a:t> M., </a:t>
            </a:r>
            <a:r>
              <a:rPr lang="en-US" dirty="0" err="1" smtClean="0"/>
              <a:t>Nofsinger</a:t>
            </a:r>
            <a:r>
              <a:rPr lang="en-US" dirty="0" smtClean="0"/>
              <a:t>, J., Investment: Analysis  and </a:t>
            </a:r>
            <a:r>
              <a:rPr lang="en-US" dirty="0" err="1" smtClean="0"/>
              <a:t>Behaviour</a:t>
            </a:r>
            <a:r>
              <a:rPr lang="en-US" dirty="0" smtClean="0"/>
              <a:t>, Mc. </a:t>
            </a:r>
            <a:r>
              <a:rPr lang="en-US" dirty="0" err="1" smtClean="0"/>
              <a:t>Graw</a:t>
            </a:r>
            <a:r>
              <a:rPr lang="en-US" dirty="0" smtClean="0"/>
              <a:t> Hill, 2008.</a:t>
            </a:r>
          </a:p>
          <a:p>
            <a:pPr>
              <a:defRPr/>
            </a:pPr>
            <a:r>
              <a:rPr lang="en-US" dirty="0" smtClean="0"/>
              <a:t>Graham Benyamin, The Intelligent Investor, 4</a:t>
            </a:r>
            <a:r>
              <a:rPr lang="en-US" baseline="30000" dirty="0" smtClean="0"/>
              <a:t>th</a:t>
            </a:r>
            <a:r>
              <a:rPr lang="en-US" dirty="0" smtClean="0"/>
              <a:t>. Ed., Harper, 2006.</a:t>
            </a:r>
          </a:p>
          <a:p>
            <a:r>
              <a:rPr lang="en-US" dirty="0" smtClean="0"/>
              <a:t>Tier, M., The Winning Investment Habits of Warren Buffet &amp; George Soros, </a:t>
            </a:r>
            <a:r>
              <a:rPr lang="en-US" dirty="0" err="1" smtClean="0"/>
              <a:t>Gramedia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, 2008.</a:t>
            </a:r>
          </a:p>
          <a:p>
            <a:r>
              <a:rPr lang="en-US" dirty="0" err="1" smtClean="0"/>
              <a:t>Hagstrom</a:t>
            </a:r>
            <a:r>
              <a:rPr lang="en-US" dirty="0" smtClean="0"/>
              <a:t>, R.G., The Warren Buffet Portfolio, </a:t>
            </a:r>
            <a:r>
              <a:rPr lang="en-US" dirty="0" err="1" smtClean="0"/>
              <a:t>Daras</a:t>
            </a:r>
            <a:r>
              <a:rPr lang="en-US" dirty="0" smtClean="0"/>
              <a:t>, 2010.</a:t>
            </a:r>
          </a:p>
          <a:p>
            <a:r>
              <a:rPr lang="id-ID" dirty="0"/>
              <a:t>Khoo, A., Lim, C.A., Secrets of Millionaire Investors, P.T. Elex Media Komputindo, 2009.</a:t>
            </a:r>
            <a:endParaRPr lang="en-US" dirty="0"/>
          </a:p>
          <a:p>
            <a:r>
              <a:rPr lang="en-US" dirty="0" err="1" smtClean="0"/>
              <a:t>Pardoe</a:t>
            </a:r>
            <a:r>
              <a:rPr lang="en-US" dirty="0" smtClean="0"/>
              <a:t>,  J., How Buffet Does It, 24 Simple Investing Strategies from the World’s Greatest Value Investor, </a:t>
            </a:r>
            <a:r>
              <a:rPr lang="en-US" dirty="0" err="1" smtClean="0"/>
              <a:t>Mc.Graw</a:t>
            </a:r>
            <a:r>
              <a:rPr lang="en-US" dirty="0" smtClean="0"/>
              <a:t> Hill, 2006.</a:t>
            </a:r>
          </a:p>
          <a:p>
            <a:r>
              <a:rPr lang="en-US" dirty="0" smtClean="0"/>
              <a:t>O’Neil, W.J., How to Make Money in Stocks, Mc. </a:t>
            </a:r>
            <a:r>
              <a:rPr lang="en-US" dirty="0" err="1" smtClean="0"/>
              <a:t>Graw</a:t>
            </a:r>
            <a:r>
              <a:rPr lang="en-US" dirty="0" smtClean="0"/>
              <a:t> Hill, 2002.</a:t>
            </a:r>
          </a:p>
          <a:p>
            <a:r>
              <a:rPr lang="en-US" dirty="0" smtClean="0"/>
              <a:t>Jefferson, J., How to Lose Money in Investment, PT </a:t>
            </a:r>
            <a:r>
              <a:rPr lang="en-US" dirty="0" err="1" smtClean="0"/>
              <a:t>Elex</a:t>
            </a:r>
            <a:r>
              <a:rPr lang="en-US" dirty="0" smtClean="0"/>
              <a:t> Media </a:t>
            </a:r>
            <a:r>
              <a:rPr lang="en-US" dirty="0" err="1" smtClean="0"/>
              <a:t>Komputindo</a:t>
            </a:r>
            <a:r>
              <a:rPr lang="en-US" dirty="0" smtClean="0"/>
              <a:t>, 2012.</a:t>
            </a:r>
          </a:p>
          <a:p>
            <a:r>
              <a:rPr lang="en-US" dirty="0" err="1" smtClean="0"/>
              <a:t>Ong</a:t>
            </a:r>
            <a:r>
              <a:rPr lang="en-US" dirty="0" smtClean="0"/>
              <a:t>, E., Technical Analysis for Mega Profit, Mega Offset, 2008.</a:t>
            </a:r>
          </a:p>
          <a:p>
            <a:r>
              <a:rPr lang="en-US" dirty="0" err="1"/>
              <a:t>Zubir</a:t>
            </a:r>
            <a:r>
              <a:rPr lang="en-US" dirty="0"/>
              <a:t>, Z.,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Portofolio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, </a:t>
            </a:r>
            <a:r>
              <a:rPr lang="en-US" dirty="0" err="1"/>
              <a:t>Salemba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, 2011.</a:t>
            </a:r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ANALISIS TEKNIKAL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Trend Analysis (Moving Average, Bollinger Band</a:t>
            </a:r>
          </a:p>
          <a:p>
            <a:pPr>
              <a:defRPr/>
            </a:pPr>
            <a:r>
              <a:rPr lang="id-ID" dirty="0" smtClean="0"/>
              <a:t>Non Trending Analysis (RSI, MACD, Stochastic, dll).</a:t>
            </a:r>
          </a:p>
          <a:p>
            <a:pPr>
              <a:defRPr/>
            </a:pPr>
            <a:r>
              <a:rPr lang="id-ID" dirty="0" smtClean="0"/>
              <a:t>Dividend Yield, dll</a:t>
            </a:r>
          </a:p>
          <a:p>
            <a:pPr>
              <a:buFont typeface="Wingdings" pitchFamily="2" charset="2"/>
              <a:buNone/>
              <a:defRPr/>
            </a:pPr>
            <a:endParaRPr lang="id-ID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20C2B24-C01F-4868-964E-EAAA085955A9}" type="slidenum">
              <a:rPr lang="en-US" sz="1400" smtClean="0"/>
              <a:pPr/>
              <a:t>20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99062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000" dirty="0" smtClean="0"/>
              <a:t>Kelompok 1: Tentukan 10 nama saham LQ 45 yang memiliki fundamental terbaik tahun </a:t>
            </a:r>
            <a:r>
              <a:rPr lang="en-US" sz="2000" dirty="0" smtClean="0"/>
              <a:t>2007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2012</a:t>
            </a:r>
            <a:r>
              <a:rPr lang="id-ID" sz="2000" dirty="0" smtClean="0"/>
              <a:t>. Gunakan Fundamental Check List untuk melakukan evaluasi. Bagaimana return dari saham-saham tersebut</a:t>
            </a:r>
            <a:r>
              <a:rPr lang="en-US" sz="2000" dirty="0" smtClean="0"/>
              <a:t> di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2013</a:t>
            </a:r>
            <a:r>
              <a:rPr lang="id-ID" sz="2000" dirty="0" smtClean="0"/>
              <a:t>? Jelaskan. </a:t>
            </a:r>
            <a:endParaRPr lang="en-US" sz="2000" dirty="0" smtClean="0"/>
          </a:p>
          <a:p>
            <a:pPr>
              <a:defRPr/>
            </a:pPr>
            <a:r>
              <a:rPr lang="id-ID" sz="2000" dirty="0"/>
              <a:t>Kelompok </a:t>
            </a:r>
            <a:r>
              <a:rPr lang="en-US" sz="2000" dirty="0" smtClean="0"/>
              <a:t>2</a:t>
            </a:r>
            <a:r>
              <a:rPr lang="id-ID" sz="2000" dirty="0" smtClean="0"/>
              <a:t>: </a:t>
            </a:r>
            <a:r>
              <a:rPr lang="id-ID" sz="2000" dirty="0"/>
              <a:t>Tentukan </a:t>
            </a:r>
            <a:r>
              <a:rPr lang="en-US" sz="2000" dirty="0" smtClean="0"/>
              <a:t>10 </a:t>
            </a:r>
            <a:r>
              <a:rPr lang="id-ID" sz="2000" dirty="0" smtClean="0"/>
              <a:t>saham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Bisnis-27 </a:t>
            </a:r>
            <a:r>
              <a:rPr lang="id-ID" sz="2000" dirty="0" smtClean="0"/>
              <a:t>yang </a:t>
            </a:r>
            <a:r>
              <a:rPr lang="id-ID" sz="2000" dirty="0"/>
              <a:t>memiliki </a:t>
            </a: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hampir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saham2 yang </a:t>
            </a:r>
            <a:r>
              <a:rPr lang="en-US" sz="2000" dirty="0" err="1" smtClean="0"/>
              <a:t>dipilih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Warren Buffet (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2007-2012)</a:t>
            </a:r>
            <a:r>
              <a:rPr lang="id-ID" sz="2000" dirty="0" smtClean="0"/>
              <a:t>. </a:t>
            </a:r>
            <a:r>
              <a:rPr lang="id-ID" sz="2000" dirty="0"/>
              <a:t>Bagaimana return dari saham-saham </a:t>
            </a:r>
            <a:r>
              <a:rPr lang="id-ID" sz="2000" dirty="0" smtClean="0"/>
              <a:t>tersebut</a:t>
            </a:r>
            <a:r>
              <a:rPr lang="en-US" sz="2000" dirty="0" smtClean="0"/>
              <a:t> di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2013</a:t>
            </a:r>
            <a:r>
              <a:rPr lang="id-ID" sz="2000" dirty="0" smtClean="0"/>
              <a:t>? </a:t>
            </a:r>
            <a:r>
              <a:rPr lang="id-ID" sz="2000" dirty="0"/>
              <a:t>Jelaskan. </a:t>
            </a:r>
          </a:p>
          <a:p>
            <a:pPr marL="0" indent="0">
              <a:buNone/>
              <a:defRPr/>
            </a:pPr>
            <a:endParaRPr lang="id-ID" sz="2400" dirty="0" smtClean="0"/>
          </a:p>
          <a:p>
            <a:pPr>
              <a:buFont typeface="Wingdings" pitchFamily="2" charset="2"/>
              <a:buNone/>
              <a:defRPr/>
            </a:pPr>
            <a:endParaRPr lang="id-ID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1D65658-B90F-44BE-8A1D-FD86E28E0CD6}" type="slidenum">
              <a:rPr lang="en-US" sz="1400" smtClean="0"/>
              <a:pPr/>
              <a:t>21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0646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6570" y="2514600"/>
            <a:ext cx="8732775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There is no security in this life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There is only opportunity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Douglas MacArthur</a:t>
            </a:r>
            <a:endParaRPr lang="en-US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24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1551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INVESTMENT PYRAMID</a:t>
            </a:r>
            <a:endParaRPr lang="id-ID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" t="21833" r="19636" b="5327"/>
          <a:stretch/>
        </p:blipFill>
        <p:spPr bwMode="auto">
          <a:xfrm>
            <a:off x="2057400" y="1447800"/>
            <a:ext cx="5029200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The Future Value of an Investment of $1 in 1925</a:t>
            </a:r>
            <a:endParaRPr lang="id-ID" dirty="0"/>
          </a:p>
        </p:txBody>
      </p:sp>
      <p:graphicFrame>
        <p:nvGraphicFramePr>
          <p:cNvPr id="64514" name="Object 2"/>
          <p:cNvGraphicFramePr>
            <a:graphicFrameLocks/>
          </p:cNvGraphicFramePr>
          <p:nvPr/>
        </p:nvGraphicFramePr>
        <p:xfrm>
          <a:off x="749300" y="901700"/>
          <a:ext cx="7823200" cy="530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8" name="グラフ" r:id="rId3" imgW="7848630" imgH="5334090" progId="MSGraph.Chart.8">
                  <p:embed followColorScheme="full"/>
                </p:oleObj>
              </mc:Choice>
              <mc:Fallback>
                <p:oleObj name="グラフ" r:id="rId3" imgW="7848630" imgH="5334090" progId="MSGraph.Chart.8">
                  <p:embed followColorScheme="full"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901700"/>
                        <a:ext cx="7823200" cy="530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C:\WINDOWS\DESKTOP\rossppt\art - jpeg images\Fig044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254875" cy="432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72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mtClean="0"/>
              <a:t>SAHAM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sz="4000" b="1" dirty="0" smtClean="0"/>
              <a:t>Saham adalah surat berharga yang dapat ditransaksikan baik melalui bursa maupun tidak, yang menyatakan kepemilikan aset.</a:t>
            </a:r>
          </a:p>
          <a:p>
            <a:pPr>
              <a:defRPr/>
            </a:pPr>
            <a:r>
              <a:rPr lang="id-ID" sz="4000" b="1" dirty="0" smtClean="0"/>
              <a:t>Saham diterbitkan oleh perusahaan untuk mendapatkan dana dalam rangka pembiayaan perusahaan.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6261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id-ID" sz="4000" dirty="0" smtClean="0"/>
              <a:t>INDEKS SAHAM INDONESIA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dirty="0" smtClean="0"/>
              <a:t>IHSG </a:t>
            </a:r>
            <a:r>
              <a:rPr lang="en-US" dirty="0" smtClean="0"/>
              <a:t>(</a:t>
            </a:r>
            <a:r>
              <a:rPr lang="id-ID" dirty="0" smtClean="0"/>
              <a:t>483</a:t>
            </a:r>
            <a:r>
              <a:rPr lang="en-US" dirty="0" smtClean="0"/>
              <a:t>– </a:t>
            </a:r>
            <a:r>
              <a:rPr lang="id-ID" dirty="0" smtClean="0"/>
              <a:t>Desember</a:t>
            </a:r>
            <a:r>
              <a:rPr lang="en-US" dirty="0" smtClean="0"/>
              <a:t> 201</a:t>
            </a:r>
            <a:r>
              <a:rPr lang="id-ID" dirty="0" smtClean="0"/>
              <a:t>3)</a:t>
            </a:r>
          </a:p>
          <a:p>
            <a:pPr>
              <a:defRPr/>
            </a:pPr>
            <a:r>
              <a:rPr lang="id-ID" dirty="0" smtClean="0"/>
              <a:t>Indeks Sektoral</a:t>
            </a:r>
          </a:p>
          <a:p>
            <a:pPr>
              <a:defRPr/>
            </a:pPr>
            <a:r>
              <a:rPr lang="id-ID" dirty="0" smtClean="0"/>
              <a:t>Indeks LQ45</a:t>
            </a:r>
          </a:p>
          <a:p>
            <a:pPr>
              <a:defRPr/>
            </a:pPr>
            <a:r>
              <a:rPr lang="id-ID" dirty="0" smtClean="0"/>
              <a:t>JII</a:t>
            </a:r>
          </a:p>
          <a:p>
            <a:pPr>
              <a:defRPr/>
            </a:pPr>
            <a:r>
              <a:rPr lang="id-ID" dirty="0" smtClean="0"/>
              <a:t>Indeks Kompas 100</a:t>
            </a:r>
          </a:p>
          <a:p>
            <a:pPr>
              <a:defRPr/>
            </a:pPr>
            <a:r>
              <a:rPr lang="id-ID" dirty="0" smtClean="0"/>
              <a:t>Indeks Bisnis-27</a:t>
            </a:r>
          </a:p>
          <a:p>
            <a:pPr>
              <a:defRPr/>
            </a:pPr>
            <a:r>
              <a:rPr lang="id-ID" dirty="0" smtClean="0"/>
              <a:t>Indeks Pefindo25</a:t>
            </a:r>
          </a:p>
          <a:p>
            <a:pPr>
              <a:defRPr/>
            </a:pPr>
            <a:r>
              <a:rPr lang="id-ID" dirty="0" smtClean="0"/>
              <a:t>Indeks Sri Kehati, dll</a:t>
            </a:r>
            <a:endParaRPr lang="id-ID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7FCA239-223E-4B3A-9071-31E301F569E3}" type="slidenum">
              <a:rPr lang="en-US" sz="1400" smtClean="0"/>
              <a:pPr/>
              <a:t>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26899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sz="3600" dirty="0" smtClean="0"/>
              <a:t>SAHAM BIASA - BERDASARKAN NILAI KAPITALISASI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id-ID" sz="2800" dirty="0" smtClean="0"/>
              <a:t>	Saham berkapitalisasi besar / big market (kapitalisasi pasar &gt; 1 triliun).</a:t>
            </a:r>
          </a:p>
          <a:p>
            <a:pPr>
              <a:buFont typeface="Wingdings" pitchFamily="2" charset="2"/>
              <a:buNone/>
              <a:defRPr/>
            </a:pPr>
            <a:endParaRPr lang="id-ID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sz="2800" dirty="0" smtClean="0"/>
              <a:t>	Saham berkapitalisasi menengah /medium market capitalization (100 miliar &lt; K &lt; 1 T) – nilainya 15-17% dari total pasar</a:t>
            </a:r>
          </a:p>
          <a:p>
            <a:pPr>
              <a:buFont typeface="Wingdings" pitchFamily="2" charset="2"/>
              <a:buNone/>
              <a:defRPr/>
            </a:pPr>
            <a:endParaRPr lang="id-ID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sz="2800" dirty="0" smtClean="0"/>
              <a:t>	Saham berkapitalisasi kecil / small market capitalization ( &lt; 100 miliar) – nilainya 3% dari total pasar</a:t>
            </a:r>
            <a:endParaRPr lang="id-ID" sz="28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F31916A-6DD8-42D7-BA1C-32969446954E}" type="slidenum">
              <a:rPr lang="en-US" sz="1400" smtClean="0"/>
              <a:pPr/>
              <a:t>8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3268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05800" cy="1143000"/>
          </a:xfrm>
        </p:spPr>
        <p:txBody>
          <a:bodyPr/>
          <a:lstStyle/>
          <a:p>
            <a:pPr>
              <a:defRPr/>
            </a:pPr>
            <a:r>
              <a:rPr lang="id-ID" sz="3600" dirty="0" smtClean="0"/>
              <a:t>SAHAM BERKAPITALISASI BESAR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sz="2400" dirty="0" smtClean="0"/>
              <a:t>IHSG dan BEJ dapat dinaikkan dan diturunkan oleh saham2 berkapitalisasi besar.</a:t>
            </a:r>
          </a:p>
          <a:p>
            <a:pPr>
              <a:defRPr/>
            </a:pPr>
            <a:r>
              <a:rPr lang="id-ID" sz="2400" dirty="0" smtClean="0"/>
              <a:t>Saham2 yg dpt menaikkan atau menurunkan IHSG dikenal dgn nama Index Mover Stock (Contoh: Telkom, Medco, Indofood, HM Sampoerna, Gudang Garam, Indosat, BCA, Astra International, Ramayana dan Semen Gresik)</a:t>
            </a:r>
          </a:p>
          <a:p>
            <a:pPr>
              <a:defRPr/>
            </a:pPr>
            <a:r>
              <a:rPr lang="id-ID" sz="2400" dirty="0" smtClean="0"/>
              <a:t>IHSG = </a:t>
            </a:r>
            <a:r>
              <a:rPr lang="el-GR" sz="2400" dirty="0" smtClean="0"/>
              <a:t>Σ</a:t>
            </a:r>
            <a:r>
              <a:rPr lang="id-ID" sz="2400" dirty="0" smtClean="0"/>
              <a:t> (P x V x 100/D)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	P = Harga saham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	V = Volume saham beredar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	D = Nilai dasar</a:t>
            </a:r>
            <a:endParaRPr lang="id-ID" sz="2400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C4B718A-193E-484A-A2E9-CD37E1AF38B8}" type="slidenum">
              <a:rPr lang="en-US" sz="1400" smtClean="0"/>
              <a:pPr/>
              <a:t>9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88430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1113</Words>
  <Application>Microsoft Office PowerPoint</Application>
  <PresentationFormat>On-screen Show (4:3)</PresentationFormat>
  <Paragraphs>321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グラフ</vt:lpstr>
      <vt:lpstr>PowerPoint Presentation</vt:lpstr>
      <vt:lpstr>PowerPoint Presentation</vt:lpstr>
      <vt:lpstr>THE INVESTMENT PYRAMID</vt:lpstr>
      <vt:lpstr>The Future Value of an Investment of $1 in 1925</vt:lpstr>
      <vt:lpstr>PowerPoint Presentation</vt:lpstr>
      <vt:lpstr>PowerPoint Presentation</vt:lpstr>
      <vt:lpstr>INDEKS SAHAM INDONESIA</vt:lpstr>
      <vt:lpstr>SAHAM BIASA - BERDASARKAN NILAI KAPITALISASI</vt:lpstr>
      <vt:lpstr>SAHAM BERKAPITALISASI BESAR</vt:lpstr>
      <vt:lpstr>KRITERIA PEMILIHAN SAHAM</vt:lpstr>
      <vt:lpstr>KRITERIA PEMILIHAN SAHAM</vt:lpstr>
      <vt:lpstr>ANALISIS RESIKO SAHAM</vt:lpstr>
      <vt:lpstr>Analisis Fundamental</vt:lpstr>
      <vt:lpstr>KRITERIA BERDASARKAN ANALISIS FUNDAMENTAL</vt:lpstr>
      <vt:lpstr>WARENT BUFFET INVESTING STRATEGIES</vt:lpstr>
      <vt:lpstr>WARREN BUFFETT CRITERIA</vt:lpstr>
      <vt:lpstr>WAREN BUFFET PORTFOLIO EXAMPLE</vt:lpstr>
      <vt:lpstr>SAHAM BLUE CHIP KINERJA TERBAIK TAHUN 2011 TAHUN 2012? 2013?</vt:lpstr>
      <vt:lpstr>WEB REFERENCE FOR COMPANY FUNDAMENTAL EVALUATION</vt:lpstr>
      <vt:lpstr>ANALISIS TEKNIKAL</vt:lpstr>
      <vt:lpstr>TUGAS</vt:lpstr>
      <vt:lpstr>PowerPoint Presentation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Universitas Komputer Indonesia</cp:lastModifiedBy>
  <cp:revision>92</cp:revision>
  <dcterms:created xsi:type="dcterms:W3CDTF">2012-01-21T14:49:10Z</dcterms:created>
  <dcterms:modified xsi:type="dcterms:W3CDTF">2014-01-17T22:18:47Z</dcterms:modified>
</cp:coreProperties>
</file>